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Override12.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charts/chart24.xml" ContentType="application/vnd.openxmlformats-officedocument.drawingml.chart+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charts/chart3.xml" ContentType="application/vnd.openxmlformats-officedocument.drawingml.chart+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charts/chart29.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theme/themeOverride6.xml" ContentType="application/vnd.openxmlformats-officedocument.themeOverride+xml"/>
  <Override PartName="/ppt/charts/chart36.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charts/chart25.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charts/chart14.xml" ContentType="application/vnd.openxmlformats-officedocument.drawingml.chart+xml"/>
  <Override PartName="/ppt/charts/chart32.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charts/chart8.xml" ContentType="application/vnd.openxmlformats-officedocument.drawingml.chart+xml"/>
  <Override PartName="/ppt/charts/chart21.xml" ContentType="application/vnd.openxmlformats-officedocument.drawingml.chart+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charts/chart10.xml" ContentType="application/vnd.openxmlformats-officedocument.drawingml.char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charts/chart4.xml" ContentType="application/vnd.openxmlformats-officedocument.drawingml.chart+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theme/themeOverride10.xml" ContentType="application/vnd.openxmlformats-officedocument.themeOverride+xml"/>
  <Override PartName="/ppt/charts/chart37.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heme/themeOverride3.xml" ContentType="application/vnd.openxmlformats-officedocument.themeOverride+xm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charts/chart27.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heme/themeOverride4.xml" ContentType="application/vnd.openxmlformats-officedocument.themeOverride+xml"/>
  <Override PartName="/ppt/charts/chart16.xml" ContentType="application/vnd.openxmlformats-officedocument.drawingml.chart+xml"/>
  <Override PartName="/ppt/charts/chart34.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Override PartName="/ppt/slides/slide20.xml" ContentType="application/vnd.openxmlformats-officedocument.presentationml.slide+xml"/>
  <Override PartName="/ppt/slides/slide168.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charts/chart30.xml" ContentType="application/vnd.openxmlformats-officedocument.drawingml.chart+xml"/>
  <Override PartName="/ppt/slides/slide139.xml" ContentType="application/vnd.openxmlformats-officedocument.presentationml.slide+xml"/>
  <Override PartName="/ppt/slides/slide157.xml" ContentType="application/vnd.openxmlformats-officedocument.presentationml.slide+xml"/>
  <Override PartName="/ppt/charts/chart6.xml" ContentType="application/vnd.openxmlformats-officedocument.drawingml.chart+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charts/chart2.xml" ContentType="application/vnd.openxmlformats-officedocument.drawingml.chart+xml"/>
  <Override PartName="/ppt/theme/themeOverride9.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charts/chart28.xml" ContentType="application/vnd.openxmlformats-officedocument.drawingml.char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charts/chart31.xml" ContentType="application/vnd.openxmlformats-officedocument.drawingml.chart+xml"/>
  <Override PartName="/ppt/slides/slide129.xml" ContentType="application/vnd.openxmlformats-officedocument.presentationml.slide+xml"/>
  <Override PartName="/ppt/charts/chart7.xml" ContentType="application/vnd.openxmlformats-officedocument.drawingml.chart+xml"/>
  <Override PartName="/ppt/charts/chart20.xml" ContentType="application/vnd.openxmlformats-officedocument.drawingml.chart+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73" r:id="rId1"/>
  </p:sldMasterIdLst>
  <p:notesMasterIdLst>
    <p:notesMasterId r:id="rId170"/>
  </p:notesMasterIdLst>
  <p:sldIdLst>
    <p:sldId id="256" r:id="rId2"/>
    <p:sldId id="399" r:id="rId3"/>
    <p:sldId id="400" r:id="rId4"/>
    <p:sldId id="287" r:id="rId5"/>
    <p:sldId id="652" r:id="rId6"/>
    <p:sldId id="397" r:id="rId7"/>
    <p:sldId id="557" r:id="rId8"/>
    <p:sldId id="916" r:id="rId9"/>
    <p:sldId id="1062" r:id="rId10"/>
    <p:sldId id="917" r:id="rId11"/>
    <p:sldId id="542" r:id="rId12"/>
    <p:sldId id="1086" r:id="rId13"/>
    <p:sldId id="1087" r:id="rId14"/>
    <p:sldId id="1088" r:id="rId15"/>
    <p:sldId id="1089" r:id="rId16"/>
    <p:sldId id="1090" r:id="rId17"/>
    <p:sldId id="1091" r:id="rId18"/>
    <p:sldId id="922" r:id="rId19"/>
    <p:sldId id="532" r:id="rId20"/>
    <p:sldId id="533" r:id="rId21"/>
    <p:sldId id="534" r:id="rId22"/>
    <p:sldId id="535" r:id="rId23"/>
    <p:sldId id="921" r:id="rId24"/>
    <p:sldId id="1046" r:id="rId25"/>
    <p:sldId id="1047" r:id="rId26"/>
    <p:sldId id="1048" r:id="rId27"/>
    <p:sldId id="1049" r:id="rId28"/>
    <p:sldId id="1050" r:id="rId29"/>
    <p:sldId id="1051" r:id="rId30"/>
    <p:sldId id="1052" r:id="rId31"/>
    <p:sldId id="1054" r:id="rId32"/>
    <p:sldId id="1053" r:id="rId33"/>
    <p:sldId id="1056" r:id="rId34"/>
    <p:sldId id="1055" r:id="rId35"/>
    <p:sldId id="1059" r:id="rId36"/>
    <p:sldId id="1058" r:id="rId37"/>
    <p:sldId id="1057" r:id="rId38"/>
    <p:sldId id="1060" r:id="rId39"/>
    <p:sldId id="643" r:id="rId40"/>
    <p:sldId id="644" r:id="rId41"/>
    <p:sldId id="645" r:id="rId42"/>
    <p:sldId id="646" r:id="rId43"/>
    <p:sldId id="1061" r:id="rId44"/>
    <p:sldId id="648" r:id="rId45"/>
    <p:sldId id="649" r:id="rId46"/>
    <p:sldId id="923" r:id="rId47"/>
    <p:sldId id="650" r:id="rId48"/>
    <p:sldId id="920" r:id="rId49"/>
    <p:sldId id="543" r:id="rId50"/>
    <p:sldId id="546" r:id="rId51"/>
    <p:sldId id="547" r:id="rId52"/>
    <p:sldId id="548" r:id="rId53"/>
    <p:sldId id="549" r:id="rId54"/>
    <p:sldId id="1041" r:id="rId55"/>
    <p:sldId id="550" r:id="rId56"/>
    <p:sldId id="551" r:id="rId57"/>
    <p:sldId id="552" r:id="rId58"/>
    <p:sldId id="918" r:id="rId59"/>
    <p:sldId id="1039" r:id="rId60"/>
    <p:sldId id="1040" r:id="rId61"/>
    <p:sldId id="1043" r:id="rId62"/>
    <p:sldId id="1045" r:id="rId63"/>
    <p:sldId id="1044" r:id="rId64"/>
    <p:sldId id="1042" r:id="rId65"/>
    <p:sldId id="545" r:id="rId66"/>
    <p:sldId id="566" r:id="rId67"/>
    <p:sldId id="414" r:id="rId68"/>
    <p:sldId id="415" r:id="rId69"/>
    <p:sldId id="416" r:id="rId70"/>
    <p:sldId id="421" r:id="rId71"/>
    <p:sldId id="417" r:id="rId72"/>
    <p:sldId id="418" r:id="rId73"/>
    <p:sldId id="422" r:id="rId74"/>
    <p:sldId id="423" r:id="rId75"/>
    <p:sldId id="1063" r:id="rId76"/>
    <p:sldId id="1064" r:id="rId77"/>
    <p:sldId id="1065" r:id="rId78"/>
    <p:sldId id="1066" r:id="rId79"/>
    <p:sldId id="1067" r:id="rId80"/>
    <p:sldId id="1068" r:id="rId81"/>
    <p:sldId id="1069" r:id="rId82"/>
    <p:sldId id="1070" r:id="rId83"/>
    <p:sldId id="1071" r:id="rId84"/>
    <p:sldId id="1072" r:id="rId85"/>
    <p:sldId id="1073" r:id="rId86"/>
    <p:sldId id="1074" r:id="rId87"/>
    <p:sldId id="1075" r:id="rId88"/>
    <p:sldId id="1076" r:id="rId89"/>
    <p:sldId id="1077" r:id="rId90"/>
    <p:sldId id="1078" r:id="rId91"/>
    <p:sldId id="1079" r:id="rId92"/>
    <p:sldId id="1080" r:id="rId93"/>
    <p:sldId id="1081" r:id="rId94"/>
    <p:sldId id="1082" r:id="rId95"/>
    <p:sldId id="1083" r:id="rId96"/>
    <p:sldId id="1084" r:id="rId97"/>
    <p:sldId id="1085" r:id="rId98"/>
    <p:sldId id="1092" r:id="rId99"/>
    <p:sldId id="1093" r:id="rId100"/>
    <p:sldId id="1094" r:id="rId101"/>
    <p:sldId id="1095" r:id="rId102"/>
    <p:sldId id="1096" r:id="rId103"/>
    <p:sldId id="1097" r:id="rId104"/>
    <p:sldId id="1098" r:id="rId105"/>
    <p:sldId id="1099" r:id="rId106"/>
    <p:sldId id="1100" r:id="rId107"/>
    <p:sldId id="1101" r:id="rId108"/>
    <p:sldId id="1102" r:id="rId109"/>
    <p:sldId id="1103" r:id="rId110"/>
    <p:sldId id="1104" r:id="rId111"/>
    <p:sldId id="1105" r:id="rId112"/>
    <p:sldId id="1106" r:id="rId113"/>
    <p:sldId id="1107" r:id="rId114"/>
    <p:sldId id="1108" r:id="rId115"/>
    <p:sldId id="1109" r:id="rId116"/>
    <p:sldId id="1110" r:id="rId117"/>
    <p:sldId id="1111" r:id="rId118"/>
    <p:sldId id="1112" r:id="rId119"/>
    <p:sldId id="1113" r:id="rId120"/>
    <p:sldId id="1114" r:id="rId121"/>
    <p:sldId id="1115" r:id="rId122"/>
    <p:sldId id="1116" r:id="rId123"/>
    <p:sldId id="1117" r:id="rId124"/>
    <p:sldId id="1118" r:id="rId125"/>
    <p:sldId id="1119" r:id="rId126"/>
    <p:sldId id="1120" r:id="rId127"/>
    <p:sldId id="1121" r:id="rId128"/>
    <p:sldId id="1122" r:id="rId129"/>
    <p:sldId id="1123" r:id="rId130"/>
    <p:sldId id="1124" r:id="rId131"/>
    <p:sldId id="1125" r:id="rId132"/>
    <p:sldId id="1126" r:id="rId133"/>
    <p:sldId id="1127" r:id="rId134"/>
    <p:sldId id="1128" r:id="rId135"/>
    <p:sldId id="1129" r:id="rId136"/>
    <p:sldId id="1130" r:id="rId137"/>
    <p:sldId id="1131" r:id="rId138"/>
    <p:sldId id="1132" r:id="rId139"/>
    <p:sldId id="1133" r:id="rId140"/>
    <p:sldId id="1134" r:id="rId141"/>
    <p:sldId id="1135" r:id="rId142"/>
    <p:sldId id="1136" r:id="rId143"/>
    <p:sldId id="1137" r:id="rId144"/>
    <p:sldId id="1138" r:id="rId145"/>
    <p:sldId id="1139" r:id="rId146"/>
    <p:sldId id="1140" r:id="rId147"/>
    <p:sldId id="1141" r:id="rId148"/>
    <p:sldId id="1142" r:id="rId149"/>
    <p:sldId id="1143" r:id="rId150"/>
    <p:sldId id="1144" r:id="rId151"/>
    <p:sldId id="1145" r:id="rId152"/>
    <p:sldId id="1146" r:id="rId153"/>
    <p:sldId id="1147" r:id="rId154"/>
    <p:sldId id="1148" r:id="rId155"/>
    <p:sldId id="1149" r:id="rId156"/>
    <p:sldId id="1150" r:id="rId157"/>
    <p:sldId id="1151" r:id="rId158"/>
    <p:sldId id="1152" r:id="rId159"/>
    <p:sldId id="1153" r:id="rId160"/>
    <p:sldId id="1154" r:id="rId161"/>
    <p:sldId id="1155" r:id="rId162"/>
    <p:sldId id="1156" r:id="rId163"/>
    <p:sldId id="653" r:id="rId164"/>
    <p:sldId id="419" r:id="rId165"/>
    <p:sldId id="1017" r:id="rId166"/>
    <p:sldId id="654" r:id="rId167"/>
    <p:sldId id="288" r:id="rId168"/>
    <p:sldId id="412" r:id="rId169"/>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A8512A"/>
    <a:srgbClr val="CCCCFF"/>
    <a:srgbClr val="E5E5FF"/>
    <a:srgbClr val="0000FF"/>
    <a:srgbClr val="CCFFCC"/>
    <a:srgbClr val="009999"/>
    <a:srgbClr val="FF99CC"/>
    <a:srgbClr val="FF66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0351" autoAdjust="0"/>
    <p:restoredTop sz="90628" autoAdjust="0"/>
  </p:normalViewPr>
  <p:slideViewPr>
    <p:cSldViewPr>
      <p:cViewPr varScale="1">
        <p:scale>
          <a:sx n="116" d="100"/>
          <a:sy n="116" d="100"/>
        </p:scale>
        <p:origin x="-1770" y="-114"/>
      </p:cViewPr>
      <p:guideLst>
        <p:guide orient="horz" pos="2160"/>
        <p:guide pos="2880"/>
      </p:guideLst>
    </p:cSldViewPr>
  </p:slideViewPr>
  <p:outlineViewPr>
    <p:cViewPr>
      <p:scale>
        <a:sx n="33" d="100"/>
        <a:sy n="33" d="100"/>
      </p:scale>
      <p:origin x="0" y="1701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1051;&#1077;&#1085;&#1072;\&#1054;&#1090;&#1082;&#1088;&#1099;&#1090;&#1099;&#1081;%20&#1073;&#1102;&#1076;&#1078;&#1077;&#1090;\2022\&#1054;&#1078;&#1080;&#1076;&#1072;&#1077;&#1084;&#1086;&#1077;%20&#1080;&#1089;&#1087;&#1086;&#1083;&#1085;&#1077;&#1085;&#1080;&#1077;%202022%20&#1091;&#1090;&#1086;&#1095;&#1085;&#1077;&#1085;&#1085;&#1086;&#1077;\&#1088;&#1072;&#1089;&#1095;&#1077;&#1090;&#1099;%20&#1082;%20&#1086;&#1090;&#1082;&#1088;&#1099;&#1090;&#1086;&#1084;&#1091;%20&#1073;&#1102;&#1076;&#1078;&#1077;&#1090;&#1091;%20&#1085;&#1086;&#1103;&#1073;%202022.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1055;&#1086;&#1083;&#1100;&#1079;&#1086;&#1074;&#1072;&#1090;&#1077;&#1083;&#1100;\Favorites\Desktop\&#1054;&#1090;&#1082;&#1088;&#1099;&#1090;&#1099;&#1081;%20&#1073;&#1102;&#1076;&#1078;&#1077;&#1090;\&#1085;&#1072;%202021%20&#1075;&#1086;&#1076;%20&#1080;%20&#1087;&#1083;&#1072;&#1085;&#1086;&#1074;&#1099;&#1081;%20&#1087;&#1077;&#1088;&#1080;&#1086;&#1076;%202022%20&#1080;%202024\&#1076;&#1080;&#1072;&#1075;&#1088;&#1072;&#1084;&#1084;&#1099;\&#1076;&#1080;&#1072;&#1075;&#1088;&#1072;&#1084;&#1084;&#1099;_2022\5.%20&#1057;&#1087;&#1086;&#1088;&#1090;.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1055;&#1086;&#1083;&#1100;&#1079;&#1086;&#1074;&#1072;&#1090;&#1077;&#1083;&#1100;\Favorites\Desktop\&#1054;&#1090;&#1082;&#1088;&#1099;&#1090;&#1099;&#1081;%20&#1073;&#1102;&#1076;&#1078;&#1077;&#1090;\2023_&#1087;&#1083;&#1072;&#1085;-&#1086;&#1090;&#1082;&#1088;&#1099;&#1090;&#1099;&#1081;%20&#1073;&#1102;&#1076;&#1078;&#1077;&#1090;\&#1089;%20&#1082;&#1086;&#1088;&#1088;&#1077;&#1082;&#1090;&#1080;&#1088;&#1086;&#1074;&#1082;&#1086;&#1081;_&#1076;&#1080;&#1072;&#1075;&#1088;&#1072;&#1084;&#1084;&#1099;_2023\5.%20&#1057;&#1087;&#1086;&#1088;&#1090;.xlsx" TargetMode="External"/></Relationships>
</file>

<file path=ppt/charts/_rels/chart12.xml.rels><?xml version="1.0" encoding="UTF-8" standalone="yes"?>
<Relationships xmlns="http://schemas.openxmlformats.org/package/2006/relationships"><Relationship Id="rId2" Type="http://schemas.openxmlformats.org/officeDocument/2006/relationships/oleObject" Target="file:///C:\Users\FHKY00\Desktop\&#1044;&#1080;&#1072;&#1075;&#1088;&#1072;&#1084;&#1084;&#1099;\6.%20&#1057;&#1061;.xlsx" TargetMode="External"/><Relationship Id="rId1" Type="http://schemas.openxmlformats.org/officeDocument/2006/relationships/themeOverride" Target="../theme/themeOverride3.xml"/></Relationships>
</file>

<file path=ppt/charts/_rels/chart13.xml.rels><?xml version="1.0" encoding="UTF-8" standalone="yes"?>
<Relationships xmlns="http://schemas.openxmlformats.org/package/2006/relationships"><Relationship Id="rId1" Type="http://schemas.openxmlformats.org/officeDocument/2006/relationships/oleObject" Target="file:///C:\Users\&#1055;&#1086;&#1083;&#1100;&#1079;&#1086;&#1074;&#1072;&#1090;&#1077;&#1083;&#1100;\Favorites\Desktop\&#1054;&#1090;&#1082;&#1088;&#1099;&#1090;&#1099;&#1081;%20&#1073;&#1102;&#1076;&#1078;&#1077;&#1090;\&#1076;&#1086;%2001.11.2022_&#1086;&#1090;&#1082;&#1088;&#1099;&#1090;&#1099;&#1081;%20&#1073;&#1102;&#1076;&#1078;&#1077;&#1090;\&#1076;&#1080;&#1072;&#1075;&#1088;&#1072;&#1084;&#1084;&#1099;_2023\+6.%20&#1057;&#1061;.xlsx" TargetMode="External"/></Relationships>
</file>

<file path=ppt/charts/_rels/chart14.xml.rels><?xml version="1.0" encoding="UTF-8" standalone="yes"?>
<Relationships xmlns="http://schemas.openxmlformats.org/package/2006/relationships"><Relationship Id="rId2" Type="http://schemas.openxmlformats.org/officeDocument/2006/relationships/oleObject" Target="file:///C:\Users\&#1055;&#1086;&#1083;&#1100;&#1079;&#1086;&#1074;&#1072;&#1090;&#1077;&#1083;&#1100;\Favorites\Desktop\&#1044;&#1080;&#1072;&#1075;&#1088;&#1072;&#1084;&#1084;&#1099;\7.%20&#1101;&#1082;&#1086;&#1083;&#1086;&#1075;&#1080;&#1103;.xlsx" TargetMode="External"/><Relationship Id="rId1" Type="http://schemas.openxmlformats.org/officeDocument/2006/relationships/themeOverride" Target="../theme/themeOverride4.xml"/></Relationships>
</file>

<file path=ppt/charts/_rels/chart15.xml.rels><?xml version="1.0" encoding="UTF-8" standalone="yes"?>
<Relationships xmlns="http://schemas.openxmlformats.org/package/2006/relationships"><Relationship Id="rId1" Type="http://schemas.openxmlformats.org/officeDocument/2006/relationships/oleObject" Target="file:///C:\Users\&#1055;&#1086;&#1083;&#1100;&#1079;&#1086;&#1074;&#1072;&#1090;&#1077;&#1083;&#1100;\Favorites\Desktop\&#1054;&#1090;&#1082;&#1088;&#1099;&#1090;&#1099;&#1081;%20&#1073;&#1102;&#1076;&#1078;&#1077;&#1090;\&#1076;&#1086;%2001.11.2022_&#1086;&#1090;&#1082;&#1088;&#1099;&#1090;&#1099;&#1081;%20&#1073;&#1102;&#1076;&#1078;&#1077;&#1090;\&#1076;&#1080;&#1072;&#1075;&#1088;&#1072;&#1084;&#1084;&#1099;_2023\+7.%20&#1101;&#1082;&#1086;&#1083;&#1086;&#1075;&#1080;&#1103;.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1055;&#1086;&#1083;&#1100;&#1079;&#1086;&#1074;&#1072;&#1090;&#1077;&#1083;&#1100;\Favorites\Desktop\&#1054;&#1090;&#1082;&#1088;&#1099;&#1090;&#1099;&#1081;%20&#1073;&#1102;&#1076;&#1078;&#1077;&#1090;\&#1076;&#1086;%2001.11.2022_&#1086;&#1090;&#1082;&#1088;&#1099;&#1090;&#1099;&#1081;%20&#1073;&#1102;&#1076;&#1078;&#1077;&#1090;\&#1076;&#1080;&#1072;&#1075;&#1088;&#1072;&#1084;&#1084;&#1099;_2023\+8.%20&#1041;&#1077;&#1079;&#1086;&#1087;&#1072;&#1089;&#1085;&#1086;&#1089;&#1090;&#1100;.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1055;&#1086;&#1083;&#1100;&#1079;&#1086;&#1074;&#1072;&#1090;&#1077;&#1083;&#1100;\Favorites\Desktop\&#1054;&#1090;&#1082;&#1088;&#1099;&#1090;&#1099;&#1081;%20&#1073;&#1102;&#1076;&#1078;&#1077;&#1090;\2023_&#1087;&#1083;&#1072;&#1085;-&#1086;&#1090;&#1082;&#1088;&#1099;&#1090;&#1099;&#1081;%20&#1073;&#1102;&#1076;&#1078;&#1077;&#1090;\&#1089;%20&#1082;&#1086;&#1088;&#1088;&#1077;&#1082;&#1090;&#1080;&#1088;&#1086;&#1074;&#1082;&#1086;&#1081;_&#1076;&#1080;&#1072;&#1075;&#1088;&#1072;&#1084;&#1084;&#1099;_2023\9.%20&#1046;&#1080;&#1083;&#1080;&#1097;&#1077;.xlsx" TargetMode="External"/></Relationships>
</file>

<file path=ppt/charts/_rels/chart18.xml.rels><?xml version="1.0" encoding="UTF-8" standalone="yes"?>
<Relationships xmlns="http://schemas.openxmlformats.org/package/2006/relationships"><Relationship Id="rId2" Type="http://schemas.openxmlformats.org/officeDocument/2006/relationships/oleObject" Target="file:///C:\Users\FHKY00\Desktop\&#1044;&#1080;&#1072;&#1075;&#1088;&#1072;&#1084;&#1084;&#1099;\+10.%20&#1050;&#1061;%20&#1080;&#1085;&#1078;%20&#1080;%20&#1101;&#1085;&#1077;&#1088;&#1075;&#1086;.xlsx" TargetMode="External"/><Relationship Id="rId1" Type="http://schemas.openxmlformats.org/officeDocument/2006/relationships/themeOverride" Target="../theme/themeOverride5.xml"/></Relationships>
</file>

<file path=ppt/charts/_rels/chart19.xml.rels><?xml version="1.0" encoding="UTF-8" standalone="yes"?>
<Relationships xmlns="http://schemas.openxmlformats.org/package/2006/relationships"><Relationship Id="rId1" Type="http://schemas.openxmlformats.org/officeDocument/2006/relationships/oleObject" Target="file:///C:\Users\&#1055;&#1086;&#1083;&#1100;&#1079;&#1086;&#1074;&#1072;&#1090;&#1077;&#1083;&#1100;\Favorites\Desktop\&#1054;&#1090;&#1082;&#1088;&#1099;&#1090;&#1099;&#1081;%20&#1073;&#1102;&#1076;&#1078;&#1077;&#1090;\&#1076;&#1086;%2001.11.2022_&#1086;&#1090;&#1082;&#1088;&#1099;&#1090;&#1099;&#1081;%20&#1073;&#1102;&#1076;&#1078;&#1077;&#1090;\&#1076;&#1080;&#1072;&#1075;&#1088;&#1072;&#1084;&#1084;&#1099;_2023\+10.%20&#1050;&#106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1051;&#1077;&#1085;&#1072;\&#1054;&#1090;&#1082;&#1088;&#1099;&#1090;&#1099;&#1081;%20&#1073;&#1102;&#1076;&#1078;&#1077;&#1090;\2022\&#1054;&#1078;&#1080;&#1076;&#1072;&#1077;&#1084;&#1086;&#1077;%20&#1080;&#1089;&#1087;&#1086;&#1083;&#1085;&#1077;&#1085;&#1080;&#1077;%202022\&#1088;&#1072;&#1089;&#1095;&#1077;&#1090;&#1099;%20&#1082;%20&#1086;&#1090;&#1082;&#1088;&#1099;&#1090;&#1086;&#1084;&#1091;%20&#1073;&#1102;&#1076;&#1078;&#1077;&#1090;&#1091;%20&#1085;&#1086;&#1103;&#1073;%202022.xls" TargetMode="External"/></Relationships>
</file>

<file path=ppt/charts/_rels/chart20.xml.rels><?xml version="1.0" encoding="UTF-8" standalone="yes"?>
<Relationships xmlns="http://schemas.openxmlformats.org/package/2006/relationships"><Relationship Id="rId2" Type="http://schemas.openxmlformats.org/officeDocument/2006/relationships/oleObject" Target="file:///C:\Users\FHKY00\Desktop\&#1044;&#1080;&#1072;&#1075;&#1088;&#1072;&#1084;&#1084;&#1099;\+11.%20&#1055;&#1088;&#1077;&#1076;&#1087;&#1088;&#1080;&#1085;&#1080;&#1084;&#1072;&#1090;&#1077;&#1083;&#1100;&#1089;&#1090;&#1074;&#1086;.xlsx" TargetMode="External"/><Relationship Id="rId1" Type="http://schemas.openxmlformats.org/officeDocument/2006/relationships/themeOverride" Target="../theme/themeOverride6.xml"/></Relationships>
</file>

<file path=ppt/charts/_rels/chart21.xml.rels><?xml version="1.0" encoding="UTF-8" standalone="yes"?>
<Relationships xmlns="http://schemas.openxmlformats.org/package/2006/relationships"><Relationship Id="rId1" Type="http://schemas.openxmlformats.org/officeDocument/2006/relationships/oleObject" Target="file:///C:\Users\&#1055;&#1086;&#1083;&#1100;&#1079;&#1086;&#1074;&#1072;&#1090;&#1077;&#1083;&#1100;\Favorites\Desktop\&#1054;&#1090;&#1082;&#1088;&#1099;&#1090;&#1099;&#1081;%20&#1073;&#1102;&#1076;&#1078;&#1077;&#1090;\&#1076;&#1086;%2001.11.2022_&#1086;&#1090;&#1082;&#1088;&#1099;&#1090;&#1099;&#1081;%20&#1073;&#1102;&#1076;&#1078;&#1077;&#1090;\&#1076;&#1080;&#1072;&#1075;&#1088;&#1072;&#1084;&#1084;&#1099;_2023\+11.%20&#1055;&#1088;&#1077;&#1076;&#1087;&#1088;&#1080;&#1085;&#1080;&#1084;&#1072;&#1090;&#1077;&#1083;&#1100;&#1089;&#1090;&#1074;&#1086;.xlsx" TargetMode="External"/></Relationships>
</file>

<file path=ppt/charts/_rels/chart22.xml.rels><?xml version="1.0" encoding="UTF-8" standalone="yes"?>
<Relationships xmlns="http://schemas.openxmlformats.org/package/2006/relationships"><Relationship Id="rId2" Type="http://schemas.openxmlformats.org/officeDocument/2006/relationships/oleObject" Target="file:///C:\Users\FHKY00\Desktop\&#1044;&#1080;&#1072;&#1075;&#1088;&#1072;&#1084;&#1084;&#1099;\+12.%20&#1059;&#1087;&#1088;&#1072;&#1074;&#1083;&#1077;&#1085;&#1080;&#1077;%20&#1080;&#1084;&#1091;&#1097;.xlsx" TargetMode="External"/><Relationship Id="rId1" Type="http://schemas.openxmlformats.org/officeDocument/2006/relationships/themeOverride" Target="../theme/themeOverride7.xml"/></Relationships>
</file>

<file path=ppt/charts/_rels/chart23.xml.rels><?xml version="1.0" encoding="UTF-8" standalone="yes"?>
<Relationships xmlns="http://schemas.openxmlformats.org/package/2006/relationships"><Relationship Id="rId2" Type="http://schemas.openxmlformats.org/officeDocument/2006/relationships/oleObject" Target="file:///C:\Users\username\Desktop\&#1086;&#1090;&#1082;&#1088;&#1099;&#1090;&#1099;&#1081;%20&#1073;&#1102;&#1076;&#1078;&#1077;&#1090;%202020\&#1076;&#1080;&#1072;&#1075;&#1088;&#1072;&#1084;&#1084;&#1099;_2021\12.%20&#1059;&#1087;&#1088;&#1072;&#1074;&#1083;&#1077;&#1085;&#1080;&#1077;.xlsx" TargetMode="External"/><Relationship Id="rId1" Type="http://schemas.openxmlformats.org/officeDocument/2006/relationships/themeOverride" Target="../theme/themeOverride8.xml"/></Relationships>
</file>

<file path=ppt/charts/_rels/chart24.xml.rels><?xml version="1.0" encoding="UTF-8" standalone="yes"?>
<Relationships xmlns="http://schemas.openxmlformats.org/package/2006/relationships"><Relationship Id="rId1" Type="http://schemas.openxmlformats.org/officeDocument/2006/relationships/oleObject" Target="file:///C:\Users\&#1055;&#1086;&#1083;&#1100;&#1079;&#1086;&#1074;&#1072;&#1090;&#1077;&#1083;&#1100;\Favorites\Desktop\&#1054;&#1090;&#1082;&#1088;&#1099;&#1090;&#1099;&#1081;%20&#1073;&#1102;&#1076;&#1078;&#1077;&#1090;\&#1076;&#1086;%2001.11.2022_&#1086;&#1090;&#1082;&#1088;&#1099;&#1090;&#1099;&#1081;%20&#1073;&#1102;&#1076;&#1078;&#1077;&#1090;\&#1076;&#1080;&#1072;&#1075;&#1088;&#1072;&#1084;&#1084;&#1099;_2023\+12.%20&#1059;&#1087;&#1088;&#1072;&#1074;&#1083;&#1077;&#1085;&#1080;&#1077;.xlsx" TargetMode="External"/></Relationships>
</file>

<file path=ppt/charts/_rels/chart25.xml.rels><?xml version="1.0" encoding="UTF-8" standalone="yes"?>
<Relationships xmlns="http://schemas.openxmlformats.org/package/2006/relationships"><Relationship Id="rId2" Type="http://schemas.openxmlformats.org/officeDocument/2006/relationships/oleObject" Target="file:///C:\Users\FHKY00\Desktop\&#1044;&#1080;&#1072;&#1075;&#1088;&#1072;&#1084;&#1084;&#1099;\13.%20&#1088;&#1072;&#1079;&#1074;.&#1075;&#1088;&#1072;&#1078;.&#1086;&#1073;&#1097;.xlsx" TargetMode="External"/><Relationship Id="rId1" Type="http://schemas.openxmlformats.org/officeDocument/2006/relationships/themeOverride" Target="../theme/themeOverride9.xml"/></Relationships>
</file>

<file path=ppt/charts/_rels/chart26.xml.rels><?xml version="1.0" encoding="UTF-8" standalone="yes"?>
<Relationships xmlns="http://schemas.openxmlformats.org/package/2006/relationships"><Relationship Id="rId1" Type="http://schemas.openxmlformats.org/officeDocument/2006/relationships/oleObject" Target="file:///C:\Users\&#1055;&#1086;&#1083;&#1100;&#1079;&#1086;&#1074;&#1072;&#1090;&#1077;&#1083;&#1100;\Favorites\Desktop\&#1054;&#1090;&#1082;&#1088;&#1099;&#1090;&#1099;&#1081;%20&#1073;&#1102;&#1076;&#1078;&#1077;&#1090;\&#1076;&#1086;%2001.11.2022_&#1086;&#1090;&#1082;&#1088;&#1099;&#1090;&#1099;&#1081;%20&#1073;&#1102;&#1076;&#1078;&#1077;&#1090;\&#1076;&#1080;&#1072;&#1075;&#1088;&#1072;&#1084;&#1084;&#1099;_2023\+13-&#1075;&#1088;&#1072;&#1078;.&#1086;&#1073;&#1097;&#1077;&#1089;&#1090;&#1074;&#1086;.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1055;&#1086;&#1083;&#1100;&#1079;&#1086;&#1074;&#1072;&#1090;&#1077;&#1083;&#1100;\Favorites\Desktop\&#1054;&#1090;&#1082;&#1088;&#1099;&#1090;&#1099;&#1081;%20&#1073;&#1102;&#1076;&#1078;&#1077;&#1090;\&#1076;&#1086;%2001.11.2022_&#1086;&#1090;&#1082;&#1088;&#1099;&#1090;&#1099;&#1081;%20&#1073;&#1102;&#1076;&#1078;&#1077;&#1090;\&#1076;&#1080;&#1072;&#1075;&#1088;&#1072;&#1084;&#1084;&#1099;_2023\+14.%20&#1076;&#1086;&#1088;&#1086;&#1075;&#1080;.xlsx" TargetMode="External"/></Relationships>
</file>

<file path=ppt/charts/_rels/chart28.xml.rels><?xml version="1.0" encoding="UTF-8" standalone="yes"?>
<Relationships xmlns="http://schemas.openxmlformats.org/package/2006/relationships"><Relationship Id="rId2" Type="http://schemas.openxmlformats.org/officeDocument/2006/relationships/oleObject" Target="file:///C:\Users\FHKY00\Desktop\&#1044;&#1080;&#1072;&#1075;&#1088;&#1072;&#1084;&#1084;&#1099;\+14.%20&#1076;&#1086;&#1088;&#1086;&#1075;&#1080;.xlsx" TargetMode="External"/><Relationship Id="rId1" Type="http://schemas.openxmlformats.org/officeDocument/2006/relationships/themeOverride" Target="../theme/themeOverride10.xml"/></Relationships>
</file>

<file path=ppt/charts/_rels/chart29.xml.rels><?xml version="1.0" encoding="UTF-8" standalone="yes"?>
<Relationships xmlns="http://schemas.openxmlformats.org/package/2006/relationships"><Relationship Id="rId1" Type="http://schemas.openxmlformats.org/officeDocument/2006/relationships/oleObject" Target="file:///C:\Users\&#1055;&#1086;&#1083;&#1100;&#1079;&#1086;&#1074;&#1072;&#1090;&#1077;&#1083;&#1100;\Favorites\Desktop\&#1054;&#1090;&#1082;&#1088;&#1099;&#1090;&#1099;&#1081;%20&#1073;&#1102;&#1076;&#1078;&#1077;&#1090;\&#1076;&#1086;%2001.11.2022_&#1086;&#1090;&#1082;&#1088;&#1099;&#1090;&#1099;&#1081;%20&#1073;&#1102;&#1076;&#1078;&#1077;&#1090;\&#1076;&#1080;&#1072;&#1075;&#1088;&#1072;&#1084;&#1084;&#1099;_2023\+15.%20&#1094;&#1080;&#1092;&#1088;&#1086;&#1074;&#1086;&#1081;%20&#1086;&#1082;&#1088;&#1091;&#107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1055;&#1086;&#1083;&#1100;&#1079;&#1086;&#1074;&#1072;&#1090;&#1077;&#1083;&#1100;\Favorites\Desktop\&#1054;&#1090;&#1082;&#1088;&#1099;&#1090;&#1099;&#1081;%20&#1073;&#1102;&#1076;&#1078;&#1077;&#1090;\&#1076;&#1086;%2001.11.2022_&#1086;&#1090;&#1082;&#1088;&#1099;&#1090;&#1099;&#1081;%20&#1073;&#1102;&#1076;&#1078;&#1077;&#1090;\&#1076;&#1080;&#1072;&#1075;&#1088;&#1072;&#1084;&#1084;&#1099;_2023\+1.%20&#1047;&#1076;&#1088;&#1072;&#1074;&#1086;&#1086;&#1093;&#1088;&#1072;&#1085;&#1077;&#1085;&#1080;&#1077;.xlsx" TargetMode="External"/></Relationships>
</file>

<file path=ppt/charts/_rels/chart30.xml.rels><?xml version="1.0" encoding="UTF-8" standalone="yes"?>
<Relationships xmlns="http://schemas.openxmlformats.org/package/2006/relationships"><Relationship Id="rId2" Type="http://schemas.openxmlformats.org/officeDocument/2006/relationships/oleObject" Target="file:///C:\Users\FHKY00\Desktop\&#1044;&#1080;&#1072;&#1075;&#1088;&#1072;&#1084;&#1084;&#1099;\+16.%20&#1072;&#1088;&#1093;&#1080;&#1090;.xlsx" TargetMode="External"/><Relationship Id="rId1" Type="http://schemas.openxmlformats.org/officeDocument/2006/relationships/themeOverride" Target="../theme/themeOverride11.xml"/></Relationships>
</file>

<file path=ppt/charts/_rels/chart31.xml.rels><?xml version="1.0" encoding="UTF-8" standalone="yes"?>
<Relationships xmlns="http://schemas.openxmlformats.org/package/2006/relationships"><Relationship Id="rId2" Type="http://schemas.openxmlformats.org/officeDocument/2006/relationships/oleObject" Target="file:///C:\Users\FHKY00\Desktop\&#1044;&#1080;&#1072;&#1075;&#1088;&#1072;&#1084;&#1084;&#1099;\+16.%20&#1072;&#1088;&#1093;&#1080;&#1090;.xlsx" TargetMode="External"/><Relationship Id="rId1" Type="http://schemas.openxmlformats.org/officeDocument/2006/relationships/themeOverride" Target="../theme/themeOverride12.xml"/></Relationships>
</file>

<file path=ppt/charts/_rels/chart32.xml.rels><?xml version="1.0" encoding="UTF-8" standalone="yes"?>
<Relationships xmlns="http://schemas.openxmlformats.org/package/2006/relationships"><Relationship Id="rId1" Type="http://schemas.openxmlformats.org/officeDocument/2006/relationships/oleObject" Target="file:///C:\Users\&#1055;&#1086;&#1083;&#1100;&#1079;&#1086;&#1074;&#1072;&#1090;&#1077;&#1083;&#1100;\Favorites\Desktop\&#1054;&#1090;&#1082;&#1088;&#1099;&#1090;&#1099;&#1081;%20&#1073;&#1102;&#1076;&#1078;&#1077;&#1090;\&#1076;&#1086;%2001.11.2022_&#1086;&#1090;&#1082;&#1088;&#1099;&#1090;&#1099;&#1081;%20&#1073;&#1102;&#1076;&#1078;&#1077;&#1090;\&#1076;&#1080;&#1072;&#1075;&#1088;&#1072;&#1084;&#1084;&#1099;_2023\+16.%20&#1072;&#1088;&#1093;&#1080;&#1090;.xlsx" TargetMode="External"/></Relationships>
</file>

<file path=ppt/charts/_rels/chart33.xml.rels><?xml version="1.0" encoding="UTF-8" standalone="yes"?>
<Relationships xmlns="http://schemas.openxmlformats.org/package/2006/relationships"><Relationship Id="rId2" Type="http://schemas.openxmlformats.org/officeDocument/2006/relationships/oleObject" Target="file:///C:\Users\FHKY00\Desktop\&#1044;&#1080;&#1072;&#1075;&#1088;&#1072;&#1084;&#1084;&#1099;\+17.%20&#1082;&#1086;&#1084;&#1092;.&#1089;&#1088;&#1077;&#1076;&#1072;.xlsx" TargetMode="External"/><Relationship Id="rId1" Type="http://schemas.openxmlformats.org/officeDocument/2006/relationships/themeOverride" Target="../theme/themeOverride13.xml"/></Relationships>
</file>

<file path=ppt/charts/_rels/chart34.xml.rels><?xml version="1.0" encoding="UTF-8" standalone="yes"?>
<Relationships xmlns="http://schemas.openxmlformats.org/package/2006/relationships"><Relationship Id="rId1" Type="http://schemas.openxmlformats.org/officeDocument/2006/relationships/oleObject" Target="file:///C:\Users\&#1055;&#1086;&#1083;&#1100;&#1079;&#1086;&#1074;&#1072;&#1090;&#1077;&#1083;&#1100;\Favorites\Desktop\&#1054;&#1090;&#1082;&#1088;&#1099;&#1090;&#1099;&#1081;%20&#1073;&#1102;&#1076;&#1078;&#1077;&#1090;\2023_&#1087;&#1083;&#1072;&#1085;-&#1086;&#1090;&#1082;&#1088;&#1099;&#1090;&#1099;&#1081;%20&#1073;&#1102;&#1076;&#1078;&#1077;&#1090;\&#1089;%20&#1082;&#1086;&#1088;&#1088;&#1077;&#1082;&#1090;&#1080;&#1088;&#1086;&#1074;&#1082;&#1086;&#1081;_&#1076;&#1080;&#1072;&#1075;&#1088;&#1072;&#1084;&#1084;&#1099;_2023\17.%20&#1082;&#1086;&#1084;&#1092;.&#1089;&#1088;&#1077;&#1076;&#1072;.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1055;&#1086;&#1083;&#1100;&#1079;&#1086;&#1074;&#1072;&#1090;&#1077;&#1083;&#1100;\Favorites\Desktop\&#1054;&#1090;&#1082;&#1088;&#1099;&#1090;&#1099;&#1081;%20&#1073;&#1102;&#1076;&#1078;&#1077;&#1090;\2023_&#1087;&#1083;&#1072;&#1085;-&#1086;&#1090;&#1082;&#1088;&#1099;&#1090;&#1099;&#1081;%20&#1073;&#1102;&#1076;&#1078;&#1077;&#1090;\&#1089;%20&#1082;&#1086;&#1088;&#1088;&#1077;&#1082;&#1090;&#1080;&#1088;&#1086;&#1074;&#1082;&#1086;&#1081;_&#1076;&#1080;&#1072;&#1075;&#1088;&#1072;&#1084;&#1084;&#1099;_2023\18.%20&#1089;&#1090;-&#1074;&#1086;%20&#1089;&#1086;&#1094;.&#1089;&#1092;&#1077;&#1088;&#1099;.xlsx" TargetMode="External"/></Relationships>
</file>

<file path=ppt/charts/_rels/chart36.xml.rels><?xml version="1.0" encoding="UTF-8" standalone="yes"?>
<Relationships xmlns="http://schemas.openxmlformats.org/package/2006/relationships"><Relationship Id="rId2" Type="http://schemas.openxmlformats.org/officeDocument/2006/relationships/oleObject" Target="file:///C:\Users\&#1055;&#1086;&#1083;&#1100;&#1079;&#1086;&#1074;&#1072;&#1090;&#1077;&#1083;&#1100;\Favorites\Desktop\&#1044;&#1080;&#1072;&#1075;&#1088;&#1072;&#1084;&#1084;&#1099;\19.%20&#1087;&#1077;&#1088;&#1077;&#1089;&#1077;&#1083;&#1077;&#1085;&#1080;&#1077;.xlsx" TargetMode="External"/><Relationship Id="rId1" Type="http://schemas.openxmlformats.org/officeDocument/2006/relationships/themeOverride" Target="../theme/themeOverride14.xml"/></Relationships>
</file>

<file path=ppt/charts/_rels/chart37.xml.rels><?xml version="1.0" encoding="UTF-8" standalone="yes"?>
<Relationships xmlns="http://schemas.openxmlformats.org/package/2006/relationships"><Relationship Id="rId1" Type="http://schemas.openxmlformats.org/officeDocument/2006/relationships/oleObject" Target="file:///C:\Users\&#1055;&#1086;&#1083;&#1100;&#1079;&#1086;&#1074;&#1072;&#1090;&#1077;&#1083;&#1100;\Favorites\Desktop\&#1054;&#1090;&#1082;&#1088;&#1099;&#1090;&#1099;&#1081;%20&#1073;&#1102;&#1076;&#1078;&#1077;&#1090;\2023_&#1087;&#1083;&#1072;&#1085;-&#1086;&#1090;&#1082;&#1088;&#1099;&#1090;&#1099;&#1081;%20&#1073;&#1102;&#1076;&#1078;&#1077;&#1090;\&#1089;%20&#1082;&#1086;&#1088;&#1088;&#1077;&#1082;&#1090;&#1080;&#1088;&#1086;&#1074;&#1082;&#1086;&#1081;_&#1076;&#1080;&#1072;&#1075;&#1088;&#1072;&#1084;&#1084;&#1099;_2023\19.%20&#1087;&#1077;&#1088;&#1077;&#1089;&#1077;&#1083;&#1077;&#1085;&#1080;&#107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1055;&#1086;&#1083;&#1100;&#1079;&#1086;&#1074;&#1072;&#1090;&#1077;&#1083;&#1100;\Favorites\Desktop\&#1054;&#1090;&#1082;&#1088;&#1099;&#1090;&#1099;&#1081;%20&#1073;&#1102;&#1076;&#1078;&#1077;&#1090;\&#1085;&#1072;%202021%20&#1075;&#1086;&#1076;%20&#1080;%20&#1087;&#1083;&#1072;&#1085;&#1086;&#1074;&#1099;&#1081;%20&#1087;&#1077;&#1088;&#1080;&#1086;&#1076;%202022%20&#1080;%202024\&#1076;&#1080;&#1072;&#1075;&#1088;&#1072;&#1084;&#1084;&#1099;\&#1076;&#1080;&#1072;&#1075;&#1088;&#1072;&#1084;&#1084;&#1099;_2022\1.%20&#1047;&#1076;&#1088;&#1072;&#1074;&#1086;&#1086;&#1093;&#1088;&#1072;&#1085;&#1077;&#1085;&#1080;&#107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1055;&#1086;&#1083;&#1100;&#1079;&#1086;&#1074;&#1072;&#1090;&#1077;&#1083;&#1100;\Favorites\Desktop\&#1054;&#1090;&#1082;&#1088;&#1099;&#1090;&#1099;&#1081;%20&#1073;&#1102;&#1076;&#1078;&#1077;&#1090;\2023_&#1087;&#1083;&#1072;&#1085;-&#1086;&#1090;&#1082;&#1088;&#1099;&#1090;&#1099;&#1081;%20&#1073;&#1102;&#1076;&#1078;&#1077;&#1090;\&#1089;%20&#1082;&#1086;&#1088;&#1088;&#1077;&#1082;&#1090;&#1080;&#1088;&#1086;&#1074;&#1082;&#1086;&#1081;_&#1076;&#1080;&#1072;&#1075;&#1088;&#1072;&#1084;&#1084;&#1099;_2023\2.%20&#1050;&#1091;&#1083;&#1100;&#1090;&#1091;&#1088;&#107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1055;&#1086;&#1083;&#1100;&#1079;&#1086;&#1074;&#1072;&#1090;&#1077;&#1083;&#1100;\Favorites\Desktop\&#1054;&#1090;&#1082;&#1088;&#1099;&#1090;&#1099;&#1081;%20&#1073;&#1102;&#1076;&#1078;&#1077;&#1090;\2023_&#1087;&#1083;&#1072;&#1085;-&#1086;&#1090;&#1082;&#1088;&#1099;&#1090;&#1099;&#1081;%20&#1073;&#1102;&#1076;&#1078;&#1077;&#1090;\&#1089;%20&#1082;&#1086;&#1088;&#1088;&#1077;&#1082;&#1090;&#1080;&#1088;&#1086;&#1074;&#1082;&#1086;&#1081;_&#1076;&#1080;&#1072;&#1075;&#1088;&#1072;&#1084;&#1084;&#1099;_2023\3.%20&#1054;&#1073;&#1088;&#1072;&#1079;&#1086;&#1074;&#1072;&#1085;&#1080;&#1077;.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1055;&#1086;&#1083;&#1100;&#1079;&#1086;&#1074;&#1072;&#1090;&#1077;&#1083;&#1100;\Favorites\Desktop\&#1054;&#1090;&#1082;&#1088;&#1099;&#1090;&#1099;&#1081;%20&#1073;&#1102;&#1076;&#1078;&#1077;&#1090;\&#1076;&#1086;%2001.11.2022_&#1086;&#1090;&#1082;&#1088;&#1099;&#1090;&#1099;&#1081;%20&#1073;&#1102;&#1076;&#1078;&#1077;&#1090;\&#1076;&#1080;&#1072;&#1075;&#1088;&#1072;&#1084;&#1084;&#1099;_2023\+4.%20&#1089;&#1086;&#1094;.&#1079;&#1072;&#1097;&#1080;&#1090;&#1072;.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C:\Users\&#1055;&#1086;&#1083;&#1100;&#1079;&#1086;&#1074;&#1072;&#1090;&#1077;&#1083;&#1100;\Favorites\Desktop\&#1044;&#1080;&#1072;&#1075;&#1088;&#1072;&#1084;&#1084;&#1099;\2.%20&#1057;&#1087;&#1086;&#1088;&#1090;.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C:\Users\&#1055;&#1086;&#1083;&#1100;&#1079;&#1086;&#1074;&#1072;&#1090;&#1077;&#1083;&#1100;\Favorites\Desktop\18.11.19_&#1044;&#1080;&#1072;&#1075;&#1088;&#1072;&#1084;&#1084;&#1099;%20-%20&#1082;&#1086;&#1087;&#1080;&#1103;\5.%20&#1057;&#1087;&#1086;&#1088;&#1090;.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1.7561000706460637E-2"/>
          <c:y val="3.7735955284776572E-2"/>
          <c:w val="0.96585503885533375"/>
          <c:h val="0.76520131549685766"/>
        </c:manualLayout>
      </c:layout>
      <c:lineChart>
        <c:grouping val="stacked"/>
        <c:ser>
          <c:idx val="2"/>
          <c:order val="2"/>
          <c:tx>
            <c:strRef>
              <c:f>'динамика дох'!$B$7</c:f>
              <c:strCache>
                <c:ptCount val="1"/>
                <c:pt idx="0">
                  <c:v>Безвозмездные поступления</c:v>
                </c:pt>
              </c:strCache>
            </c:strRef>
          </c:tx>
          <c:spPr>
            <a:ln w="38100">
              <a:solidFill>
                <a:srgbClr val="FF6600"/>
              </a:solidFill>
              <a:prstDash val="solid"/>
            </a:ln>
          </c:spPr>
          <c:marker>
            <c:symbol val="triangle"/>
            <c:size val="7"/>
            <c:spPr>
              <a:solidFill>
                <a:srgbClr val="FF6600"/>
              </a:solidFill>
              <a:ln>
                <a:solidFill>
                  <a:srgbClr val="FF6600"/>
                </a:solidFill>
                <a:prstDash val="solid"/>
              </a:ln>
            </c:spPr>
          </c:marker>
          <c:dLbls>
            <c:dLbl>
              <c:idx val="0"/>
              <c:layout>
                <c:manualLayout>
                  <c:x val="-9.4146341463414718E-2"/>
                  <c:y val="-4.3376142447602864E-2"/>
                </c:manualLayout>
              </c:layout>
              <c:dLblPos val="r"/>
              <c:showVal val="1"/>
            </c:dLbl>
            <c:dLbl>
              <c:idx val="1"/>
              <c:layout>
                <c:manualLayout>
                  <c:x val="-8.3739965431150531E-2"/>
                  <c:y val="-3.762579991966418E-2"/>
                </c:manualLayout>
              </c:layout>
              <c:dLblPos val="r"/>
              <c:showVal val="1"/>
            </c:dLbl>
            <c:dLbl>
              <c:idx val="2"/>
              <c:layout>
                <c:manualLayout>
                  <c:x val="-7.0830798324122576E-2"/>
                  <c:y val="6.8182859256414083E-2"/>
                </c:manualLayout>
              </c:layout>
              <c:dLblPos val="r"/>
              <c:showVal val="1"/>
            </c:dLbl>
            <c:dLbl>
              <c:idx val="3"/>
              <c:layout>
                <c:manualLayout>
                  <c:x val="-5.9349696151385807E-2"/>
                  <c:y val="5.6096359390730904E-2"/>
                </c:manualLayout>
              </c:layout>
              <c:dLblPos val="r"/>
              <c:showVal val="1"/>
            </c:dLbl>
            <c:dLbl>
              <c:idx val="4"/>
              <c:layout>
                <c:manualLayout>
                  <c:x val="-4.4998848220480496E-2"/>
                  <c:y val="5.7487612893408785E-2"/>
                </c:manualLayout>
              </c:layout>
              <c:dLblPos val="r"/>
              <c:showVal val="1"/>
            </c:dLbl>
            <c:spPr>
              <a:noFill/>
              <a:ln w="25400">
                <a:noFill/>
              </a:ln>
            </c:spPr>
            <c:txPr>
              <a:bodyPr/>
              <a:lstStyle/>
              <a:p>
                <a:pPr>
                  <a:defRPr sz="1100" b="0" i="0" u="none" strike="noStrike" baseline="0">
                    <a:solidFill>
                      <a:srgbClr val="000000"/>
                    </a:solidFill>
                    <a:latin typeface="Arial Cyr"/>
                    <a:ea typeface="Arial Cyr"/>
                    <a:cs typeface="Arial Cyr"/>
                  </a:defRPr>
                </a:pPr>
                <a:endParaRPr lang="ru-RU"/>
              </a:p>
            </c:txPr>
            <c:showVal val="1"/>
          </c:dLbls>
          <c:cat>
            <c:numRef>
              <c:f>'динамика дох'!$C$4:$G$4</c:f>
              <c:numCache>
                <c:formatCode>General</c:formatCode>
                <c:ptCount val="5"/>
                <c:pt idx="0">
                  <c:v>2021</c:v>
                </c:pt>
                <c:pt idx="1">
                  <c:v>2022</c:v>
                </c:pt>
                <c:pt idx="2">
                  <c:v>2023</c:v>
                </c:pt>
                <c:pt idx="3">
                  <c:v>2024</c:v>
                </c:pt>
                <c:pt idx="4">
                  <c:v>2025</c:v>
                </c:pt>
              </c:numCache>
            </c:numRef>
          </c:cat>
          <c:val>
            <c:numRef>
              <c:f>'динамика дох'!$C$7:$G$7</c:f>
              <c:numCache>
                <c:formatCode>#,##0.0</c:formatCode>
                <c:ptCount val="5"/>
                <c:pt idx="0">
                  <c:v>2418691</c:v>
                </c:pt>
                <c:pt idx="1">
                  <c:v>2255820.2999999998</c:v>
                </c:pt>
                <c:pt idx="2">
                  <c:v>2450144.7000000002</c:v>
                </c:pt>
                <c:pt idx="3">
                  <c:v>1224316.7</c:v>
                </c:pt>
                <c:pt idx="4">
                  <c:v>1458001.2</c:v>
                </c:pt>
              </c:numCache>
            </c:numRef>
          </c:val>
        </c:ser>
        <c:dLbls>
          <c:showVal val="1"/>
        </c:dLbls>
        <c:marker val="1"/>
        <c:axId val="117176960"/>
        <c:axId val="117727616"/>
      </c:lineChart>
      <c:lineChart>
        <c:grouping val="standard"/>
        <c:ser>
          <c:idx val="0"/>
          <c:order val="0"/>
          <c:tx>
            <c:strRef>
              <c:f>'динамика дох'!$B$5</c:f>
              <c:strCache>
                <c:ptCount val="1"/>
                <c:pt idx="0">
                  <c:v>Налоговые доходы</c:v>
                </c:pt>
              </c:strCache>
            </c:strRef>
          </c:tx>
          <c:spPr>
            <a:ln w="38100">
              <a:solidFill>
                <a:srgbClr val="000080"/>
              </a:solidFill>
              <a:prstDash val="solid"/>
            </a:ln>
          </c:spPr>
          <c:marker>
            <c:symbol val="diamond"/>
            <c:size val="7"/>
            <c:spPr>
              <a:solidFill>
                <a:srgbClr val="000080"/>
              </a:solidFill>
              <a:ln>
                <a:solidFill>
                  <a:srgbClr val="000080"/>
                </a:solidFill>
                <a:prstDash val="solid"/>
              </a:ln>
            </c:spPr>
          </c:marker>
          <c:dLbls>
            <c:dLbl>
              <c:idx val="0"/>
              <c:layout>
                <c:manualLayout>
                  <c:x val="-8.2764227642276519E-2"/>
                  <c:y val="6.159505219080328E-2"/>
                </c:manualLayout>
              </c:layout>
              <c:dLblPos val="r"/>
              <c:showVal val="1"/>
            </c:dLbl>
            <c:dLbl>
              <c:idx val="1"/>
              <c:layout>
                <c:manualLayout>
                  <c:x val="-5.2520330062490732E-2"/>
                  <c:y val="5.1016161592542721E-2"/>
                </c:manualLayout>
              </c:layout>
              <c:dLblPos val="r"/>
              <c:showVal val="1"/>
            </c:dLbl>
            <c:dLbl>
              <c:idx val="2"/>
              <c:layout>
                <c:manualLayout>
                  <c:x val="-5.3170987772869806E-2"/>
                  <c:y val="-4.3077909286496394E-2"/>
                </c:manualLayout>
              </c:layout>
              <c:dLblPos val="r"/>
              <c:showVal val="1"/>
            </c:dLbl>
            <c:dLbl>
              <c:idx val="3"/>
              <c:layout>
                <c:manualLayout>
                  <c:x val="-5.2845656488060902E-2"/>
                  <c:y val="-5.0933491804090618E-2"/>
                </c:manualLayout>
              </c:layout>
              <c:dLblPos val="r"/>
              <c:showVal val="1"/>
            </c:dLbl>
            <c:dLbl>
              <c:idx val="4"/>
              <c:layout>
                <c:manualLayout>
                  <c:x val="-5.5405543819217605E-2"/>
                  <c:y val="-5.5508784672356211E-2"/>
                </c:manualLayout>
              </c:layout>
              <c:dLblPos val="r"/>
              <c:showVal val="1"/>
            </c:dLbl>
            <c:spPr>
              <a:noFill/>
              <a:ln w="25400">
                <a:noFill/>
              </a:ln>
            </c:spPr>
            <c:txPr>
              <a:bodyPr/>
              <a:lstStyle/>
              <a:p>
                <a:pPr>
                  <a:defRPr sz="1100" b="0" i="0" u="none" strike="noStrike" baseline="0">
                    <a:solidFill>
                      <a:srgbClr val="000000"/>
                    </a:solidFill>
                    <a:latin typeface="Arial Cyr"/>
                    <a:ea typeface="Arial Cyr"/>
                    <a:cs typeface="Arial Cyr"/>
                  </a:defRPr>
                </a:pPr>
                <a:endParaRPr lang="ru-RU"/>
              </a:p>
            </c:txPr>
            <c:showVal val="1"/>
          </c:dLbls>
          <c:cat>
            <c:numRef>
              <c:f>'динамика дох'!$C$4:$G$4</c:f>
              <c:numCache>
                <c:formatCode>General</c:formatCode>
                <c:ptCount val="5"/>
                <c:pt idx="0">
                  <c:v>2021</c:v>
                </c:pt>
                <c:pt idx="1">
                  <c:v>2022</c:v>
                </c:pt>
                <c:pt idx="2">
                  <c:v>2023</c:v>
                </c:pt>
                <c:pt idx="3">
                  <c:v>2024</c:v>
                </c:pt>
                <c:pt idx="4">
                  <c:v>2025</c:v>
                </c:pt>
              </c:numCache>
            </c:numRef>
          </c:cat>
          <c:val>
            <c:numRef>
              <c:f>'динамика дох'!$C$5:$G$5</c:f>
              <c:numCache>
                <c:formatCode>#,##0.0</c:formatCode>
                <c:ptCount val="5"/>
                <c:pt idx="0">
                  <c:v>1876371.0000000002</c:v>
                </c:pt>
                <c:pt idx="1">
                  <c:v>2139942.2000000002</c:v>
                </c:pt>
                <c:pt idx="2">
                  <c:v>2368856.7999999998</c:v>
                </c:pt>
                <c:pt idx="3">
                  <c:v>2310845.7000000002</c:v>
                </c:pt>
                <c:pt idx="4">
                  <c:v>2307431.7999999998</c:v>
                </c:pt>
              </c:numCache>
            </c:numRef>
          </c:val>
        </c:ser>
        <c:ser>
          <c:idx val="1"/>
          <c:order val="1"/>
          <c:tx>
            <c:strRef>
              <c:f>'динамика дох'!$B$6</c:f>
              <c:strCache>
                <c:ptCount val="1"/>
                <c:pt idx="0">
                  <c:v>Неналоговые доходы</c:v>
                </c:pt>
              </c:strCache>
            </c:strRef>
          </c:tx>
          <c:spPr>
            <a:ln w="38100">
              <a:solidFill>
                <a:srgbClr val="FF00FF"/>
              </a:solidFill>
              <a:prstDash val="solid"/>
            </a:ln>
          </c:spPr>
          <c:marker>
            <c:symbol val="square"/>
            <c:size val="7"/>
            <c:spPr>
              <a:solidFill>
                <a:srgbClr val="FF00FF"/>
              </a:solidFill>
              <a:ln>
                <a:solidFill>
                  <a:srgbClr val="FF00FF"/>
                </a:solidFill>
                <a:prstDash val="solid"/>
              </a:ln>
            </c:spPr>
          </c:marker>
          <c:dLbls>
            <c:dLbl>
              <c:idx val="0"/>
              <c:layout>
                <c:manualLayout>
                  <c:x val="-4.9593516609610921E-2"/>
                  <c:y val="-6.8217062553307783E-2"/>
                </c:manualLayout>
              </c:layout>
              <c:dLblPos val="r"/>
              <c:showVal val="1"/>
            </c:dLbl>
            <c:dLbl>
              <c:idx val="1"/>
              <c:layout>
                <c:manualLayout>
                  <c:x val="-4.5691052009978292E-2"/>
                  <c:y val="-6.5634227014029906E-2"/>
                </c:manualLayout>
              </c:layout>
              <c:dLblPos val="r"/>
              <c:showVal val="1"/>
            </c:dLbl>
            <c:dLbl>
              <c:idx val="2"/>
              <c:layout>
                <c:manualLayout>
                  <c:x val="-4.666677119491687E-2"/>
                  <c:y val="-6.7714126194363358E-2"/>
                </c:manualLayout>
              </c:layout>
              <c:dLblPos val="r"/>
              <c:showVal val="1"/>
            </c:dLbl>
            <c:dLbl>
              <c:idx val="3"/>
              <c:layout>
                <c:manualLayout>
                  <c:x val="-4.1788695444925299E-2"/>
                  <c:y val="-5.965173982279999E-2"/>
                </c:manualLayout>
              </c:layout>
              <c:dLblPos val="r"/>
              <c:showVal val="1"/>
            </c:dLbl>
            <c:dLbl>
              <c:idx val="4"/>
              <c:layout>
                <c:manualLayout>
                  <c:x val="-5.4471620401394132E-2"/>
                  <c:y val="-6.1213505970643081E-2"/>
                </c:manualLayout>
              </c:layout>
              <c:dLblPos val="r"/>
              <c:showVal val="1"/>
            </c:dLbl>
            <c:spPr>
              <a:noFill/>
              <a:ln w="25400">
                <a:noFill/>
              </a:ln>
            </c:spPr>
            <c:txPr>
              <a:bodyPr/>
              <a:lstStyle/>
              <a:p>
                <a:pPr>
                  <a:defRPr sz="1100" b="0" i="0" u="none" strike="noStrike" baseline="0">
                    <a:solidFill>
                      <a:srgbClr val="000000"/>
                    </a:solidFill>
                    <a:latin typeface="Arial Cyr"/>
                    <a:ea typeface="Arial Cyr"/>
                    <a:cs typeface="Arial Cyr"/>
                  </a:defRPr>
                </a:pPr>
                <a:endParaRPr lang="ru-RU"/>
              </a:p>
            </c:txPr>
            <c:showVal val="1"/>
          </c:dLbls>
          <c:cat>
            <c:numRef>
              <c:f>'динамика дох'!$C$4:$G$4</c:f>
              <c:numCache>
                <c:formatCode>General</c:formatCode>
                <c:ptCount val="5"/>
                <c:pt idx="0">
                  <c:v>2021</c:v>
                </c:pt>
                <c:pt idx="1">
                  <c:v>2022</c:v>
                </c:pt>
                <c:pt idx="2">
                  <c:v>2023</c:v>
                </c:pt>
                <c:pt idx="3">
                  <c:v>2024</c:v>
                </c:pt>
                <c:pt idx="4">
                  <c:v>2025</c:v>
                </c:pt>
              </c:numCache>
            </c:numRef>
          </c:cat>
          <c:val>
            <c:numRef>
              <c:f>'динамика дох'!$C$6:$G$6</c:f>
              <c:numCache>
                <c:formatCode>#,##0.0</c:formatCode>
                <c:ptCount val="5"/>
                <c:pt idx="0">
                  <c:v>234314.20000000004</c:v>
                </c:pt>
                <c:pt idx="1">
                  <c:v>294275.19999999995</c:v>
                </c:pt>
                <c:pt idx="2">
                  <c:v>203408.30000000002</c:v>
                </c:pt>
                <c:pt idx="3">
                  <c:v>179137.40000000002</c:v>
                </c:pt>
                <c:pt idx="4">
                  <c:v>181180.30000000002</c:v>
                </c:pt>
              </c:numCache>
            </c:numRef>
          </c:val>
        </c:ser>
        <c:dLbls>
          <c:showVal val="1"/>
        </c:dLbls>
        <c:marker val="1"/>
        <c:axId val="117729152"/>
        <c:axId val="117730688"/>
      </c:lineChart>
      <c:catAx>
        <c:axId val="117176960"/>
        <c:scaling>
          <c:orientation val="minMax"/>
        </c:scaling>
        <c:axPos val="b"/>
        <c:numFmt formatCode="General" sourceLinked="1"/>
        <c:tickLblPos val="nextTo"/>
        <c:spPr>
          <a:ln w="3175">
            <a:solidFill>
              <a:srgbClr val="000000"/>
            </a:solidFill>
            <a:prstDash val="solid"/>
          </a:ln>
        </c:spPr>
        <c:txPr>
          <a:bodyPr rot="0" vert="horz"/>
          <a:lstStyle/>
          <a:p>
            <a:pPr>
              <a:defRPr sz="1100" b="0" i="0" u="none" strike="noStrike" baseline="0">
                <a:solidFill>
                  <a:srgbClr val="000000"/>
                </a:solidFill>
                <a:latin typeface="Arial Cyr"/>
                <a:ea typeface="Arial Cyr"/>
                <a:cs typeface="Arial Cyr"/>
              </a:defRPr>
            </a:pPr>
            <a:endParaRPr lang="ru-RU"/>
          </a:p>
        </c:txPr>
        <c:crossAx val="117727616"/>
        <c:crosses val="autoZero"/>
        <c:auto val="1"/>
        <c:lblAlgn val="ctr"/>
        <c:lblOffset val="100"/>
        <c:tickLblSkip val="1"/>
        <c:tickMarkSkip val="1"/>
      </c:catAx>
      <c:valAx>
        <c:axId val="117727616"/>
        <c:scaling>
          <c:orientation val="minMax"/>
        </c:scaling>
        <c:delete val="1"/>
        <c:axPos val="l"/>
        <c:majorGridlines>
          <c:spPr>
            <a:ln w="3175">
              <a:solidFill>
                <a:srgbClr val="C0C0C0"/>
              </a:solidFill>
              <a:prstDash val="solid"/>
            </a:ln>
          </c:spPr>
        </c:majorGridlines>
        <c:numFmt formatCode="#,##0.0" sourceLinked="1"/>
        <c:tickLblPos val="nextTo"/>
        <c:crossAx val="117176960"/>
        <c:crosses val="autoZero"/>
        <c:crossBetween val="between"/>
      </c:valAx>
      <c:catAx>
        <c:axId val="117729152"/>
        <c:scaling>
          <c:orientation val="minMax"/>
        </c:scaling>
        <c:delete val="1"/>
        <c:axPos val="b"/>
        <c:numFmt formatCode="General" sourceLinked="1"/>
        <c:tickLblPos val="nextTo"/>
        <c:crossAx val="117730688"/>
        <c:crosses val="autoZero"/>
        <c:auto val="1"/>
        <c:lblAlgn val="ctr"/>
        <c:lblOffset val="100"/>
      </c:catAx>
      <c:valAx>
        <c:axId val="117730688"/>
        <c:scaling>
          <c:orientation val="minMax"/>
        </c:scaling>
        <c:delete val="1"/>
        <c:axPos val="r"/>
        <c:numFmt formatCode="#,##0.0" sourceLinked="1"/>
        <c:tickLblPos val="nextTo"/>
        <c:crossAx val="117729152"/>
        <c:crosses val="max"/>
        <c:crossBetween val="between"/>
      </c:valAx>
      <c:spPr>
        <a:solidFill>
          <a:srgbClr val="C0C0C0"/>
        </a:solidFill>
        <a:ln w="12700">
          <a:solidFill>
            <a:srgbClr val="808080"/>
          </a:solidFill>
          <a:prstDash val="solid"/>
        </a:ln>
      </c:spPr>
    </c:plotArea>
    <c:legend>
      <c:legendPos val="r"/>
      <c:layout>
        <c:manualLayout>
          <c:xMode val="edge"/>
          <c:yMode val="edge"/>
          <c:x val="0.13043491302717594"/>
          <c:y val="0.91870174764739831"/>
          <c:w val="0.74161529808773963"/>
          <c:h val="6.5040934923784946E-2"/>
        </c:manualLayout>
      </c:layout>
      <c:spPr>
        <a:solidFill>
          <a:srgbClr val="FFFFFF"/>
        </a:solidFill>
        <a:ln w="3175">
          <a:solidFill>
            <a:srgbClr val="000000"/>
          </a:solidFill>
          <a:prstDash val="solid"/>
        </a:ln>
      </c:spPr>
      <c:txPr>
        <a:bodyPr/>
        <a:lstStyle/>
        <a:p>
          <a:pPr>
            <a:defRPr sz="1010" b="0" i="0" u="none" strike="noStrike" baseline="0">
              <a:solidFill>
                <a:srgbClr val="000000"/>
              </a:solidFill>
              <a:latin typeface="Arial Cyr"/>
              <a:ea typeface="Arial Cyr"/>
              <a:cs typeface="Arial Cyr"/>
            </a:defRPr>
          </a:pPr>
          <a:endParaRPr lang="ru-RU"/>
        </a:p>
      </c:txPr>
    </c:legend>
    <c:plotVisOnly val="1"/>
    <c:dispBlanksAs val="zero"/>
  </c:chart>
  <c:spPr>
    <a:solidFill>
      <a:srgbClr val="FFFFFF"/>
    </a:solidFill>
    <a:ln w="12700">
      <a:solidFill>
        <a:srgbClr val="FFFFFF"/>
      </a:solidFill>
      <a:prstDash val="solid"/>
    </a:ln>
  </c:spPr>
  <c:txPr>
    <a:bodyPr/>
    <a:lstStyle/>
    <a:p>
      <a:pPr>
        <a:defRPr sz="1100" b="0" i="0" u="none" strike="noStrike" baseline="0">
          <a:solidFill>
            <a:srgbClr val="000000"/>
          </a:solidFill>
          <a:latin typeface="Arial Cyr"/>
          <a:ea typeface="Arial Cyr"/>
          <a:cs typeface="Arial Cyr"/>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tx>
        <c:rich>
          <a:bodyPr/>
          <a:lstStyle/>
          <a:p>
            <a:pPr>
              <a:defRPr/>
            </a:pPr>
            <a:r>
              <a:rPr lang="ru-RU" sz="1200" dirty="0"/>
              <a:t>Структура расхода бюджетов на развитие территории в </a:t>
            </a:r>
            <a:r>
              <a:rPr lang="ru-RU" sz="1200" dirty="0" smtClean="0"/>
              <a:t>2023 </a:t>
            </a:r>
            <a:r>
              <a:rPr lang="ru-RU" sz="1200" dirty="0"/>
              <a:t>году</a:t>
            </a:r>
          </a:p>
        </c:rich>
      </c:tx>
      <c:layout/>
    </c:title>
    <c:plotArea>
      <c:layout/>
      <c:pieChart>
        <c:varyColors val="1"/>
        <c:ser>
          <c:idx val="0"/>
          <c:order val="0"/>
          <c:tx>
            <c:v>Структура расхода бюджетов на развитие территории в 2017 году</c:v>
          </c:tx>
          <c:spPr>
            <a:solidFill>
              <a:srgbClr val="00B0F0"/>
            </a:solidFill>
          </c:spPr>
          <c:cat>
            <c:strRef>
              <c:f>'[5. Спорт.xlsx]Лист1'!$F$6:$F$9</c:f>
              <c:strCache>
                <c:ptCount val="2"/>
                <c:pt idx="0">
                  <c:v>бюджет Можайского городского округа</c:v>
                </c:pt>
                <c:pt idx="1">
                  <c:v>бюджет Московской области</c:v>
                </c:pt>
              </c:strCache>
            </c:strRef>
          </c:cat>
          <c:val>
            <c:numRef>
              <c:f>'[5. Спорт.xlsx]Лист1'!$E$6:$E$9</c:f>
              <c:numCache>
                <c:formatCode>0.0%</c:formatCode>
                <c:ptCount val="4"/>
                <c:pt idx="0">
                  <c:v>1</c:v>
                </c:pt>
                <c:pt idx="1">
                  <c:v>0</c:v>
                </c:pt>
              </c:numCache>
            </c:numRef>
          </c:val>
        </c:ser>
        <c:firstSliceAng val="0"/>
      </c:pieChart>
    </c:plotArea>
    <c:legend>
      <c:legendPos val="r"/>
      <c:legendEntry>
        <c:idx val="1"/>
        <c:delete val="1"/>
      </c:legendEntry>
      <c:legendEntry>
        <c:idx val="2"/>
        <c:delete val="1"/>
      </c:legendEntry>
      <c:legendEntry>
        <c:idx val="3"/>
        <c:delete val="1"/>
      </c:legendEntry>
      <c:layout/>
      <c:txPr>
        <a:bodyPr/>
        <a:lstStyle/>
        <a:p>
          <a:pPr rtl="0">
            <a:defRPr/>
          </a:pPr>
          <a:endParaRPr lang="ru-RU"/>
        </a:p>
      </c:txPr>
    </c:legend>
    <c:plotVisOnly val="1"/>
    <c:dispBlanksAs val="zero"/>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style val="5"/>
  <c:clrMapOvr bg1="lt1" tx1="dk1" bg2="lt2" tx2="dk2" accent1="accent1" accent2="accent2" accent3="accent3" accent4="accent4" accent5="accent5" accent6="accent6" hlink="hlink" folHlink="folHlink"/>
  <c:chart>
    <c:title>
      <c:tx>
        <c:rich>
          <a:bodyPr/>
          <a:lstStyle/>
          <a:p>
            <a:pPr>
              <a:defRPr/>
            </a:pPr>
            <a:r>
              <a:rPr lang="ru-RU" sz="1400"/>
              <a:t>Расходы на развитие территории</a:t>
            </a:r>
          </a:p>
        </c:rich>
      </c:tx>
      <c:layout/>
    </c:title>
    <c:plotArea>
      <c:layout/>
      <c:barChart>
        <c:barDir val="col"/>
        <c:grouping val="clustered"/>
        <c:ser>
          <c:idx val="1"/>
          <c:order val="1"/>
          <c:tx>
            <c:strRef>
              <c:f>"Расходы на развитие территории"</c:f>
            </c:strRef>
          </c:tx>
          <c:spPr>
            <a:solidFill>
              <a:srgbClr val="92D050"/>
            </a:solidFill>
          </c:spPr>
          <c:cat>
            <c:multiLvlStrRef>
              <c:f>'[5. Спорт.xlsx]Лист1'!$B$6:$B$9</c:f>
            </c:multiLvlStrRef>
          </c:cat>
          <c:val>
            <c:numRef>
              <c:f>'[5. Спорт.xlsx]Лист1'!$C$6:$C$8</c:f>
            </c:numRef>
          </c:val>
        </c:ser>
        <c:ser>
          <c:idx val="0"/>
          <c:order val="0"/>
          <c:tx>
            <c:v>Расходы на развитие территории</c:v>
          </c:tx>
          <c:spPr>
            <a:solidFill>
              <a:srgbClr val="92D050"/>
            </a:solidFill>
          </c:spPr>
          <c:cat>
            <c:strRef>
              <c:f>'[5. Спорт.xlsx]Лист1'!$B$6:$B$9</c:f>
              <c:strCache>
                <c:ptCount val="3"/>
                <c:pt idx="0">
                  <c:v>2023 год </c:v>
                </c:pt>
                <c:pt idx="1">
                  <c:v>2024 год  </c:v>
                </c:pt>
                <c:pt idx="2">
                  <c:v>2025 год  </c:v>
                </c:pt>
              </c:strCache>
            </c:strRef>
          </c:cat>
          <c:val>
            <c:numRef>
              <c:f>'[5. Спорт.xlsx]Лист1'!$C$6:$C$8</c:f>
              <c:numCache>
                <c:formatCode>#,##0.0</c:formatCode>
                <c:ptCount val="3"/>
                <c:pt idx="0">
                  <c:v>274099.5</c:v>
                </c:pt>
                <c:pt idx="1">
                  <c:v>286150.2</c:v>
                </c:pt>
                <c:pt idx="2">
                  <c:v>269570.90000000002</c:v>
                </c:pt>
              </c:numCache>
            </c:numRef>
          </c:val>
        </c:ser>
        <c:axId val="118773632"/>
        <c:axId val="118775168"/>
      </c:barChart>
      <c:catAx>
        <c:axId val="118773632"/>
        <c:scaling>
          <c:orientation val="minMax"/>
        </c:scaling>
        <c:axPos val="b"/>
        <c:numFmt formatCode="General" sourceLinked="1"/>
        <c:tickLblPos val="nextTo"/>
        <c:crossAx val="118775168"/>
        <c:crosses val="autoZero"/>
        <c:auto val="1"/>
        <c:lblAlgn val="ctr"/>
        <c:lblOffset val="100"/>
      </c:catAx>
      <c:valAx>
        <c:axId val="118775168"/>
        <c:scaling>
          <c:orientation val="minMax"/>
        </c:scaling>
        <c:axPos val="l"/>
        <c:majorGridlines/>
        <c:numFmt formatCode="#,##0.0" sourceLinked="1"/>
        <c:tickLblPos val="nextTo"/>
        <c:crossAx val="118773632"/>
        <c:crosses val="autoZero"/>
        <c:crossBetween val="between"/>
      </c:valAx>
    </c:plotArea>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style val="5"/>
  <c:clrMapOvr bg1="lt1" tx1="dk1" bg2="lt2" tx2="dk2" accent1="accent1" accent2="accent2" accent3="accent3" accent4="accent4" accent5="accent5" accent6="accent6" hlink="hlink" folHlink="folHlink"/>
  <c:chart>
    <c:title>
      <c:tx>
        <c:rich>
          <a:bodyPr/>
          <a:lstStyle/>
          <a:p>
            <a:pPr>
              <a:defRPr/>
            </a:pPr>
            <a:r>
              <a:rPr lang="ru-RU" sz="1400"/>
              <a:t>Расходы на развитие территории</a:t>
            </a:r>
          </a:p>
        </c:rich>
      </c:tx>
      <c:layout>
        <c:manualLayout>
          <c:xMode val="edge"/>
          <c:yMode val="edge"/>
          <c:x val="0.21357895491555637"/>
          <c:y val="0"/>
        </c:manualLayout>
      </c:layout>
    </c:title>
    <c:plotArea>
      <c:layout>
        <c:manualLayout>
          <c:layoutTarget val="inner"/>
          <c:xMode val="edge"/>
          <c:yMode val="edge"/>
          <c:x val="0.17895796013928494"/>
          <c:y val="0.13528288295267621"/>
          <c:w val="0.7721805510242189"/>
          <c:h val="0.73174179327994215"/>
        </c:manualLayout>
      </c:layout>
      <c:barChart>
        <c:barDir val="col"/>
        <c:grouping val="clustered"/>
        <c:axId val="118871552"/>
        <c:axId val="118873088"/>
      </c:barChart>
      <c:catAx>
        <c:axId val="118871552"/>
        <c:scaling>
          <c:orientation val="minMax"/>
        </c:scaling>
        <c:axPos val="b"/>
        <c:numFmt formatCode="General" sourceLinked="1"/>
        <c:tickLblPos val="nextTo"/>
        <c:crossAx val="118873088"/>
        <c:crosses val="autoZero"/>
        <c:auto val="1"/>
        <c:lblAlgn val="ctr"/>
        <c:lblOffset val="100"/>
      </c:catAx>
      <c:valAx>
        <c:axId val="118873088"/>
        <c:scaling>
          <c:orientation val="minMax"/>
        </c:scaling>
        <c:axPos val="l"/>
        <c:majorGridlines/>
        <c:numFmt formatCode="#,##0.0" sourceLinked="1"/>
        <c:tickLblPos val="nextTo"/>
        <c:crossAx val="118871552"/>
        <c:crosses val="autoZero"/>
        <c:crossBetween val="between"/>
      </c:valAx>
    </c:plotArea>
    <c:plotVisOnly val="1"/>
    <c:dispBlanksAs val="gap"/>
  </c:chart>
  <c:externalData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style val="5"/>
  <c:clrMapOvr bg1="lt1" tx1="dk1" bg2="lt2" tx2="dk2" accent1="accent1" accent2="accent2" accent3="accent3" accent4="accent4" accent5="accent5" accent6="accent6" hlink="hlink" folHlink="folHlink"/>
  <c:chart>
    <c:title>
      <c:tx>
        <c:rich>
          <a:bodyPr/>
          <a:lstStyle/>
          <a:p>
            <a:pPr>
              <a:defRPr/>
            </a:pPr>
            <a:r>
              <a:rPr lang="ru-RU" sz="1400"/>
              <a:t>Расходы на развитие территории</a:t>
            </a:r>
          </a:p>
        </c:rich>
      </c:tx>
      <c:layout>
        <c:manualLayout>
          <c:xMode val="edge"/>
          <c:yMode val="edge"/>
          <c:x val="0.21357895491555637"/>
          <c:y val="0"/>
        </c:manualLayout>
      </c:layout>
    </c:title>
    <c:plotArea>
      <c:layout/>
      <c:barChart>
        <c:barDir val="col"/>
        <c:grouping val="clustered"/>
        <c:ser>
          <c:idx val="1"/>
          <c:order val="1"/>
          <c:tx>
            <c:strRef>
              <c:f>"Расходы на развитие территории"</c:f>
            </c:strRef>
          </c:tx>
          <c:cat>
            <c:multiLvlStrRef>
              <c:f>'[6. СХ.xlsx]Лист1'!$B$6:$B$9</c:f>
            </c:multiLvlStrRef>
          </c:cat>
          <c:val>
            <c:numRef>
              <c:f>'[6. СХ.xlsx]Лист1'!$C$6:$C$8</c:f>
            </c:numRef>
          </c:val>
        </c:ser>
        <c:ser>
          <c:idx val="0"/>
          <c:order val="0"/>
          <c:tx>
            <c:v>Расходы на развитие территории</c:v>
          </c:tx>
          <c:spPr>
            <a:solidFill>
              <a:srgbClr val="92D050"/>
            </a:solidFill>
          </c:spPr>
          <c:cat>
            <c:strRef>
              <c:f>'[+6. СХ.xlsx]Лист1'!$B$6:$B$9</c:f>
              <c:strCache>
                <c:ptCount val="3"/>
                <c:pt idx="0">
                  <c:v>2023 год </c:v>
                </c:pt>
                <c:pt idx="1">
                  <c:v>2024 год  </c:v>
                </c:pt>
                <c:pt idx="2">
                  <c:v>2025 год  </c:v>
                </c:pt>
              </c:strCache>
            </c:strRef>
          </c:cat>
          <c:val>
            <c:numRef>
              <c:f>'[+6. СХ.xlsx]Лист1'!$C$6:$C$8</c:f>
              <c:numCache>
                <c:formatCode>#,##0.0</c:formatCode>
                <c:ptCount val="3"/>
                <c:pt idx="0">
                  <c:v>39479.9</c:v>
                </c:pt>
                <c:pt idx="1">
                  <c:v>39597.300000000003</c:v>
                </c:pt>
                <c:pt idx="2">
                  <c:v>39708.5</c:v>
                </c:pt>
              </c:numCache>
            </c:numRef>
          </c:val>
        </c:ser>
        <c:axId val="119102464"/>
        <c:axId val="118948608"/>
      </c:barChart>
      <c:catAx>
        <c:axId val="119102464"/>
        <c:scaling>
          <c:orientation val="minMax"/>
        </c:scaling>
        <c:axPos val="b"/>
        <c:numFmt formatCode="General" sourceLinked="1"/>
        <c:tickLblPos val="nextTo"/>
        <c:crossAx val="118948608"/>
        <c:crosses val="autoZero"/>
        <c:auto val="1"/>
        <c:lblAlgn val="ctr"/>
        <c:lblOffset val="100"/>
      </c:catAx>
      <c:valAx>
        <c:axId val="118948608"/>
        <c:scaling>
          <c:orientation val="minMax"/>
        </c:scaling>
        <c:axPos val="l"/>
        <c:majorGridlines/>
        <c:numFmt formatCode="#,##0.0" sourceLinked="1"/>
        <c:tickLblPos val="nextTo"/>
        <c:crossAx val="119102464"/>
        <c:crosses val="autoZero"/>
        <c:crossBetween val="between"/>
      </c:valAx>
    </c:plotArea>
    <c:plotVisOnly val="1"/>
    <c:dispBlanksAs val="gap"/>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style val="5"/>
  <c:clrMapOvr bg1="lt1" tx1="dk1" bg2="lt2" tx2="dk2" accent1="accent1" accent2="accent2" accent3="accent3" accent4="accent4" accent5="accent5" accent6="accent6" hlink="hlink" folHlink="folHlink"/>
  <c:chart>
    <c:title>
      <c:tx>
        <c:rich>
          <a:bodyPr/>
          <a:lstStyle/>
          <a:p>
            <a:pPr>
              <a:defRPr/>
            </a:pPr>
            <a:r>
              <a:rPr lang="ru-RU" sz="1400"/>
              <a:t>Расходы на развитие территории</a:t>
            </a:r>
          </a:p>
        </c:rich>
      </c:tx>
      <c:layout/>
    </c:title>
    <c:plotArea>
      <c:layout/>
      <c:barChart>
        <c:barDir val="col"/>
        <c:grouping val="clustered"/>
        <c:axId val="119001472"/>
        <c:axId val="119003008"/>
      </c:barChart>
      <c:catAx>
        <c:axId val="119001472"/>
        <c:scaling>
          <c:orientation val="minMax"/>
        </c:scaling>
        <c:axPos val="b"/>
        <c:numFmt formatCode="General" sourceLinked="1"/>
        <c:tickLblPos val="nextTo"/>
        <c:crossAx val="119003008"/>
        <c:crosses val="autoZero"/>
        <c:auto val="1"/>
        <c:lblAlgn val="ctr"/>
        <c:lblOffset val="100"/>
      </c:catAx>
      <c:valAx>
        <c:axId val="119003008"/>
        <c:scaling>
          <c:orientation val="minMax"/>
        </c:scaling>
        <c:axPos val="l"/>
        <c:majorGridlines/>
        <c:numFmt formatCode="#,##0.0" sourceLinked="1"/>
        <c:tickLblPos val="nextTo"/>
        <c:crossAx val="119001472"/>
        <c:crosses val="autoZero"/>
        <c:crossBetween val="between"/>
      </c:valAx>
      <c:spPr>
        <a:noFill/>
        <a:ln w="25400">
          <a:noFill/>
        </a:ln>
      </c:spPr>
    </c:plotArea>
    <c:plotVisOnly val="1"/>
    <c:dispBlanksAs val="gap"/>
  </c:chart>
  <c:externalData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ru-RU"/>
  <c:style val="5"/>
  <c:clrMapOvr bg1="lt1" tx1="dk1" bg2="lt2" tx2="dk2" accent1="accent1" accent2="accent2" accent3="accent3" accent4="accent4" accent5="accent5" accent6="accent6" hlink="hlink" folHlink="folHlink"/>
  <c:chart>
    <c:title>
      <c:tx>
        <c:rich>
          <a:bodyPr/>
          <a:lstStyle/>
          <a:p>
            <a:pPr>
              <a:defRPr/>
            </a:pPr>
            <a:r>
              <a:rPr lang="ru-RU" sz="1400"/>
              <a:t>Расходы на развитие территории</a:t>
            </a:r>
          </a:p>
        </c:rich>
      </c:tx>
      <c:layout/>
    </c:title>
    <c:plotArea>
      <c:layout/>
      <c:barChart>
        <c:barDir val="col"/>
        <c:grouping val="clustered"/>
        <c:ser>
          <c:idx val="1"/>
          <c:order val="1"/>
          <c:tx>
            <c:strRef>
              <c:f>"Расходы на развитие территории"</c:f>
            </c:strRef>
          </c:tx>
          <c:spPr>
            <a:solidFill>
              <a:srgbClr val="92D050"/>
            </a:solidFill>
          </c:spPr>
          <c:cat>
            <c:multiLvlStrRef>
              <c:f>'[7. экология.xlsx]Лист1'!$B$6:$B$9</c:f>
            </c:multiLvlStrRef>
          </c:cat>
          <c:val>
            <c:numRef>
              <c:f>'[7. экология.xlsx]Лист1'!$C$6:$C$8</c:f>
            </c:numRef>
          </c:val>
        </c:ser>
        <c:ser>
          <c:idx val="0"/>
          <c:order val="0"/>
          <c:tx>
            <c:v>Расходы на развитие территории</c:v>
          </c:tx>
          <c:spPr>
            <a:solidFill>
              <a:srgbClr val="92D050"/>
            </a:solidFill>
          </c:spPr>
          <c:cat>
            <c:strRef>
              <c:f>'[+7. экология.xlsx]Лист1'!$B$6:$B$9</c:f>
              <c:strCache>
                <c:ptCount val="3"/>
                <c:pt idx="0">
                  <c:v>2023 год </c:v>
                </c:pt>
                <c:pt idx="1">
                  <c:v>2024 год  </c:v>
                </c:pt>
                <c:pt idx="2">
                  <c:v>2025 год  </c:v>
                </c:pt>
              </c:strCache>
            </c:strRef>
          </c:cat>
          <c:val>
            <c:numRef>
              <c:f>'[+7. экология.xlsx]Лист1'!$C$6:$C$8</c:f>
              <c:numCache>
                <c:formatCode>#,##0.0</c:formatCode>
                <c:ptCount val="3"/>
                <c:pt idx="0">
                  <c:v>6657.2</c:v>
                </c:pt>
                <c:pt idx="1">
                  <c:v>6657.2</c:v>
                </c:pt>
                <c:pt idx="2">
                  <c:v>6657.2</c:v>
                </c:pt>
              </c:numCache>
            </c:numRef>
          </c:val>
        </c:ser>
        <c:axId val="119125888"/>
        <c:axId val="119127424"/>
      </c:barChart>
      <c:catAx>
        <c:axId val="119125888"/>
        <c:scaling>
          <c:orientation val="minMax"/>
        </c:scaling>
        <c:axPos val="b"/>
        <c:numFmt formatCode="General" sourceLinked="1"/>
        <c:tickLblPos val="nextTo"/>
        <c:crossAx val="119127424"/>
        <c:crosses val="autoZero"/>
        <c:auto val="1"/>
        <c:lblAlgn val="ctr"/>
        <c:lblOffset val="100"/>
      </c:catAx>
      <c:valAx>
        <c:axId val="119127424"/>
        <c:scaling>
          <c:orientation val="minMax"/>
        </c:scaling>
        <c:axPos val="l"/>
        <c:majorGridlines/>
        <c:numFmt formatCode="#,##0.0" sourceLinked="1"/>
        <c:tickLblPos val="nextTo"/>
        <c:crossAx val="119125888"/>
        <c:crosses val="autoZero"/>
        <c:crossBetween val="between"/>
      </c:valAx>
    </c:plotArea>
    <c:plotVisOnly val="1"/>
    <c:dispBlanksAs val="gap"/>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ru-RU"/>
  <c:style val="5"/>
  <c:clrMapOvr bg1="lt1" tx1="dk1" bg2="lt2" tx2="dk2" accent1="accent1" accent2="accent2" accent3="accent3" accent4="accent4" accent5="accent5" accent6="accent6" hlink="hlink" folHlink="folHlink"/>
  <c:chart>
    <c:title>
      <c:tx>
        <c:rich>
          <a:bodyPr/>
          <a:lstStyle/>
          <a:p>
            <a:pPr>
              <a:defRPr/>
            </a:pPr>
            <a:r>
              <a:rPr lang="ru-RU" sz="1400"/>
              <a:t>Расходы на развитие территории</a:t>
            </a:r>
          </a:p>
        </c:rich>
      </c:tx>
      <c:layout/>
    </c:title>
    <c:plotArea>
      <c:layout/>
      <c:barChart>
        <c:barDir val="col"/>
        <c:grouping val="clustered"/>
        <c:ser>
          <c:idx val="1"/>
          <c:order val="1"/>
          <c:tx>
            <c:strRef>
              <c:f>"Расходы на развитие территории"</c:f>
            </c:strRef>
          </c:tx>
          <c:spPr>
            <a:solidFill>
              <a:srgbClr val="92D050"/>
            </a:solidFill>
          </c:spPr>
          <c:cat>
            <c:multiLvlStrRef>
              <c:f>'[8. Безопасность.xlsx]Лист1'!$B$6:$B$9</c:f>
            </c:multiLvlStrRef>
          </c:cat>
          <c:val>
            <c:numRef>
              <c:f>'[8. Безопасность.xlsx]Лист1'!$C$6:$C$8</c:f>
            </c:numRef>
          </c:val>
        </c:ser>
        <c:ser>
          <c:idx val="0"/>
          <c:order val="0"/>
          <c:tx>
            <c:v>Расходы на развитие территории</c:v>
          </c:tx>
          <c:spPr>
            <a:solidFill>
              <a:srgbClr val="92D050"/>
            </a:solidFill>
          </c:spPr>
          <c:cat>
            <c:strRef>
              <c:f>'[+8. Безопасность.xlsx]Лист1'!$B$6:$B$9</c:f>
              <c:strCache>
                <c:ptCount val="3"/>
                <c:pt idx="0">
                  <c:v>2023 год </c:v>
                </c:pt>
                <c:pt idx="1">
                  <c:v>2024 год  </c:v>
                </c:pt>
                <c:pt idx="2">
                  <c:v>2025 год  </c:v>
                </c:pt>
              </c:strCache>
            </c:strRef>
          </c:cat>
          <c:val>
            <c:numRef>
              <c:f>'[+8. Безопасность.xlsx]Лист1'!$C$6:$C$8</c:f>
              <c:numCache>
                <c:formatCode>#,##0.0</c:formatCode>
                <c:ptCount val="3"/>
                <c:pt idx="0">
                  <c:v>100526.5</c:v>
                </c:pt>
                <c:pt idx="1">
                  <c:v>97775.6</c:v>
                </c:pt>
                <c:pt idx="2">
                  <c:v>97775.6</c:v>
                </c:pt>
              </c:numCache>
            </c:numRef>
          </c:val>
        </c:ser>
        <c:axId val="119214848"/>
        <c:axId val="119216384"/>
      </c:barChart>
      <c:catAx>
        <c:axId val="119214848"/>
        <c:scaling>
          <c:orientation val="minMax"/>
        </c:scaling>
        <c:axPos val="b"/>
        <c:numFmt formatCode="General" sourceLinked="1"/>
        <c:tickLblPos val="nextTo"/>
        <c:crossAx val="119216384"/>
        <c:crosses val="autoZero"/>
        <c:auto val="1"/>
        <c:lblAlgn val="ctr"/>
        <c:lblOffset val="100"/>
      </c:catAx>
      <c:valAx>
        <c:axId val="119216384"/>
        <c:scaling>
          <c:orientation val="minMax"/>
        </c:scaling>
        <c:axPos val="l"/>
        <c:majorGridlines/>
        <c:numFmt formatCode="#,##0.0" sourceLinked="1"/>
        <c:tickLblPos val="nextTo"/>
        <c:crossAx val="119214848"/>
        <c:crosses val="autoZero"/>
        <c:crossBetween val="between"/>
      </c:valAx>
    </c:plotArea>
    <c:plotVisOnly val="1"/>
    <c:dispBlanksAs val="gap"/>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ru-RU"/>
  <c:style val="5"/>
  <c:chart>
    <c:title>
      <c:tx>
        <c:rich>
          <a:bodyPr/>
          <a:lstStyle/>
          <a:p>
            <a:pPr>
              <a:defRPr/>
            </a:pPr>
            <a:r>
              <a:rPr lang="ru-RU" sz="1400"/>
              <a:t>Расходы на развитие территории</a:t>
            </a:r>
          </a:p>
        </c:rich>
      </c:tx>
      <c:layout/>
    </c:title>
    <c:plotArea>
      <c:layout>
        <c:manualLayout>
          <c:layoutTarget val="inner"/>
          <c:xMode val="edge"/>
          <c:yMode val="edge"/>
          <c:x val="0.26893933218486382"/>
          <c:y val="0.18613806208922168"/>
          <c:w val="0.69425167424765277"/>
          <c:h val="0.70248307204969862"/>
        </c:manualLayout>
      </c:layout>
      <c:barChart>
        <c:barDir val="col"/>
        <c:grouping val="clustered"/>
        <c:ser>
          <c:idx val="0"/>
          <c:order val="0"/>
          <c:tx>
            <c:v>Расходы на развитие территории</c:v>
          </c:tx>
          <c:spPr>
            <a:solidFill>
              <a:srgbClr val="92D050"/>
            </a:solidFill>
          </c:spPr>
          <c:cat>
            <c:strRef>
              <c:f>Лист1!$B$6:$B$9</c:f>
              <c:strCache>
                <c:ptCount val="3"/>
                <c:pt idx="0">
                  <c:v>2023 год </c:v>
                </c:pt>
                <c:pt idx="1">
                  <c:v>2024 год  </c:v>
                </c:pt>
                <c:pt idx="2">
                  <c:v>2025 год  </c:v>
                </c:pt>
              </c:strCache>
            </c:strRef>
          </c:cat>
          <c:val>
            <c:numRef>
              <c:f>Лист1!$C$6:$C$8</c:f>
              <c:numCache>
                <c:formatCode>#,##0.0</c:formatCode>
                <c:ptCount val="3"/>
                <c:pt idx="0">
                  <c:v>55915.199999999997</c:v>
                </c:pt>
                <c:pt idx="1">
                  <c:v>33257.5</c:v>
                </c:pt>
                <c:pt idx="2">
                  <c:v>23314.1</c:v>
                </c:pt>
              </c:numCache>
            </c:numRef>
          </c:val>
        </c:ser>
        <c:axId val="134907392"/>
        <c:axId val="153638784"/>
      </c:barChart>
      <c:catAx>
        <c:axId val="134907392"/>
        <c:scaling>
          <c:orientation val="minMax"/>
        </c:scaling>
        <c:axPos val="b"/>
        <c:numFmt formatCode="General" sourceLinked="1"/>
        <c:tickLblPos val="nextTo"/>
        <c:crossAx val="153638784"/>
        <c:crosses val="autoZero"/>
        <c:auto val="1"/>
        <c:lblAlgn val="ctr"/>
        <c:lblOffset val="100"/>
      </c:catAx>
      <c:valAx>
        <c:axId val="153638784"/>
        <c:scaling>
          <c:orientation val="minMax"/>
        </c:scaling>
        <c:axPos val="l"/>
        <c:majorGridlines/>
        <c:numFmt formatCode="#,##0.0" sourceLinked="1"/>
        <c:tickLblPos val="nextTo"/>
        <c:crossAx val="134907392"/>
        <c:crosses val="autoZero"/>
        <c:crossBetween val="between"/>
      </c:valAx>
    </c:plotArea>
    <c:plotVisOnly val="1"/>
    <c:dispBlanksAs val="gap"/>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ru-RU"/>
  <c:style val="5"/>
  <c:clrMapOvr bg1="lt1" tx1="dk1" bg2="lt2" tx2="dk2" accent1="accent1" accent2="accent2" accent3="accent3" accent4="accent4" accent5="accent5" accent6="accent6" hlink="hlink" folHlink="folHlink"/>
  <c:chart>
    <c:title>
      <c:tx>
        <c:rich>
          <a:bodyPr/>
          <a:lstStyle/>
          <a:p>
            <a:pPr>
              <a:defRPr/>
            </a:pPr>
            <a:r>
              <a:rPr lang="ru-RU" sz="1400"/>
              <a:t>Расходы на развитие территории</a:t>
            </a:r>
          </a:p>
        </c:rich>
      </c:tx>
      <c:layout/>
    </c:title>
    <c:plotArea>
      <c:layout/>
      <c:barChart>
        <c:barDir val="col"/>
        <c:grouping val="clustered"/>
        <c:axId val="119261440"/>
        <c:axId val="119372032"/>
      </c:barChart>
      <c:catAx>
        <c:axId val="119261440"/>
        <c:scaling>
          <c:orientation val="minMax"/>
        </c:scaling>
        <c:axPos val="b"/>
        <c:numFmt formatCode="General" sourceLinked="1"/>
        <c:tickLblPos val="nextTo"/>
        <c:crossAx val="119372032"/>
        <c:crosses val="autoZero"/>
        <c:auto val="1"/>
        <c:lblAlgn val="ctr"/>
        <c:lblOffset val="100"/>
      </c:catAx>
      <c:valAx>
        <c:axId val="119372032"/>
        <c:scaling>
          <c:orientation val="minMax"/>
        </c:scaling>
        <c:axPos val="l"/>
        <c:majorGridlines/>
        <c:numFmt formatCode="#,##0.0" sourceLinked="1"/>
        <c:tickLblPos val="nextTo"/>
        <c:crossAx val="119261440"/>
        <c:crosses val="autoZero"/>
        <c:crossBetween val="between"/>
      </c:valAx>
    </c:plotArea>
    <c:plotVisOnly val="1"/>
    <c:dispBlanksAs val="gap"/>
  </c:chart>
  <c:externalData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ru-RU"/>
  <c:style val="5"/>
  <c:clrMapOvr bg1="lt1" tx1="dk1" bg2="lt2" tx2="dk2" accent1="accent1" accent2="accent2" accent3="accent3" accent4="accent4" accent5="accent5" accent6="accent6" hlink="hlink" folHlink="folHlink"/>
  <c:chart>
    <c:title>
      <c:tx>
        <c:rich>
          <a:bodyPr/>
          <a:lstStyle/>
          <a:p>
            <a:pPr>
              <a:defRPr/>
            </a:pPr>
            <a:r>
              <a:rPr lang="ru-RU" sz="1400"/>
              <a:t>Расходы на развитие территории</a:t>
            </a:r>
          </a:p>
        </c:rich>
      </c:tx>
      <c:layout/>
    </c:title>
    <c:plotArea>
      <c:layout/>
      <c:barChart>
        <c:barDir val="col"/>
        <c:grouping val="clustered"/>
        <c:ser>
          <c:idx val="1"/>
          <c:order val="1"/>
          <c:tx>
            <c:strRef>
              <c:f>"Расходы на развитие территории"</c:f>
            </c:strRef>
          </c:tx>
          <c:spPr>
            <a:solidFill>
              <a:srgbClr val="92D050"/>
            </a:solidFill>
          </c:spPr>
          <c:cat>
            <c:multiLvlStrRef>
              <c:f>'[10. КХ.xlsx]Лист1'!$B$6:$B$9</c:f>
            </c:multiLvlStrRef>
          </c:cat>
          <c:val>
            <c:numRef>
              <c:f>'[10. КХ.xlsx]Лист1'!$C$6:$C$8</c:f>
            </c:numRef>
          </c:val>
        </c:ser>
        <c:ser>
          <c:idx val="0"/>
          <c:order val="0"/>
          <c:tx>
            <c:v>Расходы на развитие территории</c:v>
          </c:tx>
          <c:spPr>
            <a:solidFill>
              <a:srgbClr val="92D050"/>
            </a:solidFill>
          </c:spPr>
          <c:cat>
            <c:strRef>
              <c:f>'[+10. КХ.xlsx]Лист1'!$B$6:$B$9</c:f>
              <c:strCache>
                <c:ptCount val="3"/>
                <c:pt idx="0">
                  <c:v>2023 год </c:v>
                </c:pt>
                <c:pt idx="1">
                  <c:v>2024 год  </c:v>
                </c:pt>
                <c:pt idx="2">
                  <c:v>2025 год  </c:v>
                </c:pt>
              </c:strCache>
            </c:strRef>
          </c:cat>
          <c:val>
            <c:numRef>
              <c:f>'[+10. КХ.xlsx]Лист1'!$C$6:$C$8</c:f>
              <c:numCache>
                <c:formatCode>#,##0.0</c:formatCode>
                <c:ptCount val="3"/>
                <c:pt idx="0">
                  <c:v>18046.400000000001</c:v>
                </c:pt>
                <c:pt idx="1">
                  <c:v>19310.400000000001</c:v>
                </c:pt>
                <c:pt idx="2">
                  <c:v>32746.400000000001</c:v>
                </c:pt>
              </c:numCache>
            </c:numRef>
          </c:val>
        </c:ser>
        <c:axId val="119482624"/>
        <c:axId val="119504896"/>
      </c:barChart>
      <c:catAx>
        <c:axId val="119482624"/>
        <c:scaling>
          <c:orientation val="minMax"/>
        </c:scaling>
        <c:axPos val="b"/>
        <c:numFmt formatCode="General" sourceLinked="1"/>
        <c:tickLblPos val="nextTo"/>
        <c:crossAx val="119504896"/>
        <c:crosses val="autoZero"/>
        <c:auto val="1"/>
        <c:lblAlgn val="ctr"/>
        <c:lblOffset val="100"/>
      </c:catAx>
      <c:valAx>
        <c:axId val="119504896"/>
        <c:scaling>
          <c:orientation val="minMax"/>
        </c:scaling>
        <c:axPos val="l"/>
        <c:majorGridlines/>
        <c:numFmt formatCode="#,##0.0" sourceLinked="1"/>
        <c:tickLblPos val="nextTo"/>
        <c:crossAx val="119482624"/>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view3D>
      <c:hPercent val="53"/>
      <c:depthPercent val="100"/>
      <c:rAngAx val="1"/>
    </c:view3D>
    <c:floor>
      <c:spPr>
        <a:solidFill>
          <a:srgbClr val="C0C0C0"/>
        </a:solidFill>
        <a:ln w="3175">
          <a:solidFill>
            <a:srgbClr val="000000"/>
          </a:solidFill>
          <a:prstDash val="solid"/>
        </a:ln>
      </c:spPr>
    </c:floor>
    <c:sideWall>
      <c:spPr>
        <a:solidFill>
          <a:srgbClr val="FFFFFF"/>
        </a:solidFill>
        <a:ln w="12700">
          <a:solidFill>
            <a:srgbClr val="808080"/>
          </a:solidFill>
          <a:prstDash val="solid"/>
        </a:ln>
      </c:spPr>
    </c:sideWall>
    <c:backWall>
      <c:spPr>
        <a:solidFill>
          <a:srgbClr val="FFFFFF"/>
        </a:solidFill>
        <a:ln w="12700">
          <a:solidFill>
            <a:srgbClr val="808080"/>
          </a:solidFill>
          <a:prstDash val="solid"/>
        </a:ln>
      </c:spPr>
    </c:backWall>
    <c:plotArea>
      <c:layout>
        <c:manualLayout>
          <c:layoutTarget val="inner"/>
          <c:xMode val="edge"/>
          <c:yMode val="edge"/>
          <c:x val="5.4200607749897763E-3"/>
          <c:y val="1.3513516299998581E-2"/>
          <c:w val="0.98916109143562658"/>
          <c:h val="0.85810828504990977"/>
        </c:manualLayout>
      </c:layout>
      <c:bar3DChart>
        <c:barDir val="col"/>
        <c:grouping val="clustered"/>
        <c:ser>
          <c:idx val="0"/>
          <c:order val="0"/>
          <c:spPr>
            <a:solidFill>
              <a:srgbClr val="9999FF"/>
            </a:solidFill>
            <a:ln w="12700">
              <a:solidFill>
                <a:srgbClr val="000000"/>
              </a:solidFill>
              <a:prstDash val="solid"/>
            </a:ln>
          </c:spPr>
          <c:dLbls>
            <c:dLbl>
              <c:idx val="0"/>
              <c:layout>
                <c:manualLayout>
                  <c:x val="1.886950623245303E-2"/>
                  <c:y val="-3.6425520058034351E-2"/>
                </c:manualLayout>
              </c:layout>
              <c:showVal val="1"/>
            </c:dLbl>
            <c:dLbl>
              <c:idx val="1"/>
              <c:layout>
                <c:manualLayout>
                  <c:x val="2.1427982537652882E-2"/>
                  <c:y val="-3.5673807656076612E-2"/>
                </c:manualLayout>
              </c:layout>
              <c:showVal val="1"/>
            </c:dLbl>
            <c:dLbl>
              <c:idx val="2"/>
              <c:layout>
                <c:manualLayout>
                  <c:x val="1.9469860079228483E-2"/>
                  <c:y val="-4.1742028256827032E-2"/>
                </c:manualLayout>
              </c:layout>
              <c:showVal val="1"/>
            </c:dLbl>
            <c:dLbl>
              <c:idx val="3"/>
              <c:layout>
                <c:manualLayout>
                  <c:x val="2.3835023309425215E-2"/>
                  <c:y val="-3.3705293269749255E-2"/>
                </c:manualLayout>
              </c:layout>
              <c:showVal val="1"/>
            </c:dLbl>
            <c:dLbl>
              <c:idx val="4"/>
              <c:layout>
                <c:manualLayout>
                  <c:x val="2.4586931238495778E-2"/>
                  <c:y val="-2.8742564246131197E-2"/>
                </c:manualLayout>
              </c:layout>
              <c:showVal val="1"/>
            </c:dLbl>
            <c:spPr>
              <a:noFill/>
              <a:ln w="25400">
                <a:noFill/>
              </a:ln>
            </c:spPr>
            <c:txPr>
              <a:bodyPr/>
              <a:lstStyle/>
              <a:p>
                <a:pPr>
                  <a:defRPr sz="1500" b="1" i="0" u="none" strike="noStrike" baseline="0">
                    <a:solidFill>
                      <a:srgbClr val="000000"/>
                    </a:solidFill>
                    <a:latin typeface="Times New Roman"/>
                    <a:ea typeface="Times New Roman"/>
                    <a:cs typeface="Times New Roman"/>
                  </a:defRPr>
                </a:pPr>
                <a:endParaRPr lang="ru-RU"/>
              </a:p>
            </c:txPr>
            <c:showVal val="1"/>
          </c:dLbls>
          <c:cat>
            <c:strRef>
              <c:f>'на душу нас по др муниц 010122'!$C$9:$G$9</c:f>
              <c:strCache>
                <c:ptCount val="4"/>
                <c:pt idx="0">
                  <c:v>Можайский городской округ</c:v>
                </c:pt>
                <c:pt idx="1">
                  <c:v>Городской округ Клин</c:v>
                </c:pt>
                <c:pt idx="2">
                  <c:v>Городской округ Чехов</c:v>
                </c:pt>
                <c:pt idx="3">
                  <c:v>Городской округ Лотошино</c:v>
                </c:pt>
              </c:strCache>
            </c:strRef>
          </c:cat>
          <c:val>
            <c:numRef>
              <c:f>'на душу нас по др муниц 010122'!$C$10:$G$10</c:f>
              <c:numCache>
                <c:formatCode>0.0</c:formatCode>
                <c:ptCount val="4"/>
                <c:pt idx="0">
                  <c:v>24.3</c:v>
                </c:pt>
                <c:pt idx="1">
                  <c:v>20.5</c:v>
                </c:pt>
                <c:pt idx="2">
                  <c:v>19.2</c:v>
                </c:pt>
                <c:pt idx="3">
                  <c:v>17.600000000000001</c:v>
                </c:pt>
              </c:numCache>
            </c:numRef>
          </c:val>
        </c:ser>
        <c:dLbls>
          <c:showVal val="1"/>
        </c:dLbls>
        <c:shape val="box"/>
        <c:axId val="117765248"/>
        <c:axId val="117766784"/>
        <c:axId val="0"/>
      </c:bar3DChart>
      <c:catAx>
        <c:axId val="117765248"/>
        <c:scaling>
          <c:orientation val="minMax"/>
        </c:scaling>
        <c:axPos val="b"/>
        <c:numFmt formatCode="0.00" sourceLinked="1"/>
        <c:tickLblPos val="low"/>
        <c:spPr>
          <a:ln w="3175">
            <a:solidFill>
              <a:srgbClr val="000000"/>
            </a:solidFill>
            <a:prstDash val="solid"/>
          </a:ln>
        </c:spPr>
        <c:txPr>
          <a:bodyPr rot="0" vert="horz"/>
          <a:lstStyle/>
          <a:p>
            <a:pPr>
              <a:defRPr sz="1200" b="1" i="0" u="none" strike="noStrike" baseline="0">
                <a:solidFill>
                  <a:srgbClr val="000000"/>
                </a:solidFill>
                <a:latin typeface="Times New Roman"/>
                <a:ea typeface="Times New Roman"/>
                <a:cs typeface="Times New Roman"/>
              </a:defRPr>
            </a:pPr>
            <a:endParaRPr lang="ru-RU"/>
          </a:p>
        </c:txPr>
        <c:crossAx val="117766784"/>
        <c:crosses val="autoZero"/>
        <c:auto val="1"/>
        <c:lblAlgn val="ctr"/>
        <c:lblOffset val="100"/>
        <c:tickLblSkip val="1"/>
        <c:tickMarkSkip val="1"/>
      </c:catAx>
      <c:valAx>
        <c:axId val="117766784"/>
        <c:scaling>
          <c:orientation val="minMax"/>
        </c:scaling>
        <c:delete val="1"/>
        <c:axPos val="l"/>
        <c:majorGridlines>
          <c:spPr>
            <a:ln w="3175">
              <a:solidFill>
                <a:srgbClr val="000000"/>
              </a:solidFill>
              <a:prstDash val="solid"/>
            </a:ln>
          </c:spPr>
        </c:majorGridlines>
        <c:numFmt formatCode="0.0" sourceLinked="1"/>
        <c:tickLblPos val="nextTo"/>
        <c:crossAx val="117765248"/>
        <c:crosses val="autoZero"/>
        <c:crossBetween val="between"/>
      </c:valAx>
      <c:spPr>
        <a:noFill/>
        <a:ln w="25400">
          <a:noFill/>
        </a:ln>
      </c:spPr>
    </c:plotArea>
    <c:plotVisOnly val="1"/>
    <c:dispBlanksAs val="gap"/>
  </c:chart>
  <c:spPr>
    <a:solidFill>
      <a:srgbClr val="FFFFFF"/>
    </a:solidFill>
    <a:ln w="12700">
      <a:solidFill>
        <a:srgbClr val="FFFFFF"/>
      </a:solidFill>
      <a:prstDash val="solid"/>
    </a:ln>
  </c:spPr>
  <c:txPr>
    <a:bodyPr/>
    <a:lstStyle/>
    <a:p>
      <a:pPr>
        <a:defRPr sz="1200" b="0" i="0" u="none" strike="noStrike" baseline="0">
          <a:solidFill>
            <a:srgbClr val="000000"/>
          </a:solidFill>
          <a:latin typeface="Arial Cyr"/>
          <a:ea typeface="Arial Cyr"/>
          <a:cs typeface="Arial Cyr"/>
        </a:defRPr>
      </a:pPr>
      <a:endParaRPr lang="ru-RU"/>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tx>
        <c:rich>
          <a:bodyPr/>
          <a:lstStyle/>
          <a:p>
            <a:pPr>
              <a:defRPr/>
            </a:pPr>
            <a:r>
              <a:rPr lang="ru-RU"/>
              <a:t>Структура расхода бюджетов на развитие территории в 2020 году</a:t>
            </a:r>
          </a:p>
        </c:rich>
      </c:tx>
      <c:layout>
        <c:manualLayout>
          <c:xMode val="edge"/>
          <c:yMode val="edge"/>
          <c:x val="0.12628643428346595"/>
          <c:y val="3.4383966566872051E-2"/>
        </c:manualLayout>
      </c:layout>
    </c:title>
    <c:plotArea>
      <c:layout/>
      <c:pieChart>
        <c:varyColors val="1"/>
        <c:dLbls>
          <c:showPercent val="1"/>
        </c:dLbls>
        <c:firstSliceAng val="0"/>
      </c:pieChart>
    </c:plotArea>
    <c:legend>
      <c:legendPos val="r"/>
      <c:layout>
        <c:manualLayout>
          <c:xMode val="edge"/>
          <c:yMode val="edge"/>
          <c:x val="0.68267954341261883"/>
          <c:y val="0.34859033859272653"/>
          <c:w val="0.3173204565873875"/>
          <c:h val="0.56044132768679544"/>
        </c:manualLayout>
      </c:layout>
    </c:legend>
    <c:plotVisOnly val="1"/>
    <c:dispBlanksAs val="zero"/>
  </c:chart>
  <c:externalData r:id="rId2"/>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tx>
        <c:rich>
          <a:bodyPr/>
          <a:lstStyle/>
          <a:p>
            <a:pPr>
              <a:defRPr sz="1400"/>
            </a:pPr>
            <a:r>
              <a:rPr lang="ru-RU" sz="1400"/>
              <a:t>Структура расхода бюджетов на развитие территории в 2023 году</a:t>
            </a:r>
          </a:p>
        </c:rich>
      </c:tx>
      <c:layout>
        <c:manualLayout>
          <c:xMode val="edge"/>
          <c:yMode val="edge"/>
          <c:x val="0.12628643428346342"/>
          <c:y val="3.4383966566872051E-2"/>
        </c:manualLayout>
      </c:layout>
    </c:title>
    <c:plotArea>
      <c:layout/>
      <c:pieChart>
        <c:varyColors val="1"/>
        <c:ser>
          <c:idx val="0"/>
          <c:order val="0"/>
          <c:tx>
            <c:v>Структура расхода бюджетов на развитие территории в 2017 году</c:v>
          </c:tx>
          <c:spPr>
            <a:solidFill>
              <a:srgbClr val="00B0F0"/>
            </a:solidFill>
          </c:spPr>
          <c:dLbls>
            <c:delete val="1"/>
          </c:dLbls>
          <c:cat>
            <c:strRef>
              <c:f>'[+11. Предпринимательство.xlsx]Лист1'!$F$6:$F$9</c:f>
              <c:strCache>
                <c:ptCount val="2"/>
                <c:pt idx="0">
                  <c:v>бюджет Можайского городского округа</c:v>
                </c:pt>
                <c:pt idx="1">
                  <c:v>бюджет Московской области</c:v>
                </c:pt>
              </c:strCache>
            </c:strRef>
          </c:cat>
          <c:val>
            <c:numRef>
              <c:f>'[+11. Предпринимательство.xlsx]Лист1'!$E$6:$E$9</c:f>
              <c:numCache>
                <c:formatCode>0.0%</c:formatCode>
                <c:ptCount val="4"/>
                <c:pt idx="0">
                  <c:v>1</c:v>
                </c:pt>
                <c:pt idx="1">
                  <c:v>0</c:v>
                </c:pt>
              </c:numCache>
            </c:numRef>
          </c:val>
        </c:ser>
        <c:dLbls>
          <c:showPercent val="1"/>
        </c:dLbls>
        <c:firstSliceAng val="0"/>
      </c:pieChart>
    </c:plotArea>
    <c:legend>
      <c:legendPos val="r"/>
      <c:legendEntry>
        <c:idx val="1"/>
        <c:delete val="1"/>
      </c:legendEntry>
      <c:legendEntry>
        <c:idx val="2"/>
        <c:delete val="1"/>
      </c:legendEntry>
      <c:legendEntry>
        <c:idx val="3"/>
        <c:delete val="1"/>
      </c:legendEntry>
      <c:layout>
        <c:manualLayout>
          <c:xMode val="edge"/>
          <c:yMode val="edge"/>
          <c:x val="0.62165553605535673"/>
          <c:y val="0.28391047090562432"/>
          <c:w val="0.31732045658738306"/>
          <c:h val="0.56044132768678601"/>
        </c:manualLayout>
      </c:layout>
    </c:legend>
    <c:plotVisOnly val="1"/>
    <c:dispBlanksAs val="zero"/>
  </c:chart>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ru-RU"/>
  <c:style val="5"/>
  <c:clrMapOvr bg1="lt1" tx1="dk1" bg2="lt2" tx2="dk2" accent1="accent1" accent2="accent2" accent3="accent3" accent4="accent4" accent5="accent5" accent6="accent6" hlink="hlink" folHlink="folHlink"/>
  <c:chart>
    <c:title>
      <c:tx>
        <c:rich>
          <a:bodyPr/>
          <a:lstStyle/>
          <a:p>
            <a:pPr>
              <a:defRPr/>
            </a:pPr>
            <a:r>
              <a:rPr lang="ru-RU" sz="1400"/>
              <a:t>Расходы на развитие территории</a:t>
            </a:r>
          </a:p>
        </c:rich>
      </c:tx>
      <c:layout>
        <c:manualLayout>
          <c:xMode val="edge"/>
          <c:yMode val="edge"/>
          <c:x val="0.19220426261855617"/>
          <c:y val="0"/>
        </c:manualLayout>
      </c:layout>
    </c:title>
    <c:plotArea>
      <c:layout/>
      <c:barChart>
        <c:barDir val="col"/>
        <c:grouping val="clustered"/>
        <c:axId val="119522048"/>
        <c:axId val="119197696"/>
      </c:barChart>
      <c:catAx>
        <c:axId val="119522048"/>
        <c:scaling>
          <c:orientation val="minMax"/>
        </c:scaling>
        <c:axPos val="b"/>
        <c:numFmt formatCode="General" sourceLinked="1"/>
        <c:tickLblPos val="nextTo"/>
        <c:crossAx val="119197696"/>
        <c:crosses val="autoZero"/>
        <c:auto val="1"/>
        <c:lblAlgn val="ctr"/>
        <c:lblOffset val="100"/>
      </c:catAx>
      <c:valAx>
        <c:axId val="119197696"/>
        <c:scaling>
          <c:orientation val="minMax"/>
        </c:scaling>
        <c:axPos val="l"/>
        <c:majorGridlines/>
        <c:numFmt formatCode="#,##0.0" sourceLinked="1"/>
        <c:tickLblPos val="nextTo"/>
        <c:crossAx val="119522048"/>
        <c:crosses val="autoZero"/>
        <c:crossBetween val="between"/>
      </c:valAx>
    </c:plotArea>
    <c:plotVisOnly val="1"/>
    <c:dispBlanksAs val="gap"/>
  </c:chart>
  <c:externalData r:id="rId2"/>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ru-RU"/>
  <c:style val="5"/>
  <c:clrMapOvr bg1="lt1" tx1="dk1" bg2="lt2" tx2="dk2" accent1="accent1" accent2="accent2" accent3="accent3" accent4="accent4" accent5="accent5" accent6="accent6" hlink="hlink" folHlink="folHlink"/>
  <c:chart>
    <c:title>
      <c:tx>
        <c:rich>
          <a:bodyPr/>
          <a:lstStyle/>
          <a:p>
            <a:pPr>
              <a:defRPr/>
            </a:pPr>
            <a:r>
              <a:rPr lang="ru-RU" sz="1400"/>
              <a:t>Расходы на развитие территории</a:t>
            </a:r>
          </a:p>
        </c:rich>
      </c:tx>
      <c:layout>
        <c:manualLayout>
          <c:xMode val="edge"/>
          <c:yMode val="edge"/>
          <c:x val="0.19220426261855617"/>
          <c:y val="0"/>
        </c:manualLayout>
      </c:layout>
    </c:title>
    <c:plotArea>
      <c:layout/>
      <c:barChart>
        <c:barDir val="col"/>
        <c:grouping val="clustered"/>
        <c:axId val="119836672"/>
        <c:axId val="119840768"/>
      </c:barChart>
      <c:catAx>
        <c:axId val="119836672"/>
        <c:scaling>
          <c:orientation val="minMax"/>
        </c:scaling>
        <c:axPos val="b"/>
        <c:numFmt formatCode="General" sourceLinked="1"/>
        <c:tickLblPos val="nextTo"/>
        <c:crossAx val="119840768"/>
        <c:crosses val="autoZero"/>
        <c:auto val="1"/>
        <c:lblAlgn val="ctr"/>
        <c:lblOffset val="100"/>
      </c:catAx>
      <c:valAx>
        <c:axId val="119840768"/>
        <c:scaling>
          <c:orientation val="minMax"/>
        </c:scaling>
        <c:axPos val="l"/>
        <c:majorGridlines/>
        <c:numFmt formatCode="#,##0.0" sourceLinked="1"/>
        <c:tickLblPos val="nextTo"/>
        <c:crossAx val="119836672"/>
        <c:crosses val="autoZero"/>
        <c:crossBetween val="between"/>
      </c:valAx>
    </c:plotArea>
    <c:plotVisOnly val="1"/>
    <c:dispBlanksAs val="gap"/>
  </c:chart>
  <c:externalData r:id="rId2"/>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ru-RU"/>
  <c:style val="5"/>
  <c:chart>
    <c:title>
      <c:tx>
        <c:rich>
          <a:bodyPr/>
          <a:lstStyle/>
          <a:p>
            <a:pPr>
              <a:defRPr/>
            </a:pPr>
            <a:r>
              <a:rPr lang="ru-RU" sz="1400"/>
              <a:t>Расходы на развитие территории</a:t>
            </a:r>
          </a:p>
        </c:rich>
      </c:tx>
      <c:layout>
        <c:manualLayout>
          <c:xMode val="edge"/>
          <c:yMode val="edge"/>
          <c:x val="0.19220426261855716"/>
          <c:y val="0"/>
        </c:manualLayout>
      </c:layout>
    </c:title>
    <c:plotArea>
      <c:layout/>
      <c:barChart>
        <c:barDir val="col"/>
        <c:grouping val="clustered"/>
        <c:ser>
          <c:idx val="1"/>
          <c:order val="1"/>
          <c:tx>
            <c:strRef>
              <c:f>"Расходы на развитие территории"</c:f>
            </c:strRef>
          </c:tx>
          <c:spPr>
            <a:solidFill>
              <a:srgbClr val="92D050"/>
            </a:solidFill>
          </c:spPr>
          <c:cat>
            <c:multiLvlStrRef>
              <c:f>Лист1!$B$6:$B$9</c:f>
            </c:multiLvlStrRef>
          </c:cat>
          <c:val>
            <c:numRef>
              <c:f>Лист1!$C$6:$C$8</c:f>
            </c:numRef>
          </c:val>
        </c:ser>
        <c:ser>
          <c:idx val="0"/>
          <c:order val="0"/>
          <c:tx>
            <c:v>Расходы на развитие территории</c:v>
          </c:tx>
          <c:spPr>
            <a:solidFill>
              <a:srgbClr val="92D050"/>
            </a:solidFill>
          </c:spPr>
          <c:cat>
            <c:strRef>
              <c:f>'[+12. Управление.xlsx]Лист1'!$B$6:$B$9</c:f>
              <c:strCache>
                <c:ptCount val="3"/>
                <c:pt idx="0">
                  <c:v>2023 год </c:v>
                </c:pt>
                <c:pt idx="1">
                  <c:v>2024 год  </c:v>
                </c:pt>
                <c:pt idx="2">
                  <c:v>2025 год  </c:v>
                </c:pt>
              </c:strCache>
            </c:strRef>
          </c:cat>
          <c:val>
            <c:numRef>
              <c:f>'[+12. Управление.xlsx]Лист1'!$C$6:$C$8</c:f>
              <c:numCache>
                <c:formatCode>#,##0.0</c:formatCode>
                <c:ptCount val="3"/>
                <c:pt idx="0">
                  <c:v>548220.69999999646</c:v>
                </c:pt>
                <c:pt idx="1">
                  <c:v>538935</c:v>
                </c:pt>
                <c:pt idx="2">
                  <c:v>538935</c:v>
                </c:pt>
              </c:numCache>
            </c:numRef>
          </c:val>
        </c:ser>
        <c:axId val="119738368"/>
        <c:axId val="119739904"/>
      </c:barChart>
      <c:catAx>
        <c:axId val="119738368"/>
        <c:scaling>
          <c:orientation val="minMax"/>
        </c:scaling>
        <c:axPos val="b"/>
        <c:numFmt formatCode="General" sourceLinked="1"/>
        <c:tickLblPos val="nextTo"/>
        <c:txPr>
          <a:bodyPr/>
          <a:lstStyle/>
          <a:p>
            <a:pPr>
              <a:defRPr sz="800"/>
            </a:pPr>
            <a:endParaRPr lang="ru-RU"/>
          </a:p>
        </c:txPr>
        <c:crossAx val="119739904"/>
        <c:crosses val="autoZero"/>
        <c:auto val="1"/>
        <c:lblAlgn val="ctr"/>
        <c:lblOffset val="100"/>
      </c:catAx>
      <c:valAx>
        <c:axId val="119739904"/>
        <c:scaling>
          <c:orientation val="minMax"/>
        </c:scaling>
        <c:axPos val="l"/>
        <c:majorGridlines/>
        <c:numFmt formatCode="#,##0.0" sourceLinked="1"/>
        <c:tickLblPos val="nextTo"/>
        <c:crossAx val="119738368"/>
        <c:crosses val="autoZero"/>
        <c:crossBetween val="between"/>
      </c:valAx>
    </c:plotArea>
    <c:plotVisOnly val="1"/>
    <c:dispBlanksAs val="gap"/>
  </c:chart>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ru-RU"/>
  <c:style val="5"/>
  <c:clrMapOvr bg1="lt1" tx1="dk1" bg2="lt2" tx2="dk2" accent1="accent1" accent2="accent2" accent3="accent3" accent4="accent4" accent5="accent5" accent6="accent6" hlink="hlink" folHlink="folHlink"/>
  <c:chart>
    <c:title>
      <c:tx>
        <c:rich>
          <a:bodyPr/>
          <a:lstStyle/>
          <a:p>
            <a:pPr>
              <a:defRPr/>
            </a:pPr>
            <a:r>
              <a:rPr lang="ru-RU" sz="1400"/>
              <a:t>Расходы на развитие территории</a:t>
            </a:r>
          </a:p>
        </c:rich>
      </c:tx>
      <c:layout>
        <c:manualLayout>
          <c:xMode val="edge"/>
          <c:yMode val="edge"/>
          <c:x val="0.17510450878095918"/>
          <c:y val="3.3612466784530858E-2"/>
        </c:manualLayout>
      </c:layout>
    </c:title>
    <c:plotArea>
      <c:layout/>
      <c:barChart>
        <c:barDir val="col"/>
        <c:grouping val="clustered"/>
        <c:axId val="119757440"/>
        <c:axId val="119790208"/>
      </c:barChart>
      <c:catAx>
        <c:axId val="119757440"/>
        <c:scaling>
          <c:orientation val="minMax"/>
        </c:scaling>
        <c:axPos val="b"/>
        <c:numFmt formatCode="General" sourceLinked="1"/>
        <c:tickLblPos val="nextTo"/>
        <c:crossAx val="119790208"/>
        <c:crosses val="autoZero"/>
        <c:auto val="1"/>
        <c:lblAlgn val="ctr"/>
        <c:lblOffset val="100"/>
      </c:catAx>
      <c:valAx>
        <c:axId val="119790208"/>
        <c:scaling>
          <c:orientation val="minMax"/>
        </c:scaling>
        <c:axPos val="l"/>
        <c:majorGridlines/>
        <c:numFmt formatCode="#,##0.0" sourceLinked="1"/>
        <c:tickLblPos val="nextTo"/>
        <c:crossAx val="119757440"/>
        <c:crosses val="autoZero"/>
        <c:crossBetween val="between"/>
      </c:valAx>
    </c:plotArea>
    <c:plotVisOnly val="1"/>
    <c:dispBlanksAs val="gap"/>
  </c:chart>
  <c:externalData r:id="rId2"/>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ru-RU"/>
  <c:style val="5"/>
  <c:clrMapOvr bg1="lt1" tx1="dk1" bg2="lt2" tx2="dk2" accent1="accent1" accent2="accent2" accent3="accent3" accent4="accent4" accent5="accent5" accent6="accent6" hlink="hlink" folHlink="folHlink"/>
  <c:chart>
    <c:title>
      <c:tx>
        <c:rich>
          <a:bodyPr/>
          <a:lstStyle/>
          <a:p>
            <a:pPr>
              <a:defRPr/>
            </a:pPr>
            <a:r>
              <a:rPr lang="ru-RU" sz="1400"/>
              <a:t>Расходы на развитие территории</a:t>
            </a:r>
          </a:p>
        </c:rich>
      </c:tx>
      <c:layout>
        <c:manualLayout>
          <c:xMode val="edge"/>
          <c:yMode val="edge"/>
          <c:x val="0.21357895491555637"/>
          <c:y val="0"/>
        </c:manualLayout>
      </c:layout>
    </c:title>
    <c:plotArea>
      <c:layout>
        <c:manualLayout>
          <c:layoutTarget val="inner"/>
          <c:xMode val="edge"/>
          <c:yMode val="edge"/>
          <c:x val="0.23040176849561189"/>
          <c:y val="0.1816573478039869"/>
          <c:w val="0.73543350033475352"/>
          <c:h val="0.73450688025347388"/>
        </c:manualLayout>
      </c:layout>
      <c:barChart>
        <c:barDir val="col"/>
        <c:grouping val="clustered"/>
        <c:ser>
          <c:idx val="1"/>
          <c:order val="1"/>
          <c:tx>
            <c:strRef>
              <c:f>"Расходы на развитие территории"</c:f>
            </c:strRef>
          </c:tx>
          <c:spPr>
            <a:solidFill>
              <a:srgbClr val="92D050"/>
            </a:solidFill>
          </c:spPr>
          <c:cat>
            <c:multiLvlStrRef>
              <c:f>'[13-граж.общество.xlsx]Лист1'!$B$6:$B$9</c:f>
            </c:multiLvlStrRef>
          </c:cat>
          <c:val>
            <c:numRef>
              <c:f>'[13-граж.общество.xlsx]Лист1'!$C$6:$C$8</c:f>
            </c:numRef>
          </c:val>
        </c:ser>
        <c:ser>
          <c:idx val="0"/>
          <c:order val="0"/>
          <c:tx>
            <c:v>Расходы на развитие территории</c:v>
          </c:tx>
          <c:spPr>
            <a:solidFill>
              <a:srgbClr val="92D050"/>
            </a:solidFill>
          </c:spPr>
          <c:cat>
            <c:strRef>
              <c:f>'[+13-граж.общество.xlsx]Лист1'!$B$6:$B$9</c:f>
              <c:strCache>
                <c:ptCount val="3"/>
                <c:pt idx="0">
                  <c:v>2023 год </c:v>
                </c:pt>
                <c:pt idx="1">
                  <c:v>2024 год  </c:v>
                </c:pt>
                <c:pt idx="2">
                  <c:v>2025 год  </c:v>
                </c:pt>
              </c:strCache>
            </c:strRef>
          </c:cat>
          <c:val>
            <c:numRef>
              <c:f>'[+13-граж.общество.xlsx]Лист1'!$C$6:$C$8</c:f>
              <c:numCache>
                <c:formatCode>#,##0.0</c:formatCode>
                <c:ptCount val="3"/>
                <c:pt idx="0">
                  <c:v>23017.599999999915</c:v>
                </c:pt>
                <c:pt idx="1">
                  <c:v>23017.7</c:v>
                </c:pt>
                <c:pt idx="2">
                  <c:v>23017.5</c:v>
                </c:pt>
              </c:numCache>
            </c:numRef>
          </c:val>
        </c:ser>
        <c:axId val="119880320"/>
        <c:axId val="119898496"/>
      </c:barChart>
      <c:catAx>
        <c:axId val="119880320"/>
        <c:scaling>
          <c:orientation val="minMax"/>
        </c:scaling>
        <c:axPos val="b"/>
        <c:numFmt formatCode="General" sourceLinked="1"/>
        <c:tickLblPos val="nextTo"/>
        <c:crossAx val="119898496"/>
        <c:crosses val="autoZero"/>
        <c:auto val="1"/>
        <c:lblAlgn val="ctr"/>
        <c:lblOffset val="100"/>
      </c:catAx>
      <c:valAx>
        <c:axId val="119898496"/>
        <c:scaling>
          <c:orientation val="minMax"/>
        </c:scaling>
        <c:axPos val="l"/>
        <c:majorGridlines/>
        <c:numFmt formatCode="#,##0.0" sourceLinked="1"/>
        <c:tickLblPos val="nextTo"/>
        <c:crossAx val="119880320"/>
        <c:crosses val="autoZero"/>
        <c:crossBetween val="between"/>
      </c:valAx>
    </c:plotArea>
    <c:plotVisOnly val="1"/>
    <c:dispBlanksAs val="gap"/>
  </c:chart>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ru-RU"/>
  <c:style val="5"/>
  <c:clrMapOvr bg1="lt1" tx1="dk1" bg2="lt2" tx2="dk2" accent1="accent1" accent2="accent2" accent3="accent3" accent4="accent4" accent5="accent5" accent6="accent6" hlink="hlink" folHlink="folHlink"/>
  <c:chart>
    <c:title>
      <c:tx>
        <c:rich>
          <a:bodyPr/>
          <a:lstStyle/>
          <a:p>
            <a:pPr>
              <a:defRPr/>
            </a:pPr>
            <a:r>
              <a:rPr lang="ru-RU" sz="1400"/>
              <a:t>Расходы на развитие территории</a:t>
            </a:r>
          </a:p>
        </c:rich>
      </c:tx>
      <c:layout>
        <c:manualLayout>
          <c:xMode val="edge"/>
          <c:yMode val="edge"/>
          <c:x val="0.21357895491555637"/>
          <c:y val="0"/>
        </c:manualLayout>
      </c:layout>
    </c:title>
    <c:plotArea>
      <c:layout/>
      <c:barChart>
        <c:barDir val="col"/>
        <c:grouping val="clustered"/>
        <c:ser>
          <c:idx val="1"/>
          <c:order val="1"/>
          <c:tx>
            <c:strRef>
              <c:f>"Расходы на развитие территории"</c:f>
            </c:strRef>
          </c:tx>
          <c:spPr>
            <a:solidFill>
              <a:srgbClr val="92D050"/>
            </a:solidFill>
          </c:spPr>
          <c:cat>
            <c:multiLvlStrRef>
              <c:f>'[14. дороги.xlsx]Лист1'!$B$6:$B$9</c:f>
            </c:multiLvlStrRef>
          </c:cat>
          <c:val>
            <c:numRef>
              <c:f>'[14. дороги.xlsx]Лист1'!$C$6:$C$8</c:f>
            </c:numRef>
          </c:val>
        </c:ser>
        <c:ser>
          <c:idx val="0"/>
          <c:order val="0"/>
          <c:tx>
            <c:v>Расходы на развитие территории</c:v>
          </c:tx>
          <c:spPr>
            <a:solidFill>
              <a:srgbClr val="92D050"/>
            </a:solidFill>
          </c:spPr>
          <c:cat>
            <c:strRef>
              <c:f>'[+14. дороги.xlsx]Лист1'!$B$6:$B$9</c:f>
              <c:strCache>
                <c:ptCount val="3"/>
                <c:pt idx="0">
                  <c:v>2023 год </c:v>
                </c:pt>
                <c:pt idx="1">
                  <c:v>2024 год  </c:v>
                </c:pt>
                <c:pt idx="2">
                  <c:v>2025 год  </c:v>
                </c:pt>
              </c:strCache>
            </c:strRef>
          </c:cat>
          <c:val>
            <c:numRef>
              <c:f>'[+14. дороги.xlsx]Лист1'!$C$6:$C$8</c:f>
              <c:numCache>
                <c:formatCode>#,##0.0</c:formatCode>
                <c:ptCount val="3"/>
                <c:pt idx="0">
                  <c:v>408061.2</c:v>
                </c:pt>
                <c:pt idx="1">
                  <c:v>315960.3</c:v>
                </c:pt>
                <c:pt idx="2">
                  <c:v>285573.3</c:v>
                </c:pt>
              </c:numCache>
            </c:numRef>
          </c:val>
        </c:ser>
        <c:axId val="119539200"/>
        <c:axId val="119540736"/>
      </c:barChart>
      <c:catAx>
        <c:axId val="119539200"/>
        <c:scaling>
          <c:orientation val="minMax"/>
        </c:scaling>
        <c:axPos val="b"/>
        <c:numFmt formatCode="General" sourceLinked="1"/>
        <c:tickLblPos val="nextTo"/>
        <c:crossAx val="119540736"/>
        <c:crosses val="autoZero"/>
        <c:auto val="1"/>
        <c:lblAlgn val="ctr"/>
        <c:lblOffset val="100"/>
      </c:catAx>
      <c:valAx>
        <c:axId val="119540736"/>
        <c:scaling>
          <c:orientation val="minMax"/>
        </c:scaling>
        <c:axPos val="l"/>
        <c:majorGridlines/>
        <c:numFmt formatCode="#,##0.0" sourceLinked="1"/>
        <c:tickLblPos val="nextTo"/>
        <c:crossAx val="119539200"/>
        <c:crosses val="autoZero"/>
        <c:crossBetween val="between"/>
      </c:valAx>
    </c:plotArea>
    <c:plotVisOnly val="1"/>
    <c:dispBlanksAs val="gap"/>
  </c:chart>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tx>
        <c:rich>
          <a:bodyPr/>
          <a:lstStyle/>
          <a:p>
            <a:pPr>
              <a:defRPr/>
            </a:pPr>
            <a:r>
              <a:rPr lang="ru-RU"/>
              <a:t>Структура расхода бюджетов на развитие территории в </a:t>
            </a:r>
            <a:r>
              <a:rPr lang="ru-RU" sz="1800" b="1" i="0" u="none" strike="noStrike" baseline="0"/>
              <a:t>2020</a:t>
            </a:r>
            <a:r>
              <a:rPr lang="ru-RU" sz="1800" b="0" i="0" u="none" strike="noStrike" baseline="0"/>
              <a:t> </a:t>
            </a:r>
            <a:r>
              <a:rPr lang="ru-RU"/>
              <a:t>году</a:t>
            </a:r>
          </a:p>
        </c:rich>
      </c:tx>
      <c:layout>
        <c:manualLayout>
          <c:xMode val="edge"/>
          <c:yMode val="edge"/>
          <c:x val="0.12628643428346586"/>
          <c:y val="3.4383966566872051E-2"/>
        </c:manualLayout>
      </c:layout>
    </c:title>
    <c:plotArea>
      <c:layout/>
      <c:pieChart>
        <c:varyColors val="1"/>
        <c:dLbls>
          <c:showPercent val="1"/>
        </c:dLbls>
        <c:firstSliceAng val="0"/>
      </c:pieChart>
    </c:plotArea>
    <c:legend>
      <c:legendPos val="r"/>
      <c:layout>
        <c:manualLayout>
          <c:xMode val="edge"/>
          <c:yMode val="edge"/>
          <c:x val="0.68267954341261883"/>
          <c:y val="0.34859033859272653"/>
          <c:w val="0.31732045658738733"/>
          <c:h val="0.56044132768679511"/>
        </c:manualLayout>
      </c:layout>
    </c:legend>
    <c:plotVisOnly val="1"/>
    <c:dispBlanksAs val="zero"/>
  </c:chart>
  <c:externalData r:id="rId2"/>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ru-RU"/>
  <c:style val="5"/>
  <c:clrMapOvr bg1="lt1" tx1="dk1" bg2="lt2" tx2="dk2" accent1="accent1" accent2="accent2" accent3="accent3" accent4="accent4" accent5="accent5" accent6="accent6" hlink="hlink" folHlink="folHlink"/>
  <c:chart>
    <c:title>
      <c:tx>
        <c:rich>
          <a:bodyPr/>
          <a:lstStyle/>
          <a:p>
            <a:pPr>
              <a:defRPr/>
            </a:pPr>
            <a:r>
              <a:rPr lang="ru-RU" sz="1400"/>
              <a:t>Расходы на развитие территории</a:t>
            </a:r>
          </a:p>
        </c:rich>
      </c:tx>
      <c:layout/>
    </c:title>
    <c:plotArea>
      <c:layout/>
      <c:barChart>
        <c:barDir val="col"/>
        <c:grouping val="clustered"/>
        <c:ser>
          <c:idx val="1"/>
          <c:order val="1"/>
          <c:tx>
            <c:strRef>
              <c:f>"Расходы на развитие территории"</c:f>
            </c:strRef>
          </c:tx>
          <c:spPr>
            <a:solidFill>
              <a:srgbClr val="92D050"/>
            </a:solidFill>
          </c:spPr>
          <c:cat>
            <c:multiLvlStrRef>
              <c:f>'[15. цифровой округ.xlsx]Лист1'!$B$6:$B$9</c:f>
            </c:multiLvlStrRef>
          </c:cat>
          <c:val>
            <c:numRef>
              <c:f>'[15. цифровой округ.xlsx]Лист1'!$C$6:$C$8</c:f>
            </c:numRef>
          </c:val>
        </c:ser>
        <c:ser>
          <c:idx val="0"/>
          <c:order val="0"/>
          <c:tx>
            <c:v>Расходы на развитие территории</c:v>
          </c:tx>
          <c:spPr>
            <a:solidFill>
              <a:srgbClr val="92D050"/>
            </a:solidFill>
          </c:spPr>
          <c:cat>
            <c:strRef>
              <c:f>'[+15. цифровой округ.xlsx]Лист1'!$B$6:$B$9</c:f>
              <c:strCache>
                <c:ptCount val="3"/>
                <c:pt idx="0">
                  <c:v>2023 год </c:v>
                </c:pt>
                <c:pt idx="1">
                  <c:v>2024 год  </c:v>
                </c:pt>
                <c:pt idx="2">
                  <c:v>2025 год  </c:v>
                </c:pt>
              </c:strCache>
            </c:strRef>
          </c:cat>
          <c:val>
            <c:numRef>
              <c:f>'[+15. цифровой округ.xlsx]Лист1'!$C$6:$C$8</c:f>
              <c:numCache>
                <c:formatCode>#,##0.0</c:formatCode>
                <c:ptCount val="3"/>
                <c:pt idx="0">
                  <c:v>62711.1</c:v>
                </c:pt>
                <c:pt idx="1">
                  <c:v>63308.4</c:v>
                </c:pt>
                <c:pt idx="2">
                  <c:v>64352.4</c:v>
                </c:pt>
              </c:numCache>
            </c:numRef>
          </c:val>
        </c:ser>
        <c:axId val="119960704"/>
        <c:axId val="119962240"/>
      </c:barChart>
      <c:catAx>
        <c:axId val="119960704"/>
        <c:scaling>
          <c:orientation val="minMax"/>
        </c:scaling>
        <c:axPos val="b"/>
        <c:numFmt formatCode="General" sourceLinked="1"/>
        <c:tickLblPos val="nextTo"/>
        <c:crossAx val="119962240"/>
        <c:crosses val="autoZero"/>
        <c:auto val="1"/>
        <c:lblAlgn val="ctr"/>
        <c:lblOffset val="100"/>
      </c:catAx>
      <c:valAx>
        <c:axId val="119962240"/>
        <c:scaling>
          <c:orientation val="minMax"/>
        </c:scaling>
        <c:axPos val="l"/>
        <c:majorGridlines/>
        <c:numFmt formatCode="#,##0.0" sourceLinked="1"/>
        <c:tickLblPos val="nextTo"/>
        <c:crossAx val="119960704"/>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style val="5"/>
  <c:clrMapOvr bg1="lt1" tx1="dk1" bg2="lt2" tx2="dk2" accent1="accent1" accent2="accent2" accent3="accent3" accent4="accent4" accent5="accent5" accent6="accent6" hlink="hlink" folHlink="folHlink"/>
  <c:chart>
    <c:title>
      <c:tx>
        <c:rich>
          <a:bodyPr/>
          <a:lstStyle/>
          <a:p>
            <a:pPr>
              <a:defRPr/>
            </a:pPr>
            <a:r>
              <a:rPr lang="ru-RU" sz="1400"/>
              <a:t>Расходы на развитие территории</a:t>
            </a:r>
          </a:p>
        </c:rich>
      </c:tx>
      <c:layout/>
    </c:title>
    <c:plotArea>
      <c:layout/>
      <c:barChart>
        <c:barDir val="col"/>
        <c:grouping val="clustered"/>
        <c:ser>
          <c:idx val="1"/>
          <c:order val="1"/>
          <c:tx>
            <c:strRef>
              <c:f>"Расходы на развитие территории"</c:f>
            </c:strRef>
          </c:tx>
          <c:spPr>
            <a:solidFill>
              <a:srgbClr val="92D050"/>
            </a:solidFill>
          </c:spPr>
          <c:cat>
            <c:multiLvlStrRef>
              <c:f>'[1. Здравоохранение.xlsx]Лист1'!$B$6:$B$9</c:f>
            </c:multiLvlStrRef>
          </c:cat>
          <c:val>
            <c:numRef>
              <c:f>'[1. Здравоохранение.xlsx]Лист1'!$C$6:$C$8</c:f>
            </c:numRef>
          </c:val>
        </c:ser>
        <c:ser>
          <c:idx val="0"/>
          <c:order val="0"/>
          <c:tx>
            <c:v>Расходы на развитие территории</c:v>
          </c:tx>
          <c:spPr>
            <a:solidFill>
              <a:srgbClr val="92D050"/>
            </a:solidFill>
          </c:spPr>
          <c:cat>
            <c:strRef>
              <c:f>'[+1. Здравоохранение.xlsx]Лист1'!$B$6:$B$9</c:f>
              <c:strCache>
                <c:ptCount val="3"/>
                <c:pt idx="0">
                  <c:v>2023 год </c:v>
                </c:pt>
                <c:pt idx="1">
                  <c:v>2024 год </c:v>
                </c:pt>
                <c:pt idx="2">
                  <c:v>2025 год  </c:v>
                </c:pt>
              </c:strCache>
            </c:strRef>
          </c:cat>
          <c:val>
            <c:numRef>
              <c:f>'[+1. Здравоохранение.xlsx]Лист1'!$C$6:$C$8</c:f>
              <c:numCache>
                <c:formatCode>#,##0.0</c:formatCode>
                <c:ptCount val="3"/>
                <c:pt idx="0">
                  <c:v>636</c:v>
                </c:pt>
                <c:pt idx="1">
                  <c:v>0</c:v>
                </c:pt>
                <c:pt idx="2">
                  <c:v>0</c:v>
                </c:pt>
              </c:numCache>
            </c:numRef>
          </c:val>
        </c:ser>
        <c:axId val="118323072"/>
        <c:axId val="118324608"/>
      </c:barChart>
      <c:catAx>
        <c:axId val="118323072"/>
        <c:scaling>
          <c:orientation val="minMax"/>
        </c:scaling>
        <c:axPos val="b"/>
        <c:numFmt formatCode="General" sourceLinked="1"/>
        <c:tickLblPos val="nextTo"/>
        <c:crossAx val="118324608"/>
        <c:crosses val="autoZero"/>
        <c:auto val="1"/>
        <c:lblAlgn val="ctr"/>
        <c:lblOffset val="100"/>
      </c:catAx>
      <c:valAx>
        <c:axId val="118324608"/>
        <c:scaling>
          <c:orientation val="minMax"/>
        </c:scaling>
        <c:axPos val="l"/>
        <c:majorGridlines/>
        <c:numFmt formatCode="#,##0.0" sourceLinked="1"/>
        <c:tickLblPos val="nextTo"/>
        <c:crossAx val="118323072"/>
        <c:crosses val="autoZero"/>
        <c:crossBetween val="between"/>
      </c:valAx>
    </c:plotArea>
    <c:plotVisOnly val="1"/>
    <c:dispBlanksAs val="gap"/>
  </c:chart>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ru-RU"/>
  <c:style val="5"/>
  <c:clrMapOvr bg1="lt1" tx1="dk1" bg2="lt2" tx2="dk2" accent1="accent1" accent2="accent2" accent3="accent3" accent4="accent4" accent5="accent5" accent6="accent6" hlink="hlink" folHlink="folHlink"/>
  <c:chart>
    <c:title>
      <c:tx>
        <c:rich>
          <a:bodyPr/>
          <a:lstStyle/>
          <a:p>
            <a:pPr>
              <a:defRPr/>
            </a:pPr>
            <a:r>
              <a:rPr lang="ru-RU" sz="1400"/>
              <a:t>Расходы на развитие территории</a:t>
            </a:r>
          </a:p>
        </c:rich>
      </c:tx>
      <c:layout>
        <c:manualLayout>
          <c:xMode val="edge"/>
          <c:yMode val="edge"/>
          <c:x val="9.1486712515100183E-2"/>
          <c:y val="4.0334960141437934E-2"/>
        </c:manualLayout>
      </c:layout>
    </c:title>
    <c:plotArea>
      <c:layout/>
      <c:barChart>
        <c:barDir val="col"/>
        <c:grouping val="clustered"/>
        <c:axId val="120068736"/>
        <c:axId val="120095104"/>
      </c:barChart>
      <c:catAx>
        <c:axId val="120068736"/>
        <c:scaling>
          <c:orientation val="minMax"/>
        </c:scaling>
        <c:axPos val="b"/>
        <c:numFmt formatCode="General" sourceLinked="1"/>
        <c:tickLblPos val="nextTo"/>
        <c:crossAx val="120095104"/>
        <c:crosses val="autoZero"/>
        <c:auto val="1"/>
        <c:lblAlgn val="ctr"/>
        <c:lblOffset val="100"/>
      </c:catAx>
      <c:valAx>
        <c:axId val="120095104"/>
        <c:scaling>
          <c:orientation val="minMax"/>
        </c:scaling>
        <c:axPos val="l"/>
        <c:majorGridlines/>
        <c:numFmt formatCode="#,##0.0" sourceLinked="1"/>
        <c:tickLblPos val="nextTo"/>
        <c:crossAx val="120068736"/>
        <c:crosses val="autoZero"/>
        <c:crossBetween val="between"/>
      </c:valAx>
    </c:plotArea>
    <c:plotVisOnly val="1"/>
    <c:dispBlanksAs val="gap"/>
  </c:chart>
  <c:externalData r:id="rId2"/>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tx>
        <c:rich>
          <a:bodyPr/>
          <a:lstStyle/>
          <a:p>
            <a:pPr>
              <a:defRPr/>
            </a:pPr>
            <a:r>
              <a:rPr lang="ru-RU" sz="1200"/>
              <a:t>Структура расхода бюджетов на развитие территории в 2020 году</a:t>
            </a:r>
          </a:p>
        </c:rich>
      </c:tx>
      <c:layout>
        <c:manualLayout>
          <c:xMode val="edge"/>
          <c:yMode val="edge"/>
          <c:x val="0.15862874345673109"/>
          <c:y val="1.3488557958979385E-2"/>
        </c:manualLayout>
      </c:layout>
    </c:title>
    <c:plotArea>
      <c:layout/>
      <c:pieChart>
        <c:varyColors val="1"/>
        <c:firstSliceAng val="0"/>
      </c:pieChart>
    </c:plotArea>
    <c:legend>
      <c:legendPos val="r"/>
      <c:layout/>
      <c:txPr>
        <a:bodyPr/>
        <a:lstStyle/>
        <a:p>
          <a:pPr rtl="0">
            <a:defRPr/>
          </a:pPr>
          <a:endParaRPr lang="ru-RU"/>
        </a:p>
      </c:txPr>
    </c:legend>
    <c:plotVisOnly val="1"/>
    <c:dispBlanksAs val="zero"/>
  </c:chart>
  <c:externalData r:id="rId2"/>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ru-RU"/>
  <c:style val="5"/>
  <c:clrMapOvr bg1="lt1" tx1="dk1" bg2="lt2" tx2="dk2" accent1="accent1" accent2="accent2" accent3="accent3" accent4="accent4" accent5="accent5" accent6="accent6" hlink="hlink" folHlink="folHlink"/>
  <c:chart>
    <c:title>
      <c:tx>
        <c:rich>
          <a:bodyPr/>
          <a:lstStyle/>
          <a:p>
            <a:pPr>
              <a:defRPr/>
            </a:pPr>
            <a:r>
              <a:rPr lang="ru-RU" sz="1400"/>
              <a:t>Расходы на развитие территории</a:t>
            </a:r>
          </a:p>
        </c:rich>
      </c:tx>
      <c:layout/>
    </c:title>
    <c:plotArea>
      <c:layout/>
      <c:barChart>
        <c:barDir val="col"/>
        <c:grouping val="clustered"/>
        <c:ser>
          <c:idx val="1"/>
          <c:order val="1"/>
          <c:tx>
            <c:strRef>
              <c:f>"Расходы на развитие территории"</c:f>
            </c:strRef>
          </c:tx>
          <c:spPr>
            <a:solidFill>
              <a:srgbClr val="92D050"/>
            </a:solidFill>
          </c:spPr>
          <c:cat>
            <c:multiLvlStrRef>
              <c:f>'[16. архит.xlsx]Лист1'!$B$6:$B$9</c:f>
            </c:multiLvlStrRef>
          </c:cat>
          <c:val>
            <c:numRef>
              <c:f>'[16. архит.xlsx]Лист1'!$C$6:$C$8</c:f>
            </c:numRef>
          </c:val>
        </c:ser>
        <c:ser>
          <c:idx val="0"/>
          <c:order val="0"/>
          <c:tx>
            <c:v>Расходы на развитие территории</c:v>
          </c:tx>
          <c:dPt>
            <c:idx val="0"/>
            <c:spPr>
              <a:solidFill>
                <a:srgbClr val="92D050"/>
              </a:solidFill>
            </c:spPr>
          </c:dPt>
          <c:dPt>
            <c:idx val="1"/>
            <c:spPr>
              <a:solidFill>
                <a:srgbClr val="92D050"/>
              </a:solidFill>
            </c:spPr>
          </c:dPt>
          <c:dPt>
            <c:idx val="2"/>
            <c:spPr>
              <a:solidFill>
                <a:srgbClr val="92D050"/>
              </a:solidFill>
            </c:spPr>
          </c:dPt>
          <c:cat>
            <c:strRef>
              <c:f>'[+16. архит.xlsx]Лист1'!$B$6:$B$9</c:f>
              <c:strCache>
                <c:ptCount val="3"/>
                <c:pt idx="0">
                  <c:v>2023 год </c:v>
                </c:pt>
                <c:pt idx="1">
                  <c:v>2024 год </c:v>
                </c:pt>
                <c:pt idx="2">
                  <c:v>2025 год  </c:v>
                </c:pt>
              </c:strCache>
            </c:strRef>
          </c:cat>
          <c:val>
            <c:numRef>
              <c:f>'[+16. архит.xlsx]Лист1'!$C$6:$C$8</c:f>
              <c:numCache>
                <c:formatCode>#,##0.0</c:formatCode>
                <c:ptCount val="3"/>
                <c:pt idx="0">
                  <c:v>6573</c:v>
                </c:pt>
                <c:pt idx="1">
                  <c:v>3485</c:v>
                </c:pt>
                <c:pt idx="2">
                  <c:v>3485</c:v>
                </c:pt>
              </c:numCache>
            </c:numRef>
          </c:val>
        </c:ser>
        <c:axId val="120187520"/>
        <c:axId val="120193408"/>
      </c:barChart>
      <c:catAx>
        <c:axId val="120187520"/>
        <c:scaling>
          <c:orientation val="minMax"/>
        </c:scaling>
        <c:axPos val="b"/>
        <c:numFmt formatCode="General" sourceLinked="1"/>
        <c:tickLblPos val="nextTo"/>
        <c:crossAx val="120193408"/>
        <c:crosses val="autoZero"/>
        <c:auto val="1"/>
        <c:lblAlgn val="ctr"/>
        <c:lblOffset val="100"/>
      </c:catAx>
      <c:valAx>
        <c:axId val="120193408"/>
        <c:scaling>
          <c:orientation val="minMax"/>
        </c:scaling>
        <c:axPos val="l"/>
        <c:majorGridlines/>
        <c:numFmt formatCode="#,##0.0" sourceLinked="1"/>
        <c:tickLblPos val="nextTo"/>
        <c:crossAx val="120187520"/>
        <c:crosses val="autoZero"/>
        <c:crossBetween val="between"/>
      </c:valAx>
    </c:plotArea>
    <c:plotVisOnly val="1"/>
    <c:dispBlanksAs val="gap"/>
  </c:chart>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ru-RU"/>
  <c:style val="5"/>
  <c:clrMapOvr bg1="lt1" tx1="dk1" bg2="lt2" tx2="dk2" accent1="accent1" accent2="accent2" accent3="accent3" accent4="accent4" accent5="accent5" accent6="accent6" hlink="hlink" folHlink="folHlink"/>
  <c:chart>
    <c:title>
      <c:tx>
        <c:rich>
          <a:bodyPr/>
          <a:lstStyle/>
          <a:p>
            <a:pPr>
              <a:defRPr/>
            </a:pPr>
            <a:r>
              <a:rPr lang="ru-RU" sz="1400"/>
              <a:t>Расходы на развитие территории</a:t>
            </a:r>
          </a:p>
        </c:rich>
      </c:tx>
      <c:layout/>
    </c:title>
    <c:plotArea>
      <c:layout/>
      <c:barChart>
        <c:barDir val="col"/>
        <c:grouping val="clustered"/>
        <c:axId val="120198272"/>
        <c:axId val="120214656"/>
      </c:barChart>
      <c:catAx>
        <c:axId val="120198272"/>
        <c:scaling>
          <c:orientation val="minMax"/>
        </c:scaling>
        <c:axPos val="b"/>
        <c:numFmt formatCode="General" sourceLinked="1"/>
        <c:tickLblPos val="nextTo"/>
        <c:crossAx val="120214656"/>
        <c:crosses val="autoZero"/>
        <c:auto val="1"/>
        <c:lblAlgn val="ctr"/>
        <c:lblOffset val="100"/>
      </c:catAx>
      <c:valAx>
        <c:axId val="120214656"/>
        <c:scaling>
          <c:orientation val="minMax"/>
        </c:scaling>
        <c:axPos val="l"/>
        <c:majorGridlines/>
        <c:numFmt formatCode="#,##0.0" sourceLinked="1"/>
        <c:tickLblPos val="nextTo"/>
        <c:crossAx val="120198272"/>
        <c:crosses val="autoZero"/>
        <c:crossBetween val="between"/>
      </c:valAx>
    </c:plotArea>
    <c:plotVisOnly val="1"/>
    <c:dispBlanksAs val="gap"/>
  </c:chart>
  <c:externalData r:id="rId2"/>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ru-RU"/>
  <c:style val="5"/>
  <c:clrMapOvr bg1="lt1" tx1="dk1" bg2="lt2" tx2="dk2" accent1="accent1" accent2="accent2" accent3="accent3" accent4="accent4" accent5="accent5" accent6="accent6" hlink="hlink" folHlink="folHlink"/>
  <c:chart>
    <c:title>
      <c:tx>
        <c:rich>
          <a:bodyPr/>
          <a:lstStyle/>
          <a:p>
            <a:pPr>
              <a:defRPr/>
            </a:pPr>
            <a:r>
              <a:rPr lang="ru-RU" sz="1400"/>
              <a:t>Расходы на развитие территории</a:t>
            </a:r>
          </a:p>
        </c:rich>
      </c:tx>
      <c:layout/>
    </c:title>
    <c:plotArea>
      <c:layout/>
      <c:barChart>
        <c:barDir val="col"/>
        <c:grouping val="clustered"/>
        <c:ser>
          <c:idx val="1"/>
          <c:order val="1"/>
          <c:tx>
            <c:strRef>
              <c:f>"Расходы на развитие территории"</c:f>
            </c:strRef>
          </c:tx>
          <c:spPr>
            <a:solidFill>
              <a:srgbClr val="92D050"/>
            </a:solidFill>
          </c:spPr>
          <c:cat>
            <c:multiLvlStrRef>
              <c:f>'[17. комф.среда.xlsx]Лист1'!$B$6:$B$9</c:f>
            </c:multiLvlStrRef>
          </c:cat>
          <c:val>
            <c:numRef>
              <c:f>'[17. комф.среда.xlsx]Лист1'!$C$6:$C$8</c:f>
            </c:numRef>
          </c:val>
        </c:ser>
        <c:ser>
          <c:idx val="0"/>
          <c:order val="0"/>
          <c:tx>
            <c:v>Расходы на развитие территории</c:v>
          </c:tx>
          <c:spPr>
            <a:solidFill>
              <a:srgbClr val="92D050"/>
            </a:solidFill>
          </c:spPr>
          <c:cat>
            <c:strRef>
              <c:f>'[17. комф.среда.xlsx]Лист1'!$B$6:$B$9</c:f>
              <c:strCache>
                <c:ptCount val="3"/>
                <c:pt idx="0">
                  <c:v>2023 год </c:v>
                </c:pt>
                <c:pt idx="1">
                  <c:v>2024 год  </c:v>
                </c:pt>
                <c:pt idx="2">
                  <c:v>2025 год  </c:v>
                </c:pt>
              </c:strCache>
            </c:strRef>
          </c:cat>
          <c:val>
            <c:numRef>
              <c:f>'[17. комф.среда.xlsx]Лист1'!$C$6:$C$8</c:f>
              <c:numCache>
                <c:formatCode>#,##0.0</c:formatCode>
                <c:ptCount val="3"/>
                <c:pt idx="0">
                  <c:v>789399.7</c:v>
                </c:pt>
                <c:pt idx="1">
                  <c:v>459899.7</c:v>
                </c:pt>
                <c:pt idx="2">
                  <c:v>456534.3</c:v>
                </c:pt>
              </c:numCache>
            </c:numRef>
          </c:val>
        </c:ser>
        <c:axId val="118731136"/>
        <c:axId val="119231232"/>
      </c:barChart>
      <c:catAx>
        <c:axId val="118731136"/>
        <c:scaling>
          <c:orientation val="minMax"/>
        </c:scaling>
        <c:axPos val="b"/>
        <c:numFmt formatCode="General" sourceLinked="1"/>
        <c:tickLblPos val="nextTo"/>
        <c:crossAx val="119231232"/>
        <c:crosses val="autoZero"/>
        <c:auto val="1"/>
        <c:lblAlgn val="ctr"/>
        <c:lblOffset val="100"/>
      </c:catAx>
      <c:valAx>
        <c:axId val="119231232"/>
        <c:scaling>
          <c:orientation val="minMax"/>
        </c:scaling>
        <c:axPos val="l"/>
        <c:majorGridlines/>
        <c:numFmt formatCode="#,##0.0" sourceLinked="1"/>
        <c:tickLblPos val="nextTo"/>
        <c:crossAx val="118731136"/>
        <c:crosses val="autoZero"/>
        <c:crossBetween val="between"/>
      </c:valAx>
    </c:plotArea>
    <c:plotVisOnly val="1"/>
    <c:dispBlanksAs val="gap"/>
  </c:chart>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ru-RU"/>
  <c:style val="5"/>
  <c:clrMapOvr bg1="lt1" tx1="dk1" bg2="lt2" tx2="dk2" accent1="accent1" accent2="accent2" accent3="accent3" accent4="accent4" accent5="accent5" accent6="accent6" hlink="hlink" folHlink="folHlink"/>
  <c:chart>
    <c:title>
      <c:tx>
        <c:rich>
          <a:bodyPr/>
          <a:lstStyle/>
          <a:p>
            <a:pPr>
              <a:defRPr sz="1200"/>
            </a:pPr>
            <a:r>
              <a:rPr lang="ru-RU" sz="1200"/>
              <a:t>Расходы на развитие территории</a:t>
            </a:r>
          </a:p>
        </c:rich>
      </c:tx>
      <c:layout/>
    </c:title>
    <c:plotArea>
      <c:layout/>
      <c:barChart>
        <c:barDir val="col"/>
        <c:grouping val="clustered"/>
        <c:ser>
          <c:idx val="0"/>
          <c:order val="0"/>
          <c:tx>
            <c:v>Расходы на развитие территории</c:v>
          </c:tx>
          <c:spPr>
            <a:solidFill>
              <a:srgbClr val="92D050"/>
            </a:solidFill>
          </c:spPr>
          <c:cat>
            <c:strRef>
              <c:f>'[18. ст-во соц.сферы.xlsx]Лист1'!$B$6:$B$9</c:f>
              <c:strCache>
                <c:ptCount val="3"/>
                <c:pt idx="0">
                  <c:v>2023 год </c:v>
                </c:pt>
                <c:pt idx="1">
                  <c:v>2024 год  </c:v>
                </c:pt>
                <c:pt idx="2">
                  <c:v>2025 год  </c:v>
                </c:pt>
              </c:strCache>
            </c:strRef>
          </c:cat>
          <c:val>
            <c:numRef>
              <c:f>'[18. ст-во соц.сферы.xlsx]Лист1'!$C$6:$C$8</c:f>
              <c:numCache>
                <c:formatCode>#,##0.0</c:formatCode>
                <c:ptCount val="3"/>
                <c:pt idx="0">
                  <c:v>365161.3</c:v>
                </c:pt>
                <c:pt idx="1">
                  <c:v>0</c:v>
                </c:pt>
                <c:pt idx="2">
                  <c:v>157021.1</c:v>
                </c:pt>
              </c:numCache>
            </c:numRef>
          </c:val>
        </c:ser>
        <c:axId val="119442048"/>
        <c:axId val="119523968"/>
      </c:barChart>
      <c:catAx>
        <c:axId val="119442048"/>
        <c:scaling>
          <c:orientation val="minMax"/>
        </c:scaling>
        <c:axPos val="b"/>
        <c:numFmt formatCode="General" sourceLinked="1"/>
        <c:tickLblPos val="nextTo"/>
        <c:crossAx val="119523968"/>
        <c:crosses val="autoZero"/>
        <c:auto val="1"/>
        <c:lblAlgn val="ctr"/>
        <c:lblOffset val="100"/>
      </c:catAx>
      <c:valAx>
        <c:axId val="119523968"/>
        <c:scaling>
          <c:orientation val="minMax"/>
        </c:scaling>
        <c:axPos val="l"/>
        <c:majorGridlines/>
        <c:numFmt formatCode="#,##0.0" sourceLinked="1"/>
        <c:tickLblPos val="nextTo"/>
        <c:crossAx val="119442048"/>
        <c:crosses val="autoZero"/>
        <c:crossBetween val="between"/>
      </c:valAx>
    </c:plotArea>
    <c:plotVisOnly val="1"/>
    <c:dispBlanksAs val="gap"/>
  </c:chart>
  <c:externalData r:id="rId1"/>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ru-RU"/>
  <c:style val="5"/>
  <c:clrMapOvr bg1="lt1" tx1="dk1" bg2="lt2" tx2="dk2" accent1="accent1" accent2="accent2" accent3="accent3" accent4="accent4" accent5="accent5" accent6="accent6" hlink="hlink" folHlink="folHlink"/>
  <c:chart>
    <c:title>
      <c:tx>
        <c:rich>
          <a:bodyPr/>
          <a:lstStyle/>
          <a:p>
            <a:pPr>
              <a:defRPr/>
            </a:pPr>
            <a:r>
              <a:rPr lang="ru-RU" sz="1400"/>
              <a:t>Расходы на развитие территории</a:t>
            </a:r>
          </a:p>
        </c:rich>
      </c:tx>
      <c:layout/>
    </c:title>
    <c:plotArea>
      <c:layout/>
      <c:barChart>
        <c:barDir val="col"/>
        <c:grouping val="clustered"/>
        <c:axId val="120407552"/>
        <c:axId val="120409088"/>
      </c:barChart>
      <c:catAx>
        <c:axId val="120407552"/>
        <c:scaling>
          <c:orientation val="minMax"/>
        </c:scaling>
        <c:axPos val="b"/>
        <c:numFmt formatCode="General" sourceLinked="1"/>
        <c:tickLblPos val="nextTo"/>
        <c:crossAx val="120409088"/>
        <c:crosses val="autoZero"/>
        <c:auto val="1"/>
        <c:lblAlgn val="ctr"/>
        <c:lblOffset val="100"/>
      </c:catAx>
      <c:valAx>
        <c:axId val="120409088"/>
        <c:scaling>
          <c:orientation val="minMax"/>
        </c:scaling>
        <c:axPos val="l"/>
        <c:majorGridlines/>
        <c:numFmt formatCode="#,##0.0" sourceLinked="1"/>
        <c:tickLblPos val="nextTo"/>
        <c:crossAx val="120407552"/>
        <c:crosses val="autoZero"/>
        <c:crossBetween val="between"/>
      </c:valAx>
    </c:plotArea>
    <c:plotVisOnly val="1"/>
    <c:dispBlanksAs val="gap"/>
  </c:chart>
  <c:externalData r:id="rId2"/>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ru-RU"/>
  <c:style val="5"/>
  <c:clrMapOvr bg1="lt1" tx1="dk1" bg2="lt2" tx2="dk2" accent1="accent1" accent2="accent2" accent3="accent3" accent4="accent4" accent5="accent5" accent6="accent6" hlink="hlink" folHlink="folHlink"/>
  <c:chart>
    <c:title>
      <c:tx>
        <c:rich>
          <a:bodyPr/>
          <a:lstStyle/>
          <a:p>
            <a:pPr>
              <a:defRPr/>
            </a:pPr>
            <a:r>
              <a:rPr lang="ru-RU" sz="1400"/>
              <a:t>Расходы на развитие территории</a:t>
            </a:r>
          </a:p>
        </c:rich>
      </c:tx>
      <c:layout/>
    </c:title>
    <c:plotArea>
      <c:layout/>
      <c:barChart>
        <c:barDir val="col"/>
        <c:grouping val="clustered"/>
        <c:ser>
          <c:idx val="0"/>
          <c:order val="0"/>
          <c:tx>
            <c:v>Расходы на развитие территории</c:v>
          </c:tx>
          <c:spPr>
            <a:solidFill>
              <a:srgbClr val="92D050"/>
            </a:solidFill>
          </c:spPr>
          <c:cat>
            <c:strRef>
              <c:f>'[19. переселение.xlsx]Лист1'!$B$6:$B$9</c:f>
              <c:strCache>
                <c:ptCount val="3"/>
                <c:pt idx="0">
                  <c:v>2023 год </c:v>
                </c:pt>
                <c:pt idx="1">
                  <c:v>2024 год  </c:v>
                </c:pt>
                <c:pt idx="2">
                  <c:v>2025 год  </c:v>
                </c:pt>
              </c:strCache>
            </c:strRef>
          </c:cat>
          <c:val>
            <c:numRef>
              <c:f>'[19. переселение.xlsx]Лист1'!$C$6:$C$8</c:f>
              <c:numCache>
                <c:formatCode>#,##0.0</c:formatCode>
                <c:ptCount val="3"/>
                <c:pt idx="0">
                  <c:v>231454.2</c:v>
                </c:pt>
                <c:pt idx="1">
                  <c:v>0</c:v>
                </c:pt>
                <c:pt idx="2">
                  <c:v>0</c:v>
                </c:pt>
              </c:numCache>
            </c:numRef>
          </c:val>
        </c:ser>
        <c:axId val="119408512"/>
        <c:axId val="134826624"/>
      </c:barChart>
      <c:catAx>
        <c:axId val="119408512"/>
        <c:scaling>
          <c:orientation val="minMax"/>
        </c:scaling>
        <c:axPos val="b"/>
        <c:numFmt formatCode="General" sourceLinked="1"/>
        <c:tickLblPos val="nextTo"/>
        <c:crossAx val="134826624"/>
        <c:crosses val="autoZero"/>
        <c:auto val="1"/>
        <c:lblAlgn val="ctr"/>
        <c:lblOffset val="100"/>
      </c:catAx>
      <c:valAx>
        <c:axId val="134826624"/>
        <c:scaling>
          <c:orientation val="minMax"/>
        </c:scaling>
        <c:axPos val="l"/>
        <c:majorGridlines/>
        <c:numFmt formatCode="#,##0.0" sourceLinked="1"/>
        <c:tickLblPos val="nextTo"/>
        <c:crossAx val="119408512"/>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tx>
        <c:rich>
          <a:bodyPr/>
          <a:lstStyle/>
          <a:p>
            <a:pPr>
              <a:defRPr/>
            </a:pPr>
            <a:r>
              <a:rPr lang="ru-RU" sz="1200" dirty="0"/>
              <a:t>Структура расхода бюджетов на развитие территории в </a:t>
            </a:r>
            <a:r>
              <a:rPr lang="ru-RU" sz="1200" dirty="0" smtClean="0"/>
              <a:t>2023 </a:t>
            </a:r>
            <a:r>
              <a:rPr lang="ru-RU" sz="1200" dirty="0"/>
              <a:t>году</a:t>
            </a:r>
          </a:p>
        </c:rich>
      </c:tx>
      <c:layout>
        <c:manualLayout>
          <c:xMode val="edge"/>
          <c:yMode val="edge"/>
          <c:x val="0.15862874345672898"/>
          <c:y val="5.7326371325662512E-2"/>
        </c:manualLayout>
      </c:layout>
    </c:title>
    <c:plotArea>
      <c:layout/>
      <c:pieChart>
        <c:varyColors val="1"/>
        <c:ser>
          <c:idx val="0"/>
          <c:order val="0"/>
          <c:tx>
            <c:v>Структура расхода бюджетов на развитие территории в 2017 году</c:v>
          </c:tx>
          <c:spPr>
            <a:solidFill>
              <a:srgbClr val="00B0F0"/>
            </a:solidFill>
          </c:spPr>
          <c:cat>
            <c:strRef>
              <c:f>'[1. Здравоохранение.xlsx]Лист1'!$F$6:$F$9</c:f>
              <c:strCache>
                <c:ptCount val="1"/>
                <c:pt idx="0">
                  <c:v>бюджет Можайского городского округа</c:v>
                </c:pt>
              </c:strCache>
            </c:strRef>
          </c:cat>
          <c:val>
            <c:numRef>
              <c:f>'[1. Здравоохранение.xlsx]Лист1'!$E$6:$E$9</c:f>
              <c:numCache>
                <c:formatCode>General</c:formatCode>
                <c:ptCount val="4"/>
                <c:pt idx="0" formatCode="0.0%">
                  <c:v>1</c:v>
                </c:pt>
              </c:numCache>
            </c:numRef>
          </c:val>
        </c:ser>
        <c:firstSliceAng val="0"/>
      </c:pieChart>
    </c:plotArea>
    <c:legend>
      <c:legendPos val="r"/>
      <c:legendEntry>
        <c:idx val="1"/>
        <c:delete val="1"/>
      </c:legendEntry>
      <c:legendEntry>
        <c:idx val="2"/>
        <c:delete val="1"/>
      </c:legendEntry>
      <c:legendEntry>
        <c:idx val="3"/>
        <c:delete val="1"/>
      </c:legendEntry>
      <c:layout>
        <c:manualLayout>
          <c:xMode val="edge"/>
          <c:yMode val="edge"/>
          <c:x val="0.70497714494250652"/>
          <c:y val="0.33415247115427343"/>
          <c:w val="0.26823808846360819"/>
          <c:h val="0.42712633972845337"/>
        </c:manualLayout>
      </c:layout>
      <c:txPr>
        <a:bodyPr/>
        <a:lstStyle/>
        <a:p>
          <a:pPr rtl="0">
            <a:defRPr/>
          </a:pPr>
          <a:endParaRPr lang="ru-RU"/>
        </a:p>
      </c:txPr>
    </c:legend>
    <c:plotVisOnly val="1"/>
    <c:dispBlanksAs val="zero"/>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style val="5"/>
  <c:clrMapOvr bg1="lt1" tx1="dk1" bg2="lt2" tx2="dk2" accent1="accent1" accent2="accent2" accent3="accent3" accent4="accent4" accent5="accent5" accent6="accent6" hlink="hlink" folHlink="folHlink"/>
  <c:chart>
    <c:title>
      <c:tx>
        <c:rich>
          <a:bodyPr/>
          <a:lstStyle/>
          <a:p>
            <a:pPr>
              <a:defRPr/>
            </a:pPr>
            <a:r>
              <a:rPr lang="ru-RU" sz="1400"/>
              <a:t>Расходы на развитие территории</a:t>
            </a:r>
          </a:p>
        </c:rich>
      </c:tx>
      <c:layout/>
    </c:title>
    <c:plotArea>
      <c:layout/>
      <c:barChart>
        <c:barDir val="col"/>
        <c:grouping val="clustered"/>
        <c:ser>
          <c:idx val="1"/>
          <c:order val="1"/>
          <c:tx>
            <c:strRef>
              <c:f>"Расходы на развитие территории"</c:f>
            </c:strRef>
          </c:tx>
          <c:cat>
            <c:multiLvlStrRef>
              <c:f>'[2. Культура.xlsx]Лист1'!$B$6:$B$9</c:f>
            </c:multiLvlStrRef>
          </c:cat>
          <c:val>
            <c:numRef>
              <c:f>'[2. Культура.xlsx]Лист1'!$C$6:$C$8</c:f>
            </c:numRef>
          </c:val>
        </c:ser>
        <c:ser>
          <c:idx val="0"/>
          <c:order val="0"/>
          <c:tx>
            <c:v>Расходы на развитие территории</c:v>
          </c:tx>
          <c:spPr>
            <a:solidFill>
              <a:srgbClr val="92D050"/>
            </a:solidFill>
          </c:spPr>
          <c:cat>
            <c:strRef>
              <c:f>'[2. Культура.xlsx]Лист1'!$B$6:$B$9</c:f>
              <c:strCache>
                <c:ptCount val="3"/>
                <c:pt idx="0">
                  <c:v>2023 год </c:v>
                </c:pt>
                <c:pt idx="1">
                  <c:v>2024 год </c:v>
                </c:pt>
                <c:pt idx="2">
                  <c:v>2025 год  </c:v>
                </c:pt>
              </c:strCache>
            </c:strRef>
          </c:cat>
          <c:val>
            <c:numRef>
              <c:f>'[2. Культура.xlsx]Лист1'!$C$6:$C$8</c:f>
              <c:numCache>
                <c:formatCode>#,##0.0</c:formatCode>
                <c:ptCount val="3"/>
                <c:pt idx="0">
                  <c:v>328290.5</c:v>
                </c:pt>
                <c:pt idx="1">
                  <c:v>306620.59999999998</c:v>
                </c:pt>
                <c:pt idx="2">
                  <c:v>300648.59999999998</c:v>
                </c:pt>
              </c:numCache>
            </c:numRef>
          </c:val>
        </c:ser>
        <c:axId val="86622208"/>
        <c:axId val="86910464"/>
      </c:barChart>
      <c:catAx>
        <c:axId val="86622208"/>
        <c:scaling>
          <c:orientation val="minMax"/>
        </c:scaling>
        <c:axPos val="b"/>
        <c:numFmt formatCode="General" sourceLinked="1"/>
        <c:tickLblPos val="nextTo"/>
        <c:crossAx val="86910464"/>
        <c:crosses val="autoZero"/>
        <c:auto val="1"/>
        <c:lblAlgn val="ctr"/>
        <c:lblOffset val="100"/>
      </c:catAx>
      <c:valAx>
        <c:axId val="86910464"/>
        <c:scaling>
          <c:orientation val="minMax"/>
        </c:scaling>
        <c:axPos val="l"/>
        <c:majorGridlines/>
        <c:numFmt formatCode="#,##0.0" sourceLinked="1"/>
        <c:tickLblPos val="nextTo"/>
        <c:crossAx val="86622208"/>
        <c:crosses val="autoZero"/>
        <c:crossBetween val="between"/>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style val="5"/>
  <c:clrMapOvr bg1="lt1" tx1="dk1" bg2="lt2" tx2="dk2" accent1="accent1" accent2="accent2" accent3="accent3" accent4="accent4" accent5="accent5" accent6="accent6" hlink="hlink" folHlink="folHlink"/>
  <c:chart>
    <c:title>
      <c:tx>
        <c:rich>
          <a:bodyPr/>
          <a:lstStyle/>
          <a:p>
            <a:pPr>
              <a:defRPr/>
            </a:pPr>
            <a:r>
              <a:rPr lang="ru-RU" sz="1400"/>
              <a:t>Расходы на развитие территории</a:t>
            </a:r>
          </a:p>
        </c:rich>
      </c:tx>
      <c:layout/>
    </c:title>
    <c:plotArea>
      <c:layout/>
      <c:barChart>
        <c:barDir val="col"/>
        <c:grouping val="clustered"/>
        <c:ser>
          <c:idx val="1"/>
          <c:order val="1"/>
          <c:tx>
            <c:strRef>
              <c:f>"Расходы на развитие территории"</c:f>
            </c:strRef>
          </c:tx>
          <c:cat>
            <c:multiLvlStrRef>
              <c:f>'[3. Образование.xlsx]Лист1'!$B$6:$B$9</c:f>
            </c:multiLvlStrRef>
          </c:cat>
          <c:val>
            <c:numRef>
              <c:f>'[3. Образование.xlsx]Лист1'!$C$6:$C$8</c:f>
            </c:numRef>
          </c:val>
        </c:ser>
        <c:ser>
          <c:idx val="0"/>
          <c:order val="0"/>
          <c:tx>
            <c:v>Расходы на развитие территории</c:v>
          </c:tx>
          <c:spPr>
            <a:solidFill>
              <a:srgbClr val="92D050"/>
            </a:solidFill>
          </c:spPr>
          <c:cat>
            <c:strRef>
              <c:f>'[3. Образование.xlsx]Лист1'!$B$6:$B$9</c:f>
              <c:strCache>
                <c:ptCount val="3"/>
                <c:pt idx="0">
                  <c:v>2023 год </c:v>
                </c:pt>
                <c:pt idx="1">
                  <c:v>2024 год  </c:v>
                </c:pt>
                <c:pt idx="2">
                  <c:v>2025 год  </c:v>
                </c:pt>
              </c:strCache>
            </c:strRef>
          </c:cat>
          <c:val>
            <c:numRef>
              <c:f>'[3. Образование.xlsx]Лист1'!$C$6:$C$8</c:f>
              <c:numCache>
                <c:formatCode>#,##0.0</c:formatCode>
                <c:ptCount val="3"/>
                <c:pt idx="0">
                  <c:v>1875981.9</c:v>
                </c:pt>
                <c:pt idx="1">
                  <c:v>1550258.3</c:v>
                </c:pt>
                <c:pt idx="2">
                  <c:v>1634832.8</c:v>
                </c:pt>
              </c:numCache>
            </c:numRef>
          </c:val>
        </c:ser>
        <c:axId val="87444480"/>
        <c:axId val="87446272"/>
      </c:barChart>
      <c:catAx>
        <c:axId val="87444480"/>
        <c:scaling>
          <c:orientation val="minMax"/>
        </c:scaling>
        <c:axPos val="b"/>
        <c:numFmt formatCode="General" sourceLinked="1"/>
        <c:tickLblPos val="nextTo"/>
        <c:crossAx val="87446272"/>
        <c:crosses val="autoZero"/>
        <c:auto val="1"/>
        <c:lblAlgn val="ctr"/>
        <c:lblOffset val="100"/>
      </c:catAx>
      <c:valAx>
        <c:axId val="87446272"/>
        <c:scaling>
          <c:orientation val="minMax"/>
        </c:scaling>
        <c:axPos val="l"/>
        <c:majorGridlines/>
        <c:numFmt formatCode="#,##0.0" sourceLinked="1"/>
        <c:tickLblPos val="nextTo"/>
        <c:crossAx val="87444480"/>
        <c:crosses val="autoZero"/>
        <c:crossBetween val="between"/>
      </c:valAx>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style val="5"/>
  <c:clrMapOvr bg1="lt1" tx1="dk1" bg2="lt2" tx2="dk2" accent1="accent1" accent2="accent2" accent3="accent3" accent4="accent4" accent5="accent5" accent6="accent6" hlink="hlink" folHlink="folHlink"/>
  <c:chart>
    <c:title>
      <c:tx>
        <c:rich>
          <a:bodyPr/>
          <a:lstStyle/>
          <a:p>
            <a:pPr>
              <a:defRPr/>
            </a:pPr>
            <a:r>
              <a:rPr lang="ru-RU" sz="1400"/>
              <a:t>Расходы на развитие территории</a:t>
            </a:r>
          </a:p>
        </c:rich>
      </c:tx>
      <c:layout/>
    </c:title>
    <c:plotArea>
      <c:layout/>
      <c:barChart>
        <c:barDir val="col"/>
        <c:grouping val="clustered"/>
        <c:ser>
          <c:idx val="1"/>
          <c:order val="1"/>
          <c:tx>
            <c:strRef>
              <c:f>"Расходы на развитие территории"</c:f>
            </c:strRef>
          </c:tx>
          <c:cat>
            <c:multiLvlStrRef>
              <c:f>'[4. соц.защита.xlsx]Лист1'!$B$6:$B$9</c:f>
            </c:multiLvlStrRef>
          </c:cat>
          <c:val>
            <c:numRef>
              <c:f>'[4. соц.защита.xlsx]Лист1'!$C$6:$C$8</c:f>
            </c:numRef>
          </c:val>
        </c:ser>
        <c:ser>
          <c:idx val="0"/>
          <c:order val="0"/>
          <c:tx>
            <c:v>Расходы на развитие территории</c:v>
          </c:tx>
          <c:spPr>
            <a:solidFill>
              <a:srgbClr val="92D050"/>
            </a:solidFill>
          </c:spPr>
          <c:cat>
            <c:strRef>
              <c:f>'[+4. соц.защита.xlsx]Лист1'!$B$6:$B$9</c:f>
              <c:strCache>
                <c:ptCount val="3"/>
                <c:pt idx="0">
                  <c:v>2023 год </c:v>
                </c:pt>
                <c:pt idx="1">
                  <c:v>2024 год  </c:v>
                </c:pt>
                <c:pt idx="2">
                  <c:v>2025 год</c:v>
                </c:pt>
              </c:strCache>
            </c:strRef>
          </c:cat>
          <c:val>
            <c:numRef>
              <c:f>'[+4. соц.защита.xlsx]Лист1'!$C$6:$C$8</c:f>
              <c:numCache>
                <c:formatCode>#,##0.0</c:formatCode>
                <c:ptCount val="3"/>
                <c:pt idx="0">
                  <c:v>36164.5</c:v>
                </c:pt>
                <c:pt idx="1">
                  <c:v>36247.5</c:v>
                </c:pt>
                <c:pt idx="2">
                  <c:v>36310.5</c:v>
                </c:pt>
              </c:numCache>
            </c:numRef>
          </c:val>
        </c:ser>
        <c:axId val="123009280"/>
        <c:axId val="163889536"/>
      </c:barChart>
      <c:catAx>
        <c:axId val="123009280"/>
        <c:scaling>
          <c:orientation val="minMax"/>
        </c:scaling>
        <c:axPos val="b"/>
        <c:numFmt formatCode="General" sourceLinked="1"/>
        <c:tickLblPos val="nextTo"/>
        <c:crossAx val="163889536"/>
        <c:crosses val="autoZero"/>
        <c:auto val="1"/>
        <c:lblAlgn val="ctr"/>
        <c:lblOffset val="100"/>
      </c:catAx>
      <c:valAx>
        <c:axId val="163889536"/>
        <c:scaling>
          <c:orientation val="minMax"/>
        </c:scaling>
        <c:axPos val="l"/>
        <c:majorGridlines/>
        <c:numFmt formatCode="#,##0.0" sourceLinked="1"/>
        <c:tickLblPos val="nextTo"/>
        <c:crossAx val="123009280"/>
        <c:crosses val="autoZero"/>
        <c:crossBetween val="between"/>
      </c:valAx>
    </c:plotArea>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title>
      <c:tx>
        <c:rich>
          <a:bodyPr/>
          <a:lstStyle/>
          <a:p>
            <a:pPr>
              <a:defRPr/>
            </a:pPr>
            <a:r>
              <a:rPr lang="ru-RU" sz="1200"/>
              <a:t>Структура расхода бюджетов на развитие территории в 2020 году</a:t>
            </a:r>
          </a:p>
        </c:rich>
      </c:tx>
      <c:layout/>
    </c:title>
    <c:plotArea>
      <c:layout/>
      <c:pieChart>
        <c:varyColors val="1"/>
        <c:firstSliceAng val="0"/>
      </c:pieChart>
    </c:plotArea>
    <c:legend>
      <c:legendPos val="r"/>
      <c:layout/>
      <c:txPr>
        <a:bodyPr/>
        <a:lstStyle/>
        <a:p>
          <a:pPr rtl="0">
            <a:defRPr/>
          </a:pPr>
          <a:endParaRPr lang="ru-RU"/>
        </a:p>
      </c:txPr>
    </c:legend>
    <c:plotVisOnly val="1"/>
    <c:dispBlanksAs val="zero"/>
  </c:chart>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style val="5"/>
  <c:clrMapOvr bg1="lt1" tx1="dk1" bg2="lt2" tx2="dk2" accent1="accent1" accent2="accent2" accent3="accent3" accent4="accent4" accent5="accent5" accent6="accent6" hlink="hlink" folHlink="folHlink"/>
  <c:chart>
    <c:title>
      <c:tx>
        <c:rich>
          <a:bodyPr/>
          <a:lstStyle/>
          <a:p>
            <a:pPr>
              <a:defRPr/>
            </a:pPr>
            <a:r>
              <a:rPr lang="ru-RU" sz="1400"/>
              <a:t>Расходы на развитие территории</a:t>
            </a:r>
          </a:p>
        </c:rich>
      </c:tx>
      <c:layout/>
    </c:title>
    <c:plotArea>
      <c:layout/>
      <c:barChart>
        <c:barDir val="col"/>
        <c:grouping val="clustered"/>
        <c:axId val="118918528"/>
        <c:axId val="118932608"/>
      </c:barChart>
      <c:catAx>
        <c:axId val="118918528"/>
        <c:scaling>
          <c:orientation val="minMax"/>
        </c:scaling>
        <c:axPos val="b"/>
        <c:numFmt formatCode="General" sourceLinked="1"/>
        <c:tickLblPos val="nextTo"/>
        <c:crossAx val="118932608"/>
        <c:crosses val="autoZero"/>
        <c:auto val="1"/>
        <c:lblAlgn val="ctr"/>
        <c:lblOffset val="100"/>
      </c:catAx>
      <c:valAx>
        <c:axId val="118932608"/>
        <c:scaling>
          <c:orientation val="minMax"/>
        </c:scaling>
        <c:axPos val="l"/>
        <c:majorGridlines/>
        <c:numFmt formatCode="#,##0.0" sourceLinked="1"/>
        <c:tickLblPos val="nextTo"/>
        <c:crossAx val="118918528"/>
        <c:crosses val="autoZero"/>
        <c:crossBetween val="between"/>
      </c:valAx>
      <c:spPr>
        <a:noFill/>
        <a:ln w="25400">
          <a:noFill/>
        </a:ln>
      </c:spPr>
    </c:plotArea>
    <c:plotVisOnly val="1"/>
    <c:dispBlanksAs val="gap"/>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46400" cy="496412"/>
          </a:xfrm>
          <a:prstGeom prst="rect">
            <a:avLst/>
          </a:prstGeom>
          <a:noFill/>
          <a:ln w="9525">
            <a:noFill/>
            <a:miter lim="800000"/>
            <a:headEnd/>
            <a:tailEnd/>
          </a:ln>
        </p:spPr>
        <p:txBody>
          <a:bodyPr vert="horz" wrap="square" lIns="91716" tIns="45858" rIns="91716" bIns="45858" numCol="1" anchor="t" anchorCtr="0" compatLnSpc="1">
            <a:prstTxWarp prst="textNoShape">
              <a:avLst/>
            </a:prstTxWarp>
          </a:bodyPr>
          <a:lstStyle>
            <a:lvl1pPr defTabSz="917968" eaLnBrk="0" hangingPunct="0">
              <a:defRPr sz="1200">
                <a:latin typeface="Arial" pitchFamily="34" charset="0"/>
                <a:cs typeface="Arial" pitchFamily="34" charset="0"/>
              </a:defRPr>
            </a:lvl1pPr>
          </a:lstStyle>
          <a:p>
            <a:pPr>
              <a:defRPr/>
            </a:pPr>
            <a:endParaRPr lang="ru-RU"/>
          </a:p>
        </p:txBody>
      </p:sp>
      <p:sp>
        <p:nvSpPr>
          <p:cNvPr id="34819" name="Rectangle 3"/>
          <p:cNvSpPr>
            <a:spLocks noGrp="1" noChangeArrowheads="1"/>
          </p:cNvSpPr>
          <p:nvPr>
            <p:ph type="dt" idx="1"/>
          </p:nvPr>
        </p:nvSpPr>
        <p:spPr bwMode="auto">
          <a:xfrm>
            <a:off x="3849688" y="0"/>
            <a:ext cx="2946400" cy="496412"/>
          </a:xfrm>
          <a:prstGeom prst="rect">
            <a:avLst/>
          </a:prstGeom>
          <a:noFill/>
          <a:ln w="9525">
            <a:noFill/>
            <a:miter lim="800000"/>
            <a:headEnd/>
            <a:tailEnd/>
          </a:ln>
        </p:spPr>
        <p:txBody>
          <a:bodyPr vert="horz" wrap="square" lIns="91716" tIns="45858" rIns="91716" bIns="45858" numCol="1" anchor="t" anchorCtr="0" compatLnSpc="1">
            <a:prstTxWarp prst="textNoShape">
              <a:avLst/>
            </a:prstTxWarp>
          </a:bodyPr>
          <a:lstStyle>
            <a:lvl1pPr algn="r" defTabSz="917968" eaLnBrk="0" hangingPunct="0">
              <a:defRPr sz="1200">
                <a:latin typeface="Arial" pitchFamily="34" charset="0"/>
                <a:cs typeface="Arial" pitchFamily="34" charset="0"/>
              </a:defRPr>
            </a:lvl1pPr>
          </a:lstStyle>
          <a:p>
            <a:pPr>
              <a:defRPr/>
            </a:pPr>
            <a:fld id="{53D0B734-E2EA-4714-8708-84F0DCAE36FE}" type="datetimeFigureOut">
              <a:rPr lang="ru-RU"/>
              <a:pPr>
                <a:defRPr/>
              </a:pPr>
              <a:t>10.01.2023</a:t>
            </a:fld>
            <a:endParaRPr lang="ru-RU"/>
          </a:p>
        </p:txBody>
      </p:sp>
      <p:sp>
        <p:nvSpPr>
          <p:cNvPr id="143364" name="Rectangle 4"/>
          <p:cNvSpPr>
            <a:spLocks noGrp="1" noRot="1" noChangeAspect="1" noChangeArrowheads="1" noTextEdit="1"/>
          </p:cNvSpPr>
          <p:nvPr>
            <p:ph type="sldImg" idx="2"/>
          </p:nvPr>
        </p:nvSpPr>
        <p:spPr bwMode="auto">
          <a:xfrm>
            <a:off x="917575" y="746125"/>
            <a:ext cx="4962525" cy="3722688"/>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79450" y="4718302"/>
            <a:ext cx="5438775" cy="4466105"/>
          </a:xfrm>
          <a:prstGeom prst="rect">
            <a:avLst/>
          </a:prstGeom>
          <a:noFill/>
          <a:ln w="9525">
            <a:noFill/>
            <a:miter lim="800000"/>
            <a:headEnd/>
            <a:tailEnd/>
          </a:ln>
        </p:spPr>
        <p:txBody>
          <a:bodyPr vert="horz" wrap="square" lIns="91716" tIns="45858" rIns="91716" bIns="45858"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4822" name="Rectangle 6"/>
          <p:cNvSpPr>
            <a:spLocks noGrp="1" noChangeArrowheads="1"/>
          </p:cNvSpPr>
          <p:nvPr>
            <p:ph type="ftr" sz="quarter" idx="4"/>
          </p:nvPr>
        </p:nvSpPr>
        <p:spPr bwMode="auto">
          <a:xfrm>
            <a:off x="0" y="9430218"/>
            <a:ext cx="2946400" cy="496412"/>
          </a:xfrm>
          <a:prstGeom prst="rect">
            <a:avLst/>
          </a:prstGeom>
          <a:noFill/>
          <a:ln w="9525">
            <a:noFill/>
            <a:miter lim="800000"/>
            <a:headEnd/>
            <a:tailEnd/>
          </a:ln>
        </p:spPr>
        <p:txBody>
          <a:bodyPr vert="horz" wrap="square" lIns="91716" tIns="45858" rIns="91716" bIns="45858" numCol="1" anchor="b" anchorCtr="0" compatLnSpc="1">
            <a:prstTxWarp prst="textNoShape">
              <a:avLst/>
            </a:prstTxWarp>
          </a:bodyPr>
          <a:lstStyle>
            <a:lvl1pPr defTabSz="917968" eaLnBrk="0" hangingPunct="0">
              <a:defRPr sz="1200">
                <a:latin typeface="Arial" pitchFamily="34" charset="0"/>
                <a:cs typeface="Arial" pitchFamily="34" charset="0"/>
              </a:defRPr>
            </a:lvl1pPr>
          </a:lstStyle>
          <a:p>
            <a:pPr>
              <a:defRPr/>
            </a:pPr>
            <a:endParaRPr lang="ru-RU"/>
          </a:p>
        </p:txBody>
      </p:sp>
      <p:sp>
        <p:nvSpPr>
          <p:cNvPr id="34823" name="Rectangle 7"/>
          <p:cNvSpPr>
            <a:spLocks noGrp="1" noChangeArrowheads="1"/>
          </p:cNvSpPr>
          <p:nvPr>
            <p:ph type="sldNum" sz="quarter" idx="5"/>
          </p:nvPr>
        </p:nvSpPr>
        <p:spPr bwMode="auto">
          <a:xfrm>
            <a:off x="3849688" y="9430218"/>
            <a:ext cx="2946400" cy="496412"/>
          </a:xfrm>
          <a:prstGeom prst="rect">
            <a:avLst/>
          </a:prstGeom>
          <a:noFill/>
          <a:ln w="9525">
            <a:noFill/>
            <a:miter lim="800000"/>
            <a:headEnd/>
            <a:tailEnd/>
          </a:ln>
        </p:spPr>
        <p:txBody>
          <a:bodyPr vert="horz" wrap="square" lIns="91716" tIns="45858" rIns="91716" bIns="45858" numCol="1" anchor="b" anchorCtr="0" compatLnSpc="1">
            <a:prstTxWarp prst="textNoShape">
              <a:avLst/>
            </a:prstTxWarp>
          </a:bodyPr>
          <a:lstStyle>
            <a:lvl1pPr algn="r" defTabSz="917968" eaLnBrk="0" hangingPunct="0">
              <a:defRPr sz="1200">
                <a:latin typeface="Arial" pitchFamily="34" charset="0"/>
                <a:cs typeface="Arial" pitchFamily="34" charset="0"/>
              </a:defRPr>
            </a:lvl1pPr>
          </a:lstStyle>
          <a:p>
            <a:pPr>
              <a:defRPr/>
            </a:pPr>
            <a:fld id="{12CB7EFD-E8BA-408C-9C51-94CF33123172}"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pPr>
              <a:defRPr/>
            </a:pPr>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11" name="Номер слайда 10"/>
          <p:cNvSpPr>
            <a:spLocks noGrp="1"/>
          </p:cNvSpPr>
          <p:nvPr>
            <p:ph type="sldNum" sz="quarter" idx="12"/>
          </p:nvPr>
        </p:nvSpPr>
        <p:spPr/>
        <p:txBody>
          <a:bodyPr/>
          <a:lstStyle>
            <a:extLst/>
          </a:lstStyle>
          <a:p>
            <a:pPr>
              <a:defRPr/>
            </a:pPr>
            <a:fld id="{BC66B677-8B1E-4D88-8C83-6A483E793C64}" type="slidenum">
              <a:rPr lang="ru-RU" smtClean="0"/>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B0DEC46C-CA70-4F45-A3FC-2D61EFFEDE12}" type="slidenum">
              <a:rPr lang="ru-RU" smtClean="0"/>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626B6337-CAE3-4456-BE81-66BA9F9D6ECA}" type="slidenum">
              <a:rPr lang="ru-RU" smtClean="0"/>
              <a:pPr>
                <a:defRPr/>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457200"/>
            <a:ext cx="8229600" cy="5410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C7A5AEB7-4AEE-4444-A522-C7DA1839C5CD}" type="slidenum">
              <a:rPr lang="ru-RU"/>
              <a:pPr>
                <a:defRPr/>
              </a:pPr>
              <a:t>‹#›</a:t>
            </a:fld>
            <a:endParaRPr lang="ru-RU" dirty="0"/>
          </a:p>
        </p:txBody>
      </p:sp>
      <p:sp>
        <p:nvSpPr>
          <p:cNvPr id="5" name="Rectangle 16"/>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7B469483-96BE-43F0-92CE-134F3E6F1DB9}" type="slidenum">
              <a:rPr lang="ru-RU" smtClean="0"/>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A18B80E5-F369-439E-A484-7F3E9EC05218}" type="slidenum">
              <a:rPr lang="ru-RU" smtClean="0"/>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277695E0-606D-4AFF-A364-D49832E4D19D}" type="slidenum">
              <a:rPr lang="ru-RU" smtClean="0"/>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9" name="Номер слайда 8"/>
          <p:cNvSpPr>
            <a:spLocks noGrp="1"/>
          </p:cNvSpPr>
          <p:nvPr>
            <p:ph type="sldNum" sz="quarter" idx="12"/>
          </p:nvPr>
        </p:nvSpPr>
        <p:spPr/>
        <p:txBody>
          <a:bodyPr/>
          <a:lstStyle>
            <a:extLst/>
          </a:lstStyle>
          <a:p>
            <a:pPr>
              <a:defRPr/>
            </a:pPr>
            <a:fld id="{26154A7C-F998-4DCF-B019-881A8925CC59}" type="slidenum">
              <a:rPr lang="ru-RU" smtClean="0"/>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endParaRPr lang="ru-RU"/>
          </a:p>
        </p:txBody>
      </p:sp>
      <p:sp>
        <p:nvSpPr>
          <p:cNvPr id="4" name="Нижний колонтитул 3"/>
          <p:cNvSpPr>
            <a:spLocks noGrp="1"/>
          </p:cNvSpPr>
          <p:nvPr>
            <p:ph type="ftr" sz="quarter" idx="11"/>
          </p:nvPr>
        </p:nvSpPr>
        <p:spPr/>
        <p:txBody>
          <a:bodyPr/>
          <a:lstStyle>
            <a:extLst/>
          </a:lstStyle>
          <a:p>
            <a:pPr>
              <a:defRPr/>
            </a:pPr>
            <a:endParaRPr lang="ru-RU"/>
          </a:p>
        </p:txBody>
      </p:sp>
      <p:sp>
        <p:nvSpPr>
          <p:cNvPr id="5" name="Номер слайда 4"/>
          <p:cNvSpPr>
            <a:spLocks noGrp="1"/>
          </p:cNvSpPr>
          <p:nvPr>
            <p:ph type="sldNum" sz="quarter" idx="12"/>
          </p:nvPr>
        </p:nvSpPr>
        <p:spPr/>
        <p:txBody>
          <a:bodyPr/>
          <a:lstStyle>
            <a:extLst/>
          </a:lstStyle>
          <a:p>
            <a:pPr>
              <a:defRPr/>
            </a:pPr>
            <a:fld id="{DC5517F8-21A9-4341-AD6E-E34E0ABA87D2}" type="slidenum">
              <a:rPr lang="ru-RU" smtClean="0"/>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pPr>
              <a:defRPr/>
            </a:pPr>
            <a:endParaRPr lang="ru-RU"/>
          </a:p>
        </p:txBody>
      </p:sp>
      <p:sp>
        <p:nvSpPr>
          <p:cNvPr id="3" name="Нижний колонтитул 2"/>
          <p:cNvSpPr>
            <a:spLocks noGrp="1"/>
          </p:cNvSpPr>
          <p:nvPr>
            <p:ph type="ftr" sz="quarter" idx="11"/>
          </p:nvPr>
        </p:nvSpPr>
        <p:spPr/>
        <p:txBody>
          <a:bodyPr/>
          <a:lstStyle>
            <a:extLst/>
          </a:lstStyle>
          <a:p>
            <a:pPr>
              <a:defRPr/>
            </a:pPr>
            <a:endParaRPr lang="ru-RU"/>
          </a:p>
        </p:txBody>
      </p:sp>
      <p:sp>
        <p:nvSpPr>
          <p:cNvPr id="4" name="Номер слайда 3"/>
          <p:cNvSpPr>
            <a:spLocks noGrp="1"/>
          </p:cNvSpPr>
          <p:nvPr>
            <p:ph type="sldNum" sz="quarter" idx="12"/>
          </p:nvPr>
        </p:nvSpPr>
        <p:spPr/>
        <p:txBody>
          <a:bodyPr/>
          <a:lstStyle>
            <a:extLst/>
          </a:lstStyle>
          <a:p>
            <a:pPr>
              <a:defRPr/>
            </a:pPr>
            <a:fld id="{0EFD40FC-BE4C-4FB4-AD05-A44ED1F97C7E}" type="slidenum">
              <a:rPr lang="ru-RU" smtClean="0"/>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EB9845B7-D842-48EA-8CC1-AA3FA6C4D5BA}" type="slidenum">
              <a:rPr lang="ru-RU" smtClean="0"/>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37464F65-436F-458C-A264-25203A05BFA9}" type="slidenum">
              <a:rPr lang="ru-RU" smtClean="0"/>
              <a:pPr>
                <a:defRPr/>
              </a:pPr>
              <a:t>‹#›</a:t>
            </a:fld>
            <a:endParaRPr lang="ru-RU" dirty="0"/>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9A81844C-8D49-4F02-AE81-F325B02A9A82}" type="slidenum">
              <a:rPr lang="ru-RU" smtClean="0"/>
              <a:pPr>
                <a:defRPr/>
              </a:pPr>
              <a:t>‹#›</a:t>
            </a:fld>
            <a:endParaRPr lang="ru-RU" dirty="0"/>
          </a:p>
        </p:txBody>
      </p:sp>
    </p:spTree>
  </p:cSld>
  <p:clrMap bg1="lt1" tx1="dk1" bg2="lt2" tx2="dk2" accent1="accent1" accent2="accent2" accent3="accent3" accent4="accent4" accent5="accent5" accent6="accent6" hlink="hlink" folHlink="folHlink"/>
  <p:sldLayoutIdLst>
    <p:sldLayoutId id="2147485074" r:id="rId1"/>
    <p:sldLayoutId id="2147485075" r:id="rId2"/>
    <p:sldLayoutId id="2147485076" r:id="rId3"/>
    <p:sldLayoutId id="2147485077" r:id="rId4"/>
    <p:sldLayoutId id="2147485078" r:id="rId5"/>
    <p:sldLayoutId id="2147485079" r:id="rId6"/>
    <p:sldLayoutId id="2147485080" r:id="rId7"/>
    <p:sldLayoutId id="2147485081" r:id="rId8"/>
    <p:sldLayoutId id="2147485082" r:id="rId9"/>
    <p:sldLayoutId id="2147485083" r:id="rId10"/>
    <p:sldLayoutId id="2147485084" r:id="rId11"/>
    <p:sldLayoutId id="2147485085" r:id="rId12"/>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62.jpeg"/></Relationships>
</file>

<file path=ppt/slides/_rels/slide10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chart" Target="../charts/chart6.xml"/></Relationships>
</file>

<file path=ppt/slides/_rels/slide10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chart" Target="../charts/char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image" Target="../media/image74.jpeg"/><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image" Target="../media/image75.jpeg"/><Relationship Id="rId4" Type="http://schemas.openxmlformats.org/officeDocument/2006/relationships/chart" Target="../charts/chart15.xml"/></Relationships>
</file>

<file path=ppt/slides/_rels/slide1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76.jpeg"/></Relationships>
</file>

<file path=ppt/slides/_rels/slide12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5.xml"/><Relationship Id="rId4" Type="http://schemas.openxmlformats.org/officeDocument/2006/relationships/chart" Target="../charts/char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image" Target="../media/image82.png"/><Relationship Id="rId4" Type="http://schemas.openxmlformats.org/officeDocument/2006/relationships/chart" Target="../charts/chart19.xml"/></Relationships>
</file>

<file path=ppt/slides/_rels/slide1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chart" Target="../charts/chart21.xml"/></Relationships>
</file>

<file path=ppt/slides/_rels/slide1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chart" Target="../charts/chart22.xml"/><Relationship Id="rId7" Type="http://schemas.openxmlformats.org/officeDocument/2006/relationships/image" Target="../media/image87.jpeg"/><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86.jpeg"/><Relationship Id="rId5" Type="http://schemas.openxmlformats.org/officeDocument/2006/relationships/chart" Target="../charts/chart24.xml"/><Relationship Id="rId4" Type="http://schemas.openxmlformats.org/officeDocument/2006/relationships/chart" Target="../charts/chart23.xml"/></Relationships>
</file>

<file path=ppt/slides/_rels/slide13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chart" Target="../charts/chart26.xml"/></Relationships>
</file>

<file path=ppt/slides/_rels/slide1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chart" Target="../charts/chart28.xml"/></Relationships>
</file>

<file path=ppt/slides/_rels/slide1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94.jpeg"/></Relationships>
</file>

<file path=ppt/slides/_rels/slide1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image" Target="../media/image96.jpeg"/><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95.jpeg"/><Relationship Id="rId5" Type="http://schemas.openxmlformats.org/officeDocument/2006/relationships/chart" Target="../charts/chart32.xml"/><Relationship Id="rId4" Type="http://schemas.openxmlformats.org/officeDocument/2006/relationships/chart" Target="../charts/chart31.xml"/></Relationships>
</file>

<file path=ppt/slides/_rels/slide1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chart" Target="../charts/chart34.xml"/><Relationship Id="rId4" Type="http://schemas.openxmlformats.org/officeDocument/2006/relationships/image" Target="../media/image98.jpeg"/></Relationships>
</file>

<file path=ppt/slides/_rels/slide1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00.jpeg"/></Relationships>
</file>

<file path=ppt/slides/_rels/slide15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chart" Target="../charts/chart37.xml"/><Relationship Id="rId4" Type="http://schemas.openxmlformats.org/officeDocument/2006/relationships/image" Target="../media/image101.jpeg"/></Relationships>
</file>

<file path=ppt/slides/_rels/slide1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9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85918" y="2143116"/>
            <a:ext cx="6500858" cy="1428744"/>
          </a:xfrm>
        </p:spPr>
        <p:txBody>
          <a:bodyPr>
            <a:noAutofit/>
          </a:bodyPr>
          <a:lstStyle/>
          <a:p>
            <a:pPr algn="ctr" eaLnBrk="1" hangingPunct="1"/>
            <a:r>
              <a:rPr lang="ru-RU" altLang="ru-RU" sz="5500" dirty="0" smtClean="0"/>
              <a:t>Бюджет для граждан</a:t>
            </a:r>
          </a:p>
        </p:txBody>
      </p:sp>
      <p:sp>
        <p:nvSpPr>
          <p:cNvPr id="7171" name="Rectangle 3"/>
          <p:cNvSpPr>
            <a:spLocks noGrp="1" noChangeArrowheads="1"/>
          </p:cNvSpPr>
          <p:nvPr>
            <p:ph type="subTitle" idx="1"/>
          </p:nvPr>
        </p:nvSpPr>
        <p:spPr>
          <a:xfrm>
            <a:off x="428596" y="3929066"/>
            <a:ext cx="8358246" cy="2376487"/>
          </a:xfrm>
        </p:spPr>
        <p:txBody>
          <a:bodyPr>
            <a:normAutofit/>
          </a:bodyPr>
          <a:lstStyle/>
          <a:p>
            <a:pPr algn="ctr"/>
            <a:r>
              <a:rPr lang="ru-RU" altLang="ru-RU" sz="2400" dirty="0" smtClean="0">
                <a:latin typeface="Times New Roman" pitchFamily="18" charset="0"/>
                <a:cs typeface="Times New Roman" pitchFamily="18" charset="0"/>
              </a:rPr>
              <a:t>на основании решения Совета депутатов Можайского городского округа Московской области </a:t>
            </a:r>
            <a:r>
              <a:rPr lang="ru-RU" sz="2400" dirty="0" smtClean="0">
                <a:latin typeface="Times New Roman" pitchFamily="18" charset="0"/>
                <a:cs typeface="Times New Roman" pitchFamily="18" charset="0"/>
              </a:rPr>
              <a:t>от </a:t>
            </a:r>
            <a:r>
              <a:rPr lang="ru-RU" sz="2400" dirty="0" smtClean="0">
                <a:latin typeface="Times New Roman" pitchFamily="18" charset="0"/>
                <a:cs typeface="Times New Roman" pitchFamily="18" charset="0"/>
              </a:rPr>
              <a:t>27.12.2022 №1134/78</a:t>
            </a:r>
            <a:endParaRPr lang="ru-RU" sz="2400" dirty="0" smtClean="0">
              <a:latin typeface="Times New Roman" pitchFamily="18" charset="0"/>
              <a:cs typeface="Times New Roman" pitchFamily="18" charset="0"/>
            </a:endParaRPr>
          </a:p>
          <a:p>
            <a:pPr algn="ctr"/>
            <a:r>
              <a:rPr lang="ru-RU" altLang="ru-RU" sz="2400" dirty="0" smtClean="0">
                <a:latin typeface="Times New Roman" pitchFamily="18" charset="0"/>
                <a:cs typeface="Times New Roman" pitchFamily="18" charset="0"/>
              </a:rPr>
              <a:t>«О бюджете Можайского городского округа Московской области </a:t>
            </a:r>
            <a:r>
              <a:rPr lang="ru-RU" altLang="ru-RU" sz="2400" smtClean="0">
                <a:latin typeface="Times New Roman" pitchFamily="18" charset="0"/>
                <a:cs typeface="Times New Roman" pitchFamily="18" charset="0"/>
              </a:rPr>
              <a:t>на </a:t>
            </a:r>
            <a:r>
              <a:rPr lang="ru-RU" altLang="ru-RU" sz="2400" smtClean="0">
                <a:latin typeface="Times New Roman" pitchFamily="18" charset="0"/>
                <a:cs typeface="Times New Roman" pitchFamily="18" charset="0"/>
              </a:rPr>
              <a:t>2023 </a:t>
            </a:r>
            <a:r>
              <a:rPr lang="ru-RU" altLang="ru-RU" sz="2400" dirty="0" smtClean="0">
                <a:latin typeface="Times New Roman" pitchFamily="18" charset="0"/>
                <a:cs typeface="Times New Roman" pitchFamily="18" charset="0"/>
              </a:rPr>
              <a:t>год и на плановый </a:t>
            </a:r>
            <a:r>
              <a:rPr lang="ru-RU" altLang="ru-RU" sz="2400" smtClean="0">
                <a:latin typeface="Times New Roman" pitchFamily="18" charset="0"/>
                <a:cs typeface="Times New Roman" pitchFamily="18" charset="0"/>
              </a:rPr>
              <a:t>период </a:t>
            </a:r>
            <a:r>
              <a:rPr lang="ru-RU" altLang="ru-RU" sz="2400" smtClean="0">
                <a:latin typeface="Times New Roman" pitchFamily="18" charset="0"/>
                <a:cs typeface="Times New Roman" pitchFamily="18" charset="0"/>
              </a:rPr>
              <a:t>2024 </a:t>
            </a:r>
            <a:r>
              <a:rPr lang="ru-RU" altLang="ru-RU" sz="2400" smtClean="0">
                <a:latin typeface="Times New Roman" pitchFamily="18" charset="0"/>
                <a:cs typeface="Times New Roman" pitchFamily="18" charset="0"/>
              </a:rPr>
              <a:t>и </a:t>
            </a:r>
            <a:r>
              <a:rPr lang="ru-RU" altLang="ru-RU" sz="2400" smtClean="0">
                <a:latin typeface="Times New Roman" pitchFamily="18" charset="0"/>
                <a:cs typeface="Times New Roman" pitchFamily="18" charset="0"/>
              </a:rPr>
              <a:t>2025 </a:t>
            </a:r>
            <a:r>
              <a:rPr lang="ru-RU" altLang="ru-RU" sz="2400" dirty="0" smtClean="0">
                <a:latin typeface="Times New Roman" pitchFamily="18" charset="0"/>
                <a:cs typeface="Times New Roman" pitchFamily="18" charset="0"/>
              </a:rPr>
              <a:t>годов</a:t>
            </a:r>
            <a:r>
              <a:rPr lang="ru-RU" altLang="ru-RU" sz="2400" dirty="0" smtClean="0"/>
              <a:t>»</a:t>
            </a:r>
          </a:p>
        </p:txBody>
      </p:sp>
      <p:pic>
        <p:nvPicPr>
          <p:cNvPr id="11265" name="Picture 1" descr="C:\Users\Пользователь\Desktop\Настя\Бюджет 2021\Mozhaysk герб .png"/>
          <p:cNvPicPr>
            <a:picLocks noChangeAspect="1" noChangeArrowheads="1"/>
          </p:cNvPicPr>
          <p:nvPr/>
        </p:nvPicPr>
        <p:blipFill>
          <a:blip r:embed="rId2" cstate="print"/>
          <a:srcRect/>
          <a:stretch>
            <a:fillRect/>
          </a:stretch>
        </p:blipFill>
        <p:spPr bwMode="auto">
          <a:xfrm>
            <a:off x="534520" y="500042"/>
            <a:ext cx="1537149" cy="1714512"/>
          </a:xfrm>
          <a:prstGeom prst="rect">
            <a:avLst/>
          </a:prstGeom>
          <a:noFill/>
          <a:effectLst>
            <a:outerShdw blurRad="50800" dist="38100" dir="10800000" algn="r"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a:xfrm>
            <a:off x="1323952" y="595354"/>
            <a:ext cx="7329487" cy="757238"/>
          </a:xfrm>
        </p:spPr>
        <p:txBody>
          <a:bodyPr>
            <a:noAutofit/>
          </a:bodyPr>
          <a:lstStyle/>
          <a:p>
            <a:pPr algn="ctr"/>
            <a:r>
              <a:rPr lang="ru-RU" sz="1800" b="1" dirty="0" smtClean="0">
                <a:latin typeface="Times New Roman" pitchFamily="18" charset="0"/>
                <a:cs typeface="Times New Roman" pitchFamily="18" charset="0"/>
              </a:rPr>
              <a:t>Приоритеты бюджетной политики Можайского городского округа Московской области на 2023 год и плановый период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2024 и 2025 годов</a:t>
            </a:r>
          </a:p>
        </p:txBody>
      </p:sp>
      <p:sp>
        <p:nvSpPr>
          <p:cNvPr id="25602" name="Содержимое 2"/>
          <p:cNvSpPr>
            <a:spLocks noGrp="1"/>
          </p:cNvSpPr>
          <p:nvPr>
            <p:ph idx="1"/>
          </p:nvPr>
        </p:nvSpPr>
        <p:spPr>
          <a:xfrm>
            <a:off x="357158" y="1214422"/>
            <a:ext cx="8229600" cy="4945082"/>
          </a:xfrm>
        </p:spPr>
        <p:txBody>
          <a:bodyPr anchor="ctr">
            <a:normAutofit/>
          </a:bodyPr>
          <a:lstStyle/>
          <a:p>
            <a:pPr algn="just">
              <a:buNone/>
            </a:pPr>
            <a:r>
              <a:rPr lang="ru-RU" sz="1400" dirty="0" smtClean="0">
                <a:latin typeface="Times New Roman" pitchFamily="18" charset="0"/>
                <a:cs typeface="Times New Roman" pitchFamily="18" charset="0"/>
              </a:rPr>
              <a:t>                  Достижение целевых показателей национальных проектов, установленных на 2023-2025 годы, сохранение устойчивости бюджетной системы Можайского городского округа Московской области, обеспечение безусловного исполнения принятых социальных обязательств, нацеленность на развитие прогрессивных направлений в социальной и экономической сферах, в том числе за счет повышения уровня </a:t>
            </a:r>
            <a:r>
              <a:rPr lang="ru-RU" sz="1400" dirty="0" err="1" smtClean="0">
                <a:latin typeface="Times New Roman" pitchFamily="18" charset="0"/>
                <a:cs typeface="Times New Roman" pitchFamily="18" charset="0"/>
              </a:rPr>
              <a:t>цифровизации</a:t>
            </a:r>
            <a:r>
              <a:rPr lang="ru-RU" sz="1400" dirty="0" smtClean="0">
                <a:latin typeface="Times New Roman" pitchFamily="18" charset="0"/>
                <a:cs typeface="Times New Roman" pitchFamily="18" charset="0"/>
              </a:rPr>
              <a:t> мероприятий, станут важными задачи бюджетной политики округа, которая будет направлена на:</a:t>
            </a:r>
          </a:p>
          <a:p>
            <a:pPr>
              <a:buNone/>
            </a:pPr>
            <a:r>
              <a:rPr lang="ru-RU" sz="1400" dirty="0" smtClean="0">
                <a:latin typeface="Times New Roman" pitchFamily="18" charset="0"/>
                <a:cs typeface="Times New Roman" pitchFamily="18" charset="0"/>
              </a:rPr>
              <a:t>                   - сохранение социальной направленности бюджета Можайского городского округа Московской области;</a:t>
            </a:r>
          </a:p>
          <a:p>
            <a:pPr>
              <a:buNone/>
            </a:pPr>
            <a:r>
              <a:rPr lang="ru-RU" sz="1400" dirty="0" smtClean="0">
                <a:latin typeface="Times New Roman" pitchFamily="18" charset="0"/>
                <a:cs typeface="Times New Roman" pitchFamily="18" charset="0"/>
              </a:rPr>
              <a:t>                  -   поддержание достигнутого уровня заработной платы в бюджетной сфере;</a:t>
            </a:r>
          </a:p>
          <a:p>
            <a:pPr>
              <a:buNone/>
            </a:pPr>
            <a:r>
              <a:rPr lang="ru-RU" sz="1400" dirty="0" smtClean="0">
                <a:latin typeface="Times New Roman" pitchFamily="18" charset="0"/>
                <a:cs typeface="Times New Roman" pitchFamily="18" charset="0"/>
              </a:rPr>
              <a:t>                  -   развитие коммунальной, дорожно-транспортной, социальной инфраструктуры, обеспечение экологической безопасности на территории городского округа;</a:t>
            </a:r>
          </a:p>
          <a:p>
            <a:pPr>
              <a:buNone/>
            </a:pPr>
            <a:r>
              <a:rPr lang="ru-RU" sz="1400" dirty="0" smtClean="0">
                <a:latin typeface="Times New Roman" pitchFamily="18" charset="0"/>
                <a:cs typeface="Times New Roman" pitchFamily="18" charset="0"/>
              </a:rPr>
              <a:t>                 -   благоустройство общественных территорий, создание комфортной среды проживания;</a:t>
            </a:r>
          </a:p>
          <a:p>
            <a:pPr>
              <a:buNone/>
            </a:pPr>
            <a:r>
              <a:rPr lang="ru-RU" sz="1400" dirty="0" smtClean="0">
                <a:latin typeface="Times New Roman" pitchFamily="18" charset="0"/>
                <a:cs typeface="Times New Roman" pitchFamily="18" charset="0"/>
              </a:rPr>
              <a:t>                 -   повышение эффективности бюджетных расходов;</a:t>
            </a:r>
          </a:p>
          <a:p>
            <a:pPr>
              <a:buNone/>
            </a:pPr>
            <a:r>
              <a:rPr lang="ru-RU" sz="1400" dirty="0" smtClean="0">
                <a:latin typeface="Times New Roman" pitchFamily="18" charset="0"/>
                <a:cs typeface="Times New Roman" pitchFamily="18" charset="0"/>
              </a:rPr>
              <a:t>                 -   недопущение образования просроченной кредиторской задолженности по принятым обязательствам; </a:t>
            </a:r>
          </a:p>
          <a:p>
            <a:pPr>
              <a:buNone/>
            </a:pPr>
            <a:r>
              <a:rPr lang="ru-RU" sz="1400" dirty="0" smtClean="0">
                <a:latin typeface="Times New Roman" pitchFamily="18" charset="0"/>
                <a:cs typeface="Times New Roman" pitchFamily="18" charset="0"/>
              </a:rPr>
              <a:t>                 -   обеспечение открытости и прозрачности бюджетного процесса и вовлечение в него граждан;</a:t>
            </a:r>
          </a:p>
          <a:p>
            <a:pPr>
              <a:buNone/>
            </a:pPr>
            <a:r>
              <a:rPr lang="ru-RU" sz="1400" dirty="0" smtClean="0">
                <a:latin typeface="Times New Roman" pitchFamily="18" charset="0"/>
                <a:cs typeface="Times New Roman" pitchFamily="18" charset="0"/>
              </a:rPr>
              <a:t>                 -   поддержание умеренной долговой нагрузки на бюджет Можайского городского округа Московской области.</a:t>
            </a:r>
            <a:endParaRPr lang="ru-RU" sz="1400" dirty="0">
              <a:latin typeface="Times New Roman" pitchFamily="18" charset="0"/>
              <a:cs typeface="Times New Roman" pitchFamily="18" charset="0"/>
            </a:endParaRPr>
          </a:p>
        </p:txBody>
      </p:sp>
      <p:pic>
        <p:nvPicPr>
          <p:cNvPr id="25603" name="Рисунок 32" descr="Описание: Можайск-ГО-ПП-01"/>
          <p:cNvPicPr>
            <a:picLocks noChangeAspect="1" noChangeArrowheads="1"/>
          </p:cNvPicPr>
          <p:nvPr/>
        </p:nvPicPr>
        <p:blipFill>
          <a:blip r:embed="rId2"/>
          <a:srcRect/>
          <a:stretch>
            <a:fillRect/>
          </a:stretch>
        </p:blipFill>
        <p:spPr bwMode="auto">
          <a:xfrm>
            <a:off x="466725" y="476250"/>
            <a:ext cx="714375" cy="857250"/>
          </a:xfrm>
          <a:prstGeom prst="rect">
            <a:avLst/>
          </a:prstGeom>
          <a:noFill/>
          <a:ln w="9525">
            <a:noFill/>
            <a:miter lim="800000"/>
            <a:headEnd/>
            <a:tailEnd/>
          </a:ln>
        </p:spPr>
      </p:pic>
      <p:sp>
        <p:nvSpPr>
          <p:cNvPr id="25604" name="Прямоугольник 4"/>
          <p:cNvSpPr>
            <a:spLocks noChangeArrowheads="1"/>
          </p:cNvSpPr>
          <p:nvPr/>
        </p:nvSpPr>
        <p:spPr bwMode="auto">
          <a:xfrm>
            <a:off x="6005498" y="6476979"/>
            <a:ext cx="2836852" cy="307777"/>
          </a:xfrm>
          <a:prstGeom prst="rect">
            <a:avLst/>
          </a:prstGeom>
          <a:noFill/>
          <a:ln w="9525">
            <a:noFill/>
            <a:miter lim="800000"/>
            <a:headEnd/>
            <a:tailEnd/>
          </a:ln>
        </p:spPr>
        <p:txBody>
          <a:bodyPr wrap="square">
            <a:spAutoFit/>
          </a:bodyPr>
          <a:lstStyle/>
          <a:p>
            <a:pPr algn="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1143000" y="500063"/>
            <a:ext cx="7543800" cy="571500"/>
          </a:xfrm>
          <a:solidFill>
            <a:srgbClr val="00B0F0"/>
          </a:solidFill>
        </p:spPr>
        <p:txBody>
          <a:bodyPr/>
          <a:lstStyle/>
          <a:p>
            <a:pPr algn="ctr"/>
            <a:r>
              <a:rPr lang="ru-RU" sz="1800" smtClean="0">
                <a:latin typeface="Times New Roman" pitchFamily="18" charset="0"/>
                <a:cs typeface="Times New Roman" pitchFamily="18" charset="0"/>
              </a:rPr>
              <a:t>Перечень приоритетных показателей муниципальных программ</a:t>
            </a:r>
          </a:p>
        </p:txBody>
      </p:sp>
      <p:graphicFrame>
        <p:nvGraphicFramePr>
          <p:cNvPr id="6" name="Содержимое 5"/>
          <p:cNvGraphicFramePr>
            <a:graphicFrameLocks noGrp="1"/>
          </p:cNvGraphicFramePr>
          <p:nvPr>
            <p:ph idx="1"/>
          </p:nvPr>
        </p:nvGraphicFramePr>
        <p:xfrm>
          <a:off x="398637" y="1306123"/>
          <a:ext cx="8329613" cy="2542221"/>
        </p:xfrm>
        <a:graphic>
          <a:graphicData uri="http://schemas.openxmlformats.org/drawingml/2006/table">
            <a:tbl>
              <a:tblPr/>
              <a:tblGrid>
                <a:gridCol w="404813"/>
                <a:gridCol w="3067050"/>
                <a:gridCol w="909637"/>
                <a:gridCol w="795338"/>
                <a:gridCol w="795337"/>
                <a:gridCol w="795338"/>
                <a:gridCol w="795337"/>
                <a:gridCol w="766763"/>
              </a:tblGrid>
              <a:tr h="531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Показатели, характеризующие достижение цели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Единица измерения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Факт</a:t>
                      </a:r>
                    </a:p>
                    <a:p>
                      <a:pPr algn="ctr"/>
                      <a:r>
                        <a:rPr lang="ru-RU" sz="1050" b="1" dirty="0" smtClean="0">
                          <a:solidFill>
                            <a:schemeClr val="tx1"/>
                          </a:solidFill>
                          <a:latin typeface="Times New Roman" pitchFamily="18" charset="0"/>
                          <a:cs typeface="Times New Roman" pitchFamily="18" charset="0"/>
                        </a:rPr>
                        <a:t>2021год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План</a:t>
                      </a:r>
                    </a:p>
                    <a:p>
                      <a:pPr algn="ctr"/>
                      <a:r>
                        <a:rPr lang="ru-RU" sz="1050" b="1" dirty="0" smtClean="0">
                          <a:solidFill>
                            <a:schemeClr val="tx1"/>
                          </a:solidFill>
                          <a:latin typeface="Times New Roman" pitchFamily="18" charset="0"/>
                          <a:cs typeface="Times New Roman" pitchFamily="18" charset="0"/>
                        </a:rPr>
                        <a:t>2022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2023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2024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2025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r>
              <a:tr h="782478">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1</a:t>
                      </a:r>
                    </a:p>
                  </a:txBody>
                  <a:tcPr marL="90000" marR="90000" marT="90648"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000" kern="1200" dirty="0" smtClean="0">
                          <a:solidFill>
                            <a:schemeClr val="tx1"/>
                          </a:solidFill>
                          <a:latin typeface="Times New Roman" pitchFamily="18" charset="0"/>
                          <a:ea typeface="+mn-ea"/>
                          <a:cs typeface="Times New Roman" pitchFamily="18" charset="0"/>
                        </a:rPr>
                        <a:t>Диспансеризация взрослого населения Московской области (Доля взрослого населения, прошедшего диспансеризацию, от общего числа взрослого населения)</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90000" marR="90000" marT="90648"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25,98</a:t>
                      </a:r>
                      <a:endParaRPr kumimoji="0" lang="ru-RU" sz="1000" b="0" i="0" u="none" strike="noStrike" kern="1200" cap="none" normalizeH="0" baseline="0" dirty="0">
                        <a:ln>
                          <a:noFill/>
                        </a:ln>
                        <a:solidFill>
                          <a:srgbClr val="000000"/>
                        </a:solidFill>
                        <a:effectLst/>
                        <a:latin typeface="Times New Roman" pitchFamily="18" charset="0"/>
                        <a:ea typeface="+mn-ea"/>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25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25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25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25</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r>
              <a:tr h="274638">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2</a:t>
                      </a:r>
                    </a:p>
                  </a:txBody>
                  <a:tcPr marL="90000" marR="90000" marT="90648"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000" kern="1200" dirty="0" smtClean="0">
                          <a:solidFill>
                            <a:schemeClr val="tx1"/>
                          </a:solidFill>
                          <a:latin typeface="Times New Roman" pitchFamily="18" charset="0"/>
                          <a:ea typeface="+mn-ea"/>
                          <a:cs typeface="Times New Roman" pitchFamily="18" charset="0"/>
                        </a:rPr>
                        <a:t>Количество застрахованного населения трудоспособного возраста на территории Московской области</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90000" marR="90000" marT="90648"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ru-RU" sz="1000" kern="1200" dirty="0" smtClean="0">
                          <a:solidFill>
                            <a:schemeClr val="tx1"/>
                          </a:solidFill>
                          <a:latin typeface="Times New Roman" pitchFamily="18" charset="0"/>
                          <a:ea typeface="+mn-ea"/>
                          <a:cs typeface="Times New Roman" pitchFamily="18" charset="0"/>
                        </a:rPr>
                        <a:t>%</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89,75</a:t>
                      </a:r>
                      <a:endParaRPr kumimoji="0" lang="ru-RU" sz="1000" b="0" i="0" u="none" strike="noStrike" kern="1200" cap="none" normalizeH="0" baseline="0" dirty="0">
                        <a:ln>
                          <a:noFill/>
                        </a:ln>
                        <a:solidFill>
                          <a:srgbClr val="000000"/>
                        </a:solidFill>
                        <a:effectLst/>
                        <a:latin typeface="Times New Roman" pitchFamily="18" charset="0"/>
                        <a:ea typeface="+mn-ea"/>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78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78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78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78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r>
              <a:tr h="633282">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3</a:t>
                      </a:r>
                    </a:p>
                  </a:txBody>
                  <a:tcPr marL="90000" marR="90000" marT="90648"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000" kern="1200" dirty="0" smtClean="0">
                          <a:solidFill>
                            <a:schemeClr val="tx1"/>
                          </a:solidFill>
                          <a:latin typeface="Times New Roman" pitchFamily="18" charset="0"/>
                          <a:ea typeface="+mn-ea"/>
                          <a:cs typeface="Times New Roman" pitchFamily="18" charset="0"/>
                        </a:rPr>
                        <a:t>Жилье – медикам, нуждающихся в обеспечении жильем</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90000" marR="90000" marT="90648"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ru-RU" sz="1000" kern="1200" dirty="0" smtClean="0">
                          <a:solidFill>
                            <a:schemeClr val="tx1"/>
                          </a:solidFill>
                          <a:latin typeface="Times New Roman" pitchFamily="18" charset="0"/>
                          <a:ea typeface="+mn-ea"/>
                          <a:cs typeface="Times New Roman" pitchFamily="18" charset="0"/>
                        </a:rPr>
                        <a:t>%</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100</a:t>
                      </a:r>
                      <a:endParaRPr kumimoji="0" lang="ru-RU" sz="1000" b="0" i="0" u="none" strike="noStrike" kern="1200" cap="none" normalizeH="0" baseline="0" dirty="0">
                        <a:ln>
                          <a:noFill/>
                        </a:ln>
                        <a:solidFill>
                          <a:srgbClr val="000000"/>
                        </a:solidFill>
                        <a:effectLst/>
                        <a:latin typeface="Times New Roman" pitchFamily="18" charset="0"/>
                        <a:ea typeface="+mn-ea"/>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100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100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100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100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bl>
          </a:graphicData>
        </a:graphic>
      </p:graphicFrame>
      <p:sp>
        <p:nvSpPr>
          <p:cNvPr id="5" name="Прямоугольник 4"/>
          <p:cNvSpPr/>
          <p:nvPr/>
        </p:nvSpPr>
        <p:spPr>
          <a:xfrm>
            <a:off x="6357950" y="6500834"/>
            <a:ext cx="2357425" cy="523220"/>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cs typeface="Arial" charset="0"/>
            </a:endParaRPr>
          </a:p>
        </p:txBody>
      </p:sp>
      <p:pic>
        <p:nvPicPr>
          <p:cNvPr id="5171" name="Рисунок 32" descr="Описание: Можайск-ГО-ПП-01"/>
          <p:cNvPicPr>
            <a:picLocks noChangeAspect="1" noChangeArrowheads="1"/>
          </p:cNvPicPr>
          <p:nvPr/>
        </p:nvPicPr>
        <p:blipFill>
          <a:blip r:embed="rId2" cstate="print"/>
          <a:srcRect/>
          <a:stretch>
            <a:fillRect/>
          </a:stretch>
        </p:blipFill>
        <p:spPr bwMode="auto">
          <a:xfrm>
            <a:off x="455551" y="461210"/>
            <a:ext cx="714375" cy="78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1240155" y="569718"/>
            <a:ext cx="7400948" cy="500066"/>
          </a:xfrm>
        </p:spPr>
        <p:txBody>
          <a:bodyPr>
            <a:normAutofit fontScale="90000"/>
          </a:bodyPr>
          <a:lstStyle/>
          <a:p>
            <a:pPr algn="ctr">
              <a:defRPr/>
            </a:pPr>
            <a:r>
              <a:rPr lang="ru-RU" sz="21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«Культура и туризм» на 2023- 2027 годы</a:t>
            </a:r>
            <a:r>
              <a:rPr lang="ru-RU" sz="18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
            </a:r>
            <a:br>
              <a:rPr lang="ru-RU" sz="18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br>
            <a:endParaRPr lang="ru-RU" sz="1800" dirty="0">
              <a:solidFill>
                <a:srgbClr val="FFC000"/>
              </a:solidFill>
              <a:latin typeface="Times New Roman" pitchFamily="18" charset="0"/>
              <a:cs typeface="Times New Roman" pitchFamily="18" charset="0"/>
            </a:endParaRPr>
          </a:p>
        </p:txBody>
      </p:sp>
      <p:sp>
        <p:nvSpPr>
          <p:cNvPr id="6147" name="Текст 2"/>
          <p:cNvSpPr>
            <a:spLocks noGrp="1"/>
          </p:cNvSpPr>
          <p:nvPr>
            <p:ph type="body" idx="1"/>
          </p:nvPr>
        </p:nvSpPr>
        <p:spPr>
          <a:xfrm>
            <a:off x="457200" y="1500174"/>
            <a:ext cx="4040188" cy="1071570"/>
          </a:xfrm>
        </p:spPr>
        <p:txBody>
          <a:bodyPr>
            <a:normAutofit/>
          </a:bodyPr>
          <a:lstStyle/>
          <a:p>
            <a:r>
              <a:rPr lang="ru-RU" altLang="ru-RU" sz="1400" b="0" dirty="0" smtClean="0">
                <a:latin typeface="Times New Roman" pitchFamily="18" charset="0"/>
                <a:cs typeface="Times New Roman" pitchFamily="18" charset="0"/>
              </a:rPr>
              <a:t>2023 год  – 327 018,2 тыс.рублей</a:t>
            </a:r>
          </a:p>
          <a:p>
            <a:r>
              <a:rPr lang="ru-RU" altLang="ru-RU" sz="1400" b="0" dirty="0" smtClean="0">
                <a:latin typeface="Times New Roman" pitchFamily="18" charset="0"/>
                <a:cs typeface="Times New Roman" pitchFamily="18" charset="0"/>
              </a:rPr>
              <a:t>2024 год – 306 620,6 тыс.рублей</a:t>
            </a:r>
          </a:p>
          <a:p>
            <a:r>
              <a:rPr lang="ru-RU" altLang="ru-RU" sz="1400" b="0" dirty="0" smtClean="0">
                <a:latin typeface="Times New Roman" pitchFamily="18" charset="0"/>
                <a:cs typeface="Times New Roman" pitchFamily="18" charset="0"/>
              </a:rPr>
              <a:t>2025 год –  300 648,6 тыс. рублей</a:t>
            </a:r>
            <a:r>
              <a:rPr lang="ru-RU" sz="1400" b="0" dirty="0" smtClean="0">
                <a:latin typeface="Times New Roman" pitchFamily="18" charset="0"/>
                <a:cs typeface="Times New Roman" pitchFamily="18" charset="0"/>
              </a:rPr>
              <a:t>.</a:t>
            </a:r>
            <a:endParaRPr lang="ru-RU" sz="1400" b="0" dirty="0" smtClean="0">
              <a:latin typeface="Times New Roman" pitchFamily="18" charset="0"/>
              <a:cs typeface="Times New Roman" pitchFamily="18" charset="0"/>
            </a:endParaRPr>
          </a:p>
        </p:txBody>
      </p:sp>
      <p:sp>
        <p:nvSpPr>
          <p:cNvPr id="6148" name="Текст 4"/>
          <p:cNvSpPr>
            <a:spLocks noGrp="1"/>
          </p:cNvSpPr>
          <p:nvPr>
            <p:ph type="body" sz="quarter" idx="3"/>
          </p:nvPr>
        </p:nvSpPr>
        <p:spPr>
          <a:xfrm>
            <a:off x="4645025" y="1535113"/>
            <a:ext cx="4041775" cy="750887"/>
          </a:xfrm>
        </p:spPr>
        <p:txBody>
          <a:bodyPr>
            <a:normAutofit fontScale="92500" lnSpcReduction="10000"/>
          </a:bodyPr>
          <a:lstStyle/>
          <a:p>
            <a:pPr algn="ctr"/>
            <a:r>
              <a:rPr lang="ru-RU" sz="1400" b="0" dirty="0" smtClean="0">
                <a:latin typeface="Times New Roman" pitchFamily="18" charset="0"/>
                <a:cs typeface="Times New Roman" pitchFamily="18" charset="0"/>
              </a:rPr>
              <a:t>2023 год</a:t>
            </a:r>
          </a:p>
          <a:p>
            <a:r>
              <a:rPr lang="ru-RU" sz="1400" b="0" dirty="0" smtClean="0">
                <a:latin typeface="Times New Roman" pitchFamily="18" charset="0"/>
                <a:cs typeface="Times New Roman" pitchFamily="18" charset="0"/>
              </a:rPr>
              <a:t>98,1% - бюджет Можайского городского округа</a:t>
            </a:r>
          </a:p>
          <a:p>
            <a:r>
              <a:rPr lang="ru-RU" sz="1400" b="0" dirty="0" smtClean="0">
                <a:latin typeface="Times New Roman" pitchFamily="18" charset="0"/>
                <a:cs typeface="Times New Roman" pitchFamily="18" charset="0"/>
              </a:rPr>
              <a:t>1,9% - бюджет Московской области </a:t>
            </a:r>
          </a:p>
        </p:txBody>
      </p:sp>
      <p:sp>
        <p:nvSpPr>
          <p:cNvPr id="8" name="Прямоугольник 7"/>
          <p:cNvSpPr/>
          <p:nvPr/>
        </p:nvSpPr>
        <p:spPr>
          <a:xfrm>
            <a:off x="6143635" y="6500834"/>
            <a:ext cx="2571739" cy="523220"/>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latin typeface="Arial" charset="0"/>
              <a:cs typeface="Arial" charset="0"/>
            </a:endParaRPr>
          </a:p>
        </p:txBody>
      </p:sp>
      <p:sp>
        <p:nvSpPr>
          <p:cNvPr id="9" name="Заголовок 1"/>
          <p:cNvSpPr txBox="1">
            <a:spLocks/>
          </p:cNvSpPr>
          <p:nvPr/>
        </p:nvSpPr>
        <p:spPr bwMode="auto">
          <a:xfrm>
            <a:off x="500034" y="1428736"/>
            <a:ext cx="8229600" cy="1071570"/>
          </a:xfrm>
          <a:prstGeom prst="rect">
            <a:avLst/>
          </a:prstGeom>
          <a:noFill/>
          <a:ln w="9525">
            <a:noFill/>
            <a:miter lim="800000"/>
            <a:headEnd/>
            <a:tailEnd/>
          </a:ln>
        </p:spPr>
        <p:txBody>
          <a:bodyPr anchor="ctr"/>
          <a:lstStyle/>
          <a:p>
            <a:pPr algn="ctr" eaLnBrk="0" hangingPunct="0">
              <a:defRPr/>
            </a:pPr>
            <a:endParaRPr lang="ru-RU" sz="2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mj-ea"/>
              <a:cs typeface="Times New Roman" pitchFamily="18" charset="0"/>
            </a:endParaRPr>
          </a:p>
        </p:txBody>
      </p:sp>
      <p:sp>
        <p:nvSpPr>
          <p:cNvPr id="10" name="Заголовок 1"/>
          <p:cNvSpPr txBox="1">
            <a:spLocks/>
          </p:cNvSpPr>
          <p:nvPr/>
        </p:nvSpPr>
        <p:spPr bwMode="auto">
          <a:xfrm>
            <a:off x="500063" y="928688"/>
            <a:ext cx="8229600" cy="500062"/>
          </a:xfrm>
          <a:prstGeom prst="rect">
            <a:avLst/>
          </a:prstGeom>
          <a:noFill/>
          <a:ln w="9525">
            <a:noFill/>
            <a:miter lim="800000"/>
            <a:headEnd/>
            <a:tailEnd/>
          </a:ln>
        </p:spPr>
        <p:txBody>
          <a:bodyPr anchor="ctr"/>
          <a:lstStyle/>
          <a:p>
            <a:pPr algn="ctr" eaLnBrk="0" hangingPunct="0">
              <a:defRPr/>
            </a:pPr>
            <a:r>
              <a:rPr lang="ru-RU" kern="0" dirty="0">
                <a:latin typeface="Times New Roman" pitchFamily="18" charset="0"/>
                <a:ea typeface="+mj-ea"/>
                <a:cs typeface="Times New Roman" pitchFamily="18" charset="0"/>
              </a:rPr>
              <a:t>Расходы бюджета Можайского городского округа:</a:t>
            </a:r>
          </a:p>
        </p:txBody>
      </p:sp>
      <p:pic>
        <p:nvPicPr>
          <p:cNvPr id="6152" name="Рисунок 32" descr="Описание: Можайск-ГО-ПП-01"/>
          <p:cNvPicPr>
            <a:picLocks noChangeAspect="1" noChangeArrowheads="1"/>
          </p:cNvPicPr>
          <p:nvPr/>
        </p:nvPicPr>
        <p:blipFill>
          <a:blip r:embed="rId2" cstate="print"/>
          <a:srcRect/>
          <a:stretch>
            <a:fillRect/>
          </a:stretch>
        </p:blipFill>
        <p:spPr bwMode="auto">
          <a:xfrm>
            <a:off x="456170" y="469814"/>
            <a:ext cx="714375" cy="785813"/>
          </a:xfrm>
          <a:prstGeom prst="rect">
            <a:avLst/>
          </a:prstGeom>
          <a:noFill/>
          <a:ln w="9525">
            <a:noFill/>
            <a:miter lim="800000"/>
            <a:headEnd/>
            <a:tailEnd/>
          </a:ln>
        </p:spPr>
      </p:pic>
      <p:graphicFrame>
        <p:nvGraphicFramePr>
          <p:cNvPr id="15" name="Содержимое 12"/>
          <p:cNvGraphicFramePr>
            <a:graphicFrameLocks/>
          </p:cNvGraphicFramePr>
          <p:nvPr/>
        </p:nvGraphicFramePr>
        <p:xfrm>
          <a:off x="500034" y="2857496"/>
          <a:ext cx="3898776" cy="3273226"/>
        </p:xfrm>
        <a:graphic>
          <a:graphicData uri="http://schemas.openxmlformats.org/drawingml/2006/chart">
            <c:chart xmlns:c="http://schemas.openxmlformats.org/drawingml/2006/chart" xmlns:r="http://schemas.openxmlformats.org/officeDocument/2006/relationships" r:id="rId3"/>
          </a:graphicData>
        </a:graphic>
      </p:graphicFrame>
      <p:pic>
        <p:nvPicPr>
          <p:cNvPr id="17" name="Picture 2" descr="C:\Users\buch1\Desktop\удалить\к-ра.jpg"/>
          <p:cNvPicPr>
            <a:picLocks noChangeAspect="1" noChangeArrowheads="1"/>
          </p:cNvPicPr>
          <p:nvPr/>
        </p:nvPicPr>
        <p:blipFill>
          <a:blip r:embed="rId4"/>
          <a:srcRect/>
          <a:stretch>
            <a:fillRect/>
          </a:stretch>
        </p:blipFill>
        <p:spPr bwMode="auto">
          <a:xfrm>
            <a:off x="4751592" y="2786058"/>
            <a:ext cx="3749498" cy="3016440"/>
          </a:xfrm>
          <a:prstGeom prst="rect">
            <a:avLst/>
          </a:prstGeom>
          <a:no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1357313" y="642938"/>
            <a:ext cx="7329487" cy="500062"/>
          </a:xfrm>
          <a:solidFill>
            <a:srgbClr val="00B0F0"/>
          </a:solidFill>
        </p:spPr>
        <p:txBody>
          <a:bodyPr/>
          <a:lstStyle/>
          <a:p>
            <a:pPr algn="ctr"/>
            <a:r>
              <a:rPr lang="ru-RU" sz="1800" dirty="0" smtClean="0">
                <a:latin typeface="Times New Roman" pitchFamily="18" charset="0"/>
                <a:cs typeface="Times New Roman" pitchFamily="18" charset="0"/>
              </a:rPr>
              <a:t>Мероприятия, предусмотренные к финансированию:</a:t>
            </a:r>
          </a:p>
        </p:txBody>
      </p:sp>
      <p:sp>
        <p:nvSpPr>
          <p:cNvPr id="7171" name="Содержимое 5"/>
          <p:cNvSpPr>
            <a:spLocks noGrp="1"/>
          </p:cNvSpPr>
          <p:nvPr>
            <p:ph idx="1"/>
          </p:nvPr>
        </p:nvSpPr>
        <p:spPr>
          <a:xfrm>
            <a:off x="428625" y="1285860"/>
            <a:ext cx="8229600" cy="5143536"/>
          </a:xfrm>
        </p:spPr>
        <p:txBody>
          <a:bodyPr/>
          <a:lstStyle/>
          <a:p>
            <a:r>
              <a:rPr lang="ru-RU" sz="1300" dirty="0" smtClean="0">
                <a:latin typeface="Times New Roman" pitchFamily="18" charset="0"/>
                <a:cs typeface="Times New Roman" pitchFamily="18" charset="0"/>
              </a:rPr>
              <a:t>Сохранение объектов культурного наследия (памятников истории и культуры), находящихся в собственности муниципальных образований</a:t>
            </a:r>
          </a:p>
          <a:p>
            <a:r>
              <a:rPr lang="ru-RU" sz="1300" dirty="0" smtClean="0">
                <a:latin typeface="Times New Roman" pitchFamily="18" charset="0"/>
                <a:cs typeface="Times New Roman" pitchFamily="18" charset="0"/>
              </a:rPr>
              <a:t>Расходы на обеспечение деятельности (оказание услуг) муниципальных учреждений – библиотеки</a:t>
            </a:r>
          </a:p>
          <a:p>
            <a:r>
              <a:rPr lang="ru-RU" sz="1300" dirty="0" smtClean="0">
                <a:latin typeface="Times New Roman" pitchFamily="18" charset="0"/>
                <a:cs typeface="Times New Roman" pitchFamily="18" charset="0"/>
              </a:rPr>
              <a:t>Организация библиотечного обслуживания населения, комплектование и обеспечение сохранности библиотечных фондов библиотек городского округа</a:t>
            </a:r>
          </a:p>
          <a:p>
            <a:r>
              <a:rPr lang="ru-RU" sz="1300" dirty="0" smtClean="0">
                <a:latin typeface="Times New Roman" pitchFamily="18" charset="0"/>
                <a:cs typeface="Times New Roman" pitchFamily="18" charset="0"/>
              </a:rPr>
              <a:t>Государственная поддержка отрасли культуры (модернизация библиотек в части комплектования книжных фондов муниципальных общедоступных библиотек)</a:t>
            </a:r>
          </a:p>
          <a:p>
            <a:r>
              <a:rPr lang="ru-RU" sz="1300" dirty="0" smtClean="0">
                <a:latin typeface="Times New Roman" pitchFamily="18" charset="0"/>
                <a:cs typeface="Times New Roman" pitchFamily="18" charset="0"/>
              </a:rPr>
              <a:t>Расходы на обеспечение деятельности (оказание услуг) муниципальных учреждений - </a:t>
            </a:r>
            <a:r>
              <a:rPr lang="ru-RU" sz="1300" dirty="0" err="1" smtClean="0">
                <a:latin typeface="Times New Roman" pitchFamily="18" charset="0"/>
                <a:cs typeface="Times New Roman" pitchFamily="18" charset="0"/>
              </a:rPr>
              <a:t>культурно-досуговые</a:t>
            </a:r>
            <a:r>
              <a:rPr lang="ru-RU" sz="1300" dirty="0" smtClean="0">
                <a:latin typeface="Times New Roman" pitchFamily="18" charset="0"/>
                <a:cs typeface="Times New Roman" pitchFamily="18" charset="0"/>
              </a:rPr>
              <a:t> учреждения</a:t>
            </a:r>
          </a:p>
          <a:p>
            <a:r>
              <a:rPr lang="ru-RU" sz="1300" dirty="0" smtClean="0">
                <a:latin typeface="Times New Roman" pitchFamily="18" charset="0"/>
                <a:cs typeface="Times New Roman" pitchFamily="18" charset="0"/>
              </a:rPr>
              <a:t>Мероприятия в сфере культуры</a:t>
            </a:r>
          </a:p>
          <a:p>
            <a:r>
              <a:rPr lang="ru-RU" sz="1300" dirty="0" smtClean="0">
                <a:latin typeface="Times New Roman" pitchFamily="18" charset="0"/>
                <a:cs typeface="Times New Roman" pitchFamily="18" charset="0"/>
              </a:rPr>
              <a:t>Расходы на обеспечение деятельности (оказание услуг) муниципальных учреждений - парк культуры и отдыха</a:t>
            </a:r>
          </a:p>
          <a:p>
            <a:r>
              <a:rPr lang="ru-RU" sz="1300" dirty="0" smtClean="0">
                <a:latin typeface="Times New Roman" pitchFamily="18" charset="0"/>
                <a:cs typeface="Times New Roman" pitchFamily="18" charset="0"/>
              </a:rPr>
              <a:t>Проведение капитального ремонта, технического переоснащения и благоустройство территорий муниципальных объектов культуры</a:t>
            </a:r>
          </a:p>
          <a:p>
            <a:r>
              <a:rPr lang="ru-RU" sz="1300" dirty="0" smtClean="0">
                <a:latin typeface="Times New Roman" pitchFamily="18" charset="0"/>
                <a:cs typeface="Times New Roman" pitchFamily="18" charset="0"/>
              </a:rPr>
              <a:t>Государственная поддержка отрасли культуры (в части обеспечения учреждений культуры специализированным автотранспортом для обслуживания населения, в том числе сельского населения)</a:t>
            </a:r>
          </a:p>
          <a:p>
            <a:r>
              <a:rPr lang="ru-RU" sz="1300" dirty="0" smtClean="0">
                <a:latin typeface="Times New Roman" pitchFamily="18" charset="0"/>
                <a:cs typeface="Times New Roman" pitchFamily="18" charset="0"/>
              </a:rPr>
              <a:t>Расходы на обеспечение деятельности (оказание услуг) муниципальных организаций дополнительного образования сферы культуры</a:t>
            </a:r>
          </a:p>
          <a:p>
            <a:r>
              <a:rPr lang="ru-RU" sz="1300" dirty="0" smtClean="0">
                <a:latin typeface="Times New Roman" pitchFamily="18" charset="0"/>
                <a:cs typeface="Times New Roman" pitchFamily="18" charset="0"/>
              </a:rPr>
              <a:t>Обеспечение переданных полномочий по временному хранению, комплектованию, учету и использованию архивных документов, относящихся к собственности Московской области и временно хранящихся в муниципальных архивах</a:t>
            </a:r>
          </a:p>
        </p:txBody>
      </p:sp>
      <p:sp>
        <p:nvSpPr>
          <p:cNvPr id="5" name="Прямоугольник 4"/>
          <p:cNvSpPr/>
          <p:nvPr/>
        </p:nvSpPr>
        <p:spPr>
          <a:xfrm>
            <a:off x="6286512" y="6500834"/>
            <a:ext cx="2428863" cy="523220"/>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latin typeface="Arial" charset="0"/>
              <a:cs typeface="Arial" charset="0"/>
            </a:endParaRPr>
          </a:p>
        </p:txBody>
      </p:sp>
      <p:pic>
        <p:nvPicPr>
          <p:cNvPr id="7173" name="Рисунок 32" descr="Описание: Можайск-ГО-ПП-01"/>
          <p:cNvPicPr>
            <a:picLocks noChangeAspect="1" noChangeArrowheads="1"/>
          </p:cNvPicPr>
          <p:nvPr/>
        </p:nvPicPr>
        <p:blipFill>
          <a:blip r:embed="rId2" cstate="print"/>
          <a:srcRect/>
          <a:stretch>
            <a:fillRect/>
          </a:stretch>
        </p:blipFill>
        <p:spPr bwMode="auto">
          <a:xfrm>
            <a:off x="466725" y="466725"/>
            <a:ext cx="714375" cy="78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1143000" y="500063"/>
            <a:ext cx="7543800" cy="571500"/>
          </a:xfrm>
          <a:solidFill>
            <a:srgbClr val="00B0F0"/>
          </a:solidFill>
        </p:spPr>
        <p:txBody>
          <a:bodyPr/>
          <a:lstStyle/>
          <a:p>
            <a:pPr algn="ctr"/>
            <a:r>
              <a:rPr lang="ru-RU" sz="1800" smtClean="0">
                <a:latin typeface="Times New Roman" pitchFamily="18" charset="0"/>
                <a:cs typeface="Times New Roman" pitchFamily="18" charset="0"/>
              </a:rPr>
              <a:t>Перечень приоритетных показателей муниципальных программ</a:t>
            </a:r>
          </a:p>
        </p:txBody>
      </p:sp>
      <p:graphicFrame>
        <p:nvGraphicFramePr>
          <p:cNvPr id="6" name="Содержимое 5"/>
          <p:cNvGraphicFramePr>
            <a:graphicFrameLocks noGrp="1"/>
          </p:cNvGraphicFramePr>
          <p:nvPr>
            <p:ph idx="1"/>
          </p:nvPr>
        </p:nvGraphicFramePr>
        <p:xfrm>
          <a:off x="420133" y="1214438"/>
          <a:ext cx="8328452" cy="4910997"/>
        </p:xfrm>
        <a:graphic>
          <a:graphicData uri="http://schemas.openxmlformats.org/drawingml/2006/table">
            <a:tbl>
              <a:tblPr/>
              <a:tblGrid>
                <a:gridCol w="405559"/>
                <a:gridCol w="3324944"/>
                <a:gridCol w="650183"/>
                <a:gridCol w="795025"/>
                <a:gridCol w="796634"/>
                <a:gridCol w="795025"/>
                <a:gridCol w="795025"/>
                <a:gridCol w="766057"/>
              </a:tblGrid>
              <a:tr h="1428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Показатели, характеризующие достижение цели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Единица измерения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Факт</a:t>
                      </a:r>
                    </a:p>
                    <a:p>
                      <a:pPr algn="ctr"/>
                      <a:r>
                        <a:rPr lang="ru-RU" sz="1050" b="1" dirty="0" smtClean="0">
                          <a:solidFill>
                            <a:schemeClr val="tx1"/>
                          </a:solidFill>
                          <a:latin typeface="Times New Roman" pitchFamily="18" charset="0"/>
                          <a:cs typeface="Times New Roman" pitchFamily="18" charset="0"/>
                        </a:rPr>
                        <a:t>2021год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План</a:t>
                      </a:r>
                    </a:p>
                    <a:p>
                      <a:pPr algn="ctr"/>
                      <a:r>
                        <a:rPr lang="ru-RU" sz="1050" b="1" dirty="0" smtClean="0">
                          <a:solidFill>
                            <a:schemeClr val="tx1"/>
                          </a:solidFill>
                          <a:latin typeface="Times New Roman" pitchFamily="18" charset="0"/>
                          <a:cs typeface="Times New Roman" pitchFamily="18" charset="0"/>
                        </a:rPr>
                        <a:t>2022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2023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2024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2025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r>
              <a:tr h="449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Увеличение доли объектов культурного наследия, находящихся в собственности муниципального образования, по которым проведены работы по сохранению, в общем количестве объектов культурного наследия, находящихся в собственности муниципальных образований, нуждающихся в указанных работах</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r>
              <a:tr h="3057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Количество объектов культурного наследия, находящихся в собственности муниципальных образований, по которым в текущем году разработана проектная документация</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Ед.</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r>
              <a:tr h="7096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tx1"/>
                          </a:solidFill>
                          <a:latin typeface="Times New Roman" pitchFamily="18" charset="0"/>
                          <a:ea typeface="+mn-ea"/>
                          <a:cs typeface="Times New Roman" pitchFamily="18" charset="0"/>
                        </a:rPr>
                        <a:t>Увеличение доли объектов культурного наследия, находящихся в собственности муниципального образования на которые установлены информационные надписи </a:t>
                      </a:r>
                      <a:endParaRPr lang="ru-RU" sz="1000" kern="1200" dirty="0">
                        <a:solidFill>
                          <a:schemeClr val="tx1"/>
                        </a:solidFill>
                        <a:latin typeface="Times New Roman" pitchFamily="18" charset="0"/>
                        <a:ea typeface="+mn-ea"/>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r>
              <a:tr h="2857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Обеспечение роста числа пользователей муниципальных библиотек Московской области</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Чел.</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spcAft>
                          <a:spcPts val="0"/>
                        </a:spcAft>
                      </a:pPr>
                      <a:r>
                        <a:rPr lang="ru-RU" sz="1000" dirty="0" smtClean="0">
                          <a:latin typeface="Times New Roman" pitchFamily="18" charset="0"/>
                          <a:ea typeface="Calibri"/>
                          <a:cs typeface="Times New Roman" pitchFamily="18" charset="0"/>
                        </a:rPr>
                        <a:t>17269</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spcAft>
                          <a:spcPts val="0"/>
                        </a:spcAft>
                      </a:pPr>
                      <a:r>
                        <a:rPr lang="ru-RU" sz="1000" dirty="0">
                          <a:latin typeface="Times New Roman" pitchFamily="18" charset="0"/>
                          <a:ea typeface="Times New Roman"/>
                          <a:cs typeface="Times New Roman" pitchFamily="18" charset="0"/>
                        </a:rPr>
                        <a:t>18000</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spcAft>
                          <a:spcPts val="0"/>
                        </a:spcAft>
                      </a:pPr>
                      <a:r>
                        <a:rPr lang="ru-RU" sz="1000">
                          <a:latin typeface="Times New Roman" pitchFamily="18" charset="0"/>
                          <a:ea typeface="Times New Roman"/>
                          <a:cs typeface="Times New Roman" pitchFamily="18" charset="0"/>
                        </a:rPr>
                        <a:t>19500</a:t>
                      </a:r>
                      <a:endParaRPr lang="ru-RU" sz="100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spcAft>
                          <a:spcPts val="0"/>
                        </a:spcAft>
                      </a:pPr>
                      <a:r>
                        <a:rPr lang="ru-RU" sz="1000" dirty="0">
                          <a:latin typeface="Times New Roman" pitchFamily="18" charset="0"/>
                          <a:ea typeface="Times New Roman"/>
                          <a:cs typeface="Times New Roman" pitchFamily="18" charset="0"/>
                        </a:rPr>
                        <a:t>21000</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r>
              <a:tr h="3879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u-RU" sz="1000" kern="1200" dirty="0" smtClean="0">
                          <a:solidFill>
                            <a:schemeClr val="tx1"/>
                          </a:solidFill>
                          <a:latin typeface="Times New Roman" pitchFamily="18" charset="0"/>
                          <a:ea typeface="+mn-ea"/>
                          <a:cs typeface="Times New Roman" pitchFamily="18" charset="0"/>
                        </a:rPr>
                        <a:t>Количество посещений организаций культуры по отношению к уровню 2017 года (в части посещений библиотек)</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spcAft>
                          <a:spcPts val="0"/>
                        </a:spcAft>
                      </a:pPr>
                      <a:r>
                        <a:rPr lang="ru-RU" sz="1000" dirty="0">
                          <a:latin typeface="Times New Roman" pitchFamily="18" charset="0"/>
                          <a:ea typeface="Times New Roman"/>
                          <a:cs typeface="Times New Roman" pitchFamily="18" charset="0"/>
                        </a:rPr>
                        <a:t>186</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spcAft>
                          <a:spcPts val="0"/>
                        </a:spcAft>
                      </a:pPr>
                      <a:r>
                        <a:rPr lang="ru-RU" sz="1000">
                          <a:latin typeface="Times New Roman" pitchFamily="18" charset="0"/>
                          <a:ea typeface="Times New Roman"/>
                          <a:cs typeface="Times New Roman" pitchFamily="18" charset="0"/>
                        </a:rPr>
                        <a:t>203</a:t>
                      </a:r>
                      <a:endParaRPr lang="ru-RU" sz="100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spcAft>
                          <a:spcPts val="0"/>
                        </a:spcAft>
                      </a:pPr>
                      <a:r>
                        <a:rPr lang="ru-RU" sz="1000" dirty="0">
                          <a:latin typeface="Times New Roman" pitchFamily="18" charset="0"/>
                          <a:ea typeface="Times New Roman"/>
                          <a:cs typeface="Times New Roman" pitchFamily="18" charset="0"/>
                        </a:rPr>
                        <a:t>237</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r>
              <a:tr h="3086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Количество переоснащенных муниципальных библиотек по модельному стандарту</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Ед.</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spcAft>
                          <a:spcPts val="0"/>
                        </a:spcAft>
                      </a:pPr>
                      <a:r>
                        <a:rPr lang="ru-RU" sz="1000" dirty="0" smtClean="0">
                          <a:latin typeface="Times New Roman" pitchFamily="18" charset="0"/>
                          <a:ea typeface="Calibri"/>
                          <a:cs typeface="Times New Roman" pitchFamily="18" charset="0"/>
                        </a:rPr>
                        <a:t>1</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spcAft>
                          <a:spcPts val="0"/>
                        </a:spcAft>
                      </a:pPr>
                      <a:r>
                        <a:rPr lang="ru-RU" sz="1000" dirty="0" smtClean="0">
                          <a:latin typeface="Times New Roman" pitchFamily="18" charset="0"/>
                          <a:ea typeface="Calibri"/>
                          <a:cs typeface="Times New Roman" pitchFamily="18" charset="0"/>
                        </a:rPr>
                        <a:t>0</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spcAft>
                          <a:spcPts val="0"/>
                        </a:spcAft>
                      </a:pPr>
                      <a:r>
                        <a:rPr lang="ru-RU" sz="1000" dirty="0" smtClean="0">
                          <a:latin typeface="Times New Roman" pitchFamily="18" charset="0"/>
                          <a:ea typeface="Calibri"/>
                          <a:cs typeface="Times New Roman" pitchFamily="18" charset="0"/>
                        </a:rPr>
                        <a:t>0</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spcAft>
                          <a:spcPts val="0"/>
                        </a:spcAft>
                      </a:pPr>
                      <a:r>
                        <a:rPr lang="ru-RU" sz="1000" dirty="0" smtClean="0">
                          <a:latin typeface="Times New Roman" pitchFamily="18" charset="0"/>
                          <a:ea typeface="Calibri"/>
                          <a:cs typeface="Times New Roman" pitchFamily="18" charset="0"/>
                        </a:rPr>
                        <a:t>0</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r>
              <a:tr h="1590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u-RU" sz="1000" kern="1200" dirty="0" smtClean="0">
                          <a:solidFill>
                            <a:schemeClr val="tx1"/>
                          </a:solidFill>
                          <a:latin typeface="Times New Roman" pitchFamily="18" charset="0"/>
                          <a:ea typeface="+mn-ea"/>
                          <a:cs typeface="Times New Roman" pitchFamily="18" charset="0"/>
                        </a:rPr>
                        <a:t>Число посещений культурных мероприятий </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Тыс. ед.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spcAft>
                          <a:spcPts val="0"/>
                        </a:spcAft>
                      </a:pPr>
                      <a:r>
                        <a:rPr lang="ru-RU" sz="1000" dirty="0" smtClean="0">
                          <a:latin typeface="Times New Roman" pitchFamily="18" charset="0"/>
                          <a:ea typeface="Calibri"/>
                          <a:cs typeface="Times New Roman" pitchFamily="18" charset="0"/>
                        </a:rPr>
                        <a:t>472,489</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spcAft>
                          <a:spcPts val="0"/>
                        </a:spcAft>
                      </a:pPr>
                      <a:r>
                        <a:rPr lang="ru-RU" sz="1000" dirty="0">
                          <a:latin typeface="Times New Roman" pitchFamily="18" charset="0"/>
                          <a:ea typeface="Times New Roman"/>
                          <a:cs typeface="Times New Roman" pitchFamily="18" charset="0"/>
                        </a:rPr>
                        <a:t>468,216</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spcAft>
                          <a:spcPts val="0"/>
                        </a:spcAft>
                      </a:pPr>
                      <a:r>
                        <a:rPr lang="ru-RU" sz="1000">
                          <a:latin typeface="Times New Roman" pitchFamily="18" charset="0"/>
                          <a:ea typeface="Times New Roman"/>
                          <a:cs typeface="Times New Roman" pitchFamily="18" charset="0"/>
                        </a:rPr>
                        <a:t>510,781</a:t>
                      </a:r>
                      <a:endParaRPr lang="ru-RU" sz="100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spcAft>
                          <a:spcPts val="0"/>
                        </a:spcAft>
                      </a:pPr>
                      <a:r>
                        <a:rPr lang="ru-RU" sz="1000" dirty="0">
                          <a:latin typeface="Times New Roman" pitchFamily="18" charset="0"/>
                          <a:ea typeface="Times New Roman"/>
                          <a:cs typeface="Times New Roman" pitchFamily="18" charset="0"/>
                        </a:rPr>
                        <a:t>595,911</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r>
              <a:tr h="4066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u-RU" sz="1000" kern="1200" dirty="0" smtClean="0">
                          <a:solidFill>
                            <a:schemeClr val="tx1"/>
                          </a:solidFill>
                          <a:latin typeface="Times New Roman" pitchFamily="18" charset="0"/>
                          <a:ea typeface="+mn-ea"/>
                          <a:cs typeface="Times New Roman" pitchFamily="18" charset="0"/>
                        </a:rPr>
                        <a:t>Количество поддержанных творческих инициатив и проектов (нарастающим итогом)</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Ед.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spcAft>
                          <a:spcPts val="0"/>
                        </a:spcAft>
                      </a:pPr>
                      <a:r>
                        <a:rPr lang="ru-RU" sz="1000" dirty="0" smtClean="0">
                          <a:latin typeface="Times New Roman" pitchFamily="18" charset="0"/>
                          <a:ea typeface="Calibri"/>
                          <a:cs typeface="Times New Roman" pitchFamily="18" charset="0"/>
                        </a:rPr>
                        <a:t>0</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spcAft>
                          <a:spcPts val="0"/>
                        </a:spcAft>
                      </a:pPr>
                      <a:r>
                        <a:rPr lang="ru-RU" sz="1000" dirty="0" smtClean="0">
                          <a:latin typeface="Times New Roman" pitchFamily="18" charset="0"/>
                          <a:ea typeface="Calibri"/>
                          <a:cs typeface="Times New Roman" pitchFamily="18" charset="0"/>
                        </a:rPr>
                        <a:t>0</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spcAft>
                          <a:spcPts val="0"/>
                        </a:spcAft>
                      </a:pPr>
                      <a:r>
                        <a:rPr lang="ru-RU" sz="1000" dirty="0" smtClean="0">
                          <a:latin typeface="Times New Roman" pitchFamily="18" charset="0"/>
                          <a:ea typeface="Calibri"/>
                          <a:cs typeface="Times New Roman" pitchFamily="18" charset="0"/>
                        </a:rPr>
                        <a:t>0</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spcAft>
                          <a:spcPts val="0"/>
                        </a:spcAft>
                      </a:pPr>
                      <a:r>
                        <a:rPr lang="ru-RU" sz="1000" dirty="0" smtClean="0">
                          <a:latin typeface="Times New Roman" pitchFamily="18" charset="0"/>
                          <a:ea typeface="Calibri"/>
                          <a:cs typeface="Times New Roman" pitchFamily="18" charset="0"/>
                        </a:rPr>
                        <a:t>0</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spcAft>
                          <a:spcPts val="0"/>
                        </a:spcAft>
                      </a:pPr>
                      <a:r>
                        <a:rPr lang="ru-RU" sz="1000" dirty="0" smtClean="0">
                          <a:latin typeface="Times New Roman" pitchFamily="18" charset="0"/>
                          <a:ea typeface="Calibri"/>
                          <a:cs typeface="Times New Roman" pitchFamily="18" charset="0"/>
                        </a:rPr>
                        <a:t>0</a:t>
                      </a:r>
                      <a:endParaRPr lang="ru-RU" sz="1000" dirty="0">
                        <a:latin typeface="Times New Roman" pitchFamily="18" charset="0"/>
                        <a:ea typeface="Calibri"/>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r>
            </a:tbl>
          </a:graphicData>
        </a:graphic>
      </p:graphicFrame>
      <p:sp>
        <p:nvSpPr>
          <p:cNvPr id="5" name="Прямоугольник 4"/>
          <p:cNvSpPr/>
          <p:nvPr/>
        </p:nvSpPr>
        <p:spPr>
          <a:xfrm>
            <a:off x="6072198" y="6500834"/>
            <a:ext cx="2643177" cy="523220"/>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latin typeface="Arial" charset="0"/>
              <a:cs typeface="Arial" charset="0"/>
            </a:endParaRPr>
          </a:p>
        </p:txBody>
      </p:sp>
      <p:pic>
        <p:nvPicPr>
          <p:cNvPr id="8288" name="Рисунок 32" descr="Описание: Можайск-ГО-ПП-01"/>
          <p:cNvPicPr>
            <a:picLocks noChangeAspect="1" noChangeArrowheads="1"/>
          </p:cNvPicPr>
          <p:nvPr/>
        </p:nvPicPr>
        <p:blipFill>
          <a:blip r:embed="rId2" cstate="print"/>
          <a:srcRect/>
          <a:stretch>
            <a:fillRect/>
          </a:stretch>
        </p:blipFill>
        <p:spPr bwMode="auto">
          <a:xfrm>
            <a:off x="461987" y="471507"/>
            <a:ext cx="623863" cy="6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143000" y="466725"/>
            <a:ext cx="7543800" cy="604838"/>
          </a:xfrm>
          <a:solidFill>
            <a:srgbClr val="00B0F0"/>
          </a:solidFill>
        </p:spPr>
        <p:txBody>
          <a:bodyPr anchor="ctr"/>
          <a:lstStyle/>
          <a:p>
            <a:pPr algn="ctr"/>
            <a:r>
              <a:rPr lang="ru-RU" sz="1800" dirty="0" smtClean="0">
                <a:latin typeface="Times New Roman" pitchFamily="18" charset="0"/>
                <a:cs typeface="Times New Roman" pitchFamily="18" charset="0"/>
              </a:rPr>
              <a:t>Перечень приоритетных показателей муниципальных программ</a:t>
            </a:r>
          </a:p>
        </p:txBody>
      </p:sp>
      <p:graphicFrame>
        <p:nvGraphicFramePr>
          <p:cNvPr id="6" name="Содержимое 5"/>
          <p:cNvGraphicFramePr>
            <a:graphicFrameLocks noGrp="1"/>
          </p:cNvGraphicFramePr>
          <p:nvPr>
            <p:ph idx="1"/>
          </p:nvPr>
        </p:nvGraphicFramePr>
        <p:xfrm>
          <a:off x="419099" y="1144531"/>
          <a:ext cx="8315325" cy="5195561"/>
        </p:xfrm>
        <a:graphic>
          <a:graphicData uri="http://schemas.openxmlformats.org/drawingml/2006/table">
            <a:tbl>
              <a:tblPr firstRow="1" bandRow="1">
                <a:tableStyleId>{21E4AEA4-8DFA-4A89-87EB-49C32662AFE0}</a:tableStyleId>
              </a:tblPr>
              <a:tblGrid>
                <a:gridCol w="404191"/>
                <a:gridCol w="3718517"/>
                <a:gridCol w="619089"/>
                <a:gridCol w="687217"/>
                <a:gridCol w="755939"/>
                <a:gridCol w="687217"/>
                <a:gridCol w="755939"/>
                <a:gridCol w="687216"/>
              </a:tblGrid>
              <a:tr h="612219">
                <a:tc>
                  <a:txBody>
                    <a:bodyPr/>
                    <a:lstStyle/>
                    <a:p>
                      <a:pPr algn="ctr"/>
                      <a:r>
                        <a:rPr lang="ru-RU" sz="1050" dirty="0" smtClean="0">
                          <a:solidFill>
                            <a:schemeClr val="tx1"/>
                          </a:solidFill>
                          <a:latin typeface="Times New Roman" pitchFamily="18" charset="0"/>
                          <a:cs typeface="Times New Roman" pitchFamily="18" charset="0"/>
                        </a:rPr>
                        <a:t>№</a:t>
                      </a:r>
                    </a:p>
                    <a:p>
                      <a:pPr algn="ctr"/>
                      <a:r>
                        <a:rPr lang="ru-RU" sz="1050" dirty="0" err="1" smtClean="0">
                          <a:solidFill>
                            <a:schemeClr val="tx1"/>
                          </a:solidFill>
                          <a:latin typeface="Times New Roman" pitchFamily="18" charset="0"/>
                          <a:cs typeface="Times New Roman" pitchFamily="18" charset="0"/>
                        </a:rPr>
                        <a:t>п</a:t>
                      </a:r>
                      <a:r>
                        <a:rPr lang="ru-RU" sz="1050" dirty="0" smtClean="0">
                          <a:solidFill>
                            <a:schemeClr val="tx1"/>
                          </a:solidFill>
                          <a:latin typeface="Times New Roman" pitchFamily="18" charset="0"/>
                          <a:cs typeface="Times New Roman" pitchFamily="18" charset="0"/>
                        </a:rPr>
                        <a:t>/</a:t>
                      </a:r>
                      <a:r>
                        <a:rPr lang="ru-RU" sz="1050" dirty="0" err="1" smtClean="0">
                          <a:solidFill>
                            <a:schemeClr val="tx1"/>
                          </a:solidFill>
                          <a:latin typeface="Times New Roman" pitchFamily="18" charset="0"/>
                          <a:cs typeface="Times New Roman" pitchFamily="18" charset="0"/>
                        </a:rPr>
                        <a:t>п</a:t>
                      </a:r>
                      <a:endParaRPr lang="ru-RU" sz="1050" dirty="0">
                        <a:solidFill>
                          <a:schemeClr val="tx1"/>
                        </a:solidFill>
                        <a:latin typeface="Times New Roman" pitchFamily="18" charset="0"/>
                        <a:cs typeface="Times New Roman" pitchFamily="18" charset="0"/>
                      </a:endParaRPr>
                    </a:p>
                  </a:txBody>
                  <a:tcPr anchor="ctr">
                    <a:solidFill>
                      <a:srgbClr val="FEE1E1"/>
                    </a:solidFill>
                  </a:tcPr>
                </a:tc>
                <a:tc>
                  <a:txBody>
                    <a:bodyPr/>
                    <a:lstStyle/>
                    <a:p>
                      <a:pPr algn="ctr"/>
                      <a:r>
                        <a:rPr lang="ru-RU" sz="1050" dirty="0" smtClean="0">
                          <a:solidFill>
                            <a:schemeClr val="tx1"/>
                          </a:solidFill>
                          <a:latin typeface="Times New Roman" pitchFamily="18" charset="0"/>
                          <a:cs typeface="Times New Roman" pitchFamily="18" charset="0"/>
                        </a:rPr>
                        <a:t>Показатели, характеризующие достижение цели</a:t>
                      </a:r>
                      <a:endParaRPr lang="ru-RU" sz="1050" dirty="0">
                        <a:solidFill>
                          <a:schemeClr val="tx1"/>
                        </a:solidFill>
                        <a:latin typeface="Times New Roman" pitchFamily="18" charset="0"/>
                        <a:cs typeface="Times New Roman" pitchFamily="18" charset="0"/>
                      </a:endParaRPr>
                    </a:p>
                  </a:txBody>
                  <a:tcPr anchor="ctr">
                    <a:solidFill>
                      <a:srgbClr val="FEE1E1"/>
                    </a:solidFill>
                  </a:tcPr>
                </a:tc>
                <a:tc>
                  <a:txBody>
                    <a:bodyPr/>
                    <a:lstStyle/>
                    <a:p>
                      <a:pPr algn="ctr"/>
                      <a:r>
                        <a:rPr lang="ru-RU" sz="900" dirty="0" smtClean="0">
                          <a:solidFill>
                            <a:schemeClr val="tx1"/>
                          </a:solidFill>
                          <a:latin typeface="Times New Roman" pitchFamily="18" charset="0"/>
                          <a:cs typeface="Times New Roman" pitchFamily="18" charset="0"/>
                        </a:rPr>
                        <a:t>Единица измерения</a:t>
                      </a:r>
                      <a:endParaRPr lang="ru-RU" sz="900" dirty="0">
                        <a:solidFill>
                          <a:schemeClr val="tx1"/>
                        </a:solidFill>
                        <a:latin typeface="Times New Roman" pitchFamily="18" charset="0"/>
                        <a:cs typeface="Times New Roman" pitchFamily="18" charset="0"/>
                      </a:endParaRPr>
                    </a:p>
                  </a:txBody>
                  <a:tcPr anchor="ctr">
                    <a:solidFill>
                      <a:srgbClr val="FEE1E1"/>
                    </a:solidFill>
                  </a:tcPr>
                </a:tc>
                <a:tc>
                  <a:txBody>
                    <a:bodyPr/>
                    <a:lstStyle/>
                    <a:p>
                      <a:pPr algn="ctr"/>
                      <a:r>
                        <a:rPr lang="ru-RU" sz="1050" b="1" dirty="0" smtClean="0">
                          <a:solidFill>
                            <a:schemeClr val="tx1"/>
                          </a:solidFill>
                          <a:latin typeface="Times New Roman" pitchFamily="18" charset="0"/>
                          <a:cs typeface="Times New Roman" pitchFamily="18" charset="0"/>
                        </a:rPr>
                        <a:t>Факт</a:t>
                      </a:r>
                    </a:p>
                    <a:p>
                      <a:pPr algn="ctr"/>
                      <a:r>
                        <a:rPr lang="ru-RU" sz="1050" b="1" dirty="0" smtClean="0">
                          <a:solidFill>
                            <a:schemeClr val="tx1"/>
                          </a:solidFill>
                          <a:latin typeface="Times New Roman" pitchFamily="18" charset="0"/>
                          <a:cs typeface="Times New Roman" pitchFamily="18" charset="0"/>
                        </a:rPr>
                        <a:t>2021год</a:t>
                      </a:r>
                      <a:endParaRPr lang="ru-RU" sz="1050" b="1" dirty="0">
                        <a:solidFill>
                          <a:schemeClr val="tx1"/>
                        </a:solidFill>
                        <a:latin typeface="Times New Roman" pitchFamily="18" charset="0"/>
                        <a:cs typeface="Times New Roman" pitchFamily="18" charset="0"/>
                      </a:endParaRPr>
                    </a:p>
                  </a:txBody>
                  <a:tcPr anchor="ctr">
                    <a:solidFill>
                      <a:srgbClr val="FEE1E1"/>
                    </a:solidFill>
                  </a:tcPr>
                </a:tc>
                <a:tc>
                  <a:txBody>
                    <a:bodyPr/>
                    <a:lstStyle/>
                    <a:p>
                      <a:pPr algn="ctr"/>
                      <a:r>
                        <a:rPr lang="ru-RU" sz="1050" b="1" dirty="0" smtClean="0">
                          <a:solidFill>
                            <a:schemeClr val="tx1"/>
                          </a:solidFill>
                          <a:latin typeface="Times New Roman" pitchFamily="18" charset="0"/>
                          <a:cs typeface="Times New Roman" pitchFamily="18" charset="0"/>
                        </a:rPr>
                        <a:t>План</a:t>
                      </a:r>
                    </a:p>
                    <a:p>
                      <a:pPr algn="ctr"/>
                      <a:r>
                        <a:rPr lang="ru-RU" sz="1050" b="1" dirty="0" smtClean="0">
                          <a:solidFill>
                            <a:schemeClr val="tx1"/>
                          </a:solidFill>
                          <a:latin typeface="Times New Roman" pitchFamily="18" charset="0"/>
                          <a:cs typeface="Times New Roman" pitchFamily="18" charset="0"/>
                        </a:rPr>
                        <a:t>2022 год</a:t>
                      </a:r>
                      <a:endParaRPr lang="ru-RU" sz="1050" b="1" dirty="0">
                        <a:solidFill>
                          <a:schemeClr val="tx1"/>
                        </a:solidFill>
                        <a:latin typeface="Times New Roman" pitchFamily="18" charset="0"/>
                        <a:cs typeface="Times New Roman" pitchFamily="18" charset="0"/>
                      </a:endParaRPr>
                    </a:p>
                  </a:txBody>
                  <a:tcPr anchor="ctr">
                    <a:solidFill>
                      <a:srgbClr val="FEE1E1"/>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2023 год</a:t>
                      </a:r>
                      <a:endParaRPr lang="ru-RU" sz="1050" b="1" dirty="0">
                        <a:solidFill>
                          <a:schemeClr val="tx1"/>
                        </a:solidFill>
                        <a:latin typeface="Times New Roman" pitchFamily="18" charset="0"/>
                        <a:cs typeface="Times New Roman" pitchFamily="18" charset="0"/>
                      </a:endParaRPr>
                    </a:p>
                  </a:txBody>
                  <a:tcPr anchor="ctr">
                    <a:solidFill>
                      <a:srgbClr val="FEE1E1"/>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2024 год</a:t>
                      </a:r>
                      <a:endParaRPr lang="ru-RU" sz="1050" b="1" dirty="0">
                        <a:solidFill>
                          <a:schemeClr val="tx1"/>
                        </a:solidFill>
                        <a:latin typeface="Times New Roman" pitchFamily="18" charset="0"/>
                        <a:cs typeface="Times New Roman" pitchFamily="18" charset="0"/>
                      </a:endParaRPr>
                    </a:p>
                  </a:txBody>
                  <a:tcPr anchor="ctr">
                    <a:solidFill>
                      <a:srgbClr val="FEE1E1"/>
                    </a:solidFill>
                  </a:tcPr>
                </a:tc>
                <a:tc>
                  <a:txBody>
                    <a:bodyPr/>
                    <a:lstStyle/>
                    <a:p>
                      <a:pPr algn="ctr"/>
                      <a:r>
                        <a:rPr lang="ru-RU" sz="1050" b="1" dirty="0" smtClean="0">
                          <a:solidFill>
                            <a:schemeClr val="tx1"/>
                          </a:solidFill>
                          <a:latin typeface="Times New Roman" pitchFamily="18" charset="0"/>
                          <a:cs typeface="Times New Roman" pitchFamily="18" charset="0"/>
                        </a:rPr>
                        <a:t>Прогноз 2025 год</a:t>
                      </a:r>
                      <a:endParaRPr lang="ru-RU" sz="1050" b="1" dirty="0">
                        <a:solidFill>
                          <a:schemeClr val="tx1"/>
                        </a:solidFill>
                        <a:latin typeface="Times New Roman" pitchFamily="18" charset="0"/>
                        <a:cs typeface="Times New Roman" pitchFamily="18" charset="0"/>
                      </a:endParaRPr>
                    </a:p>
                  </a:txBody>
                  <a:tcPr anchor="ctr">
                    <a:solidFill>
                      <a:srgbClr val="FEE1E1"/>
                    </a:solidFill>
                  </a:tcPr>
                </a:tc>
              </a:tr>
              <a:tr h="417925">
                <a:tc>
                  <a:txBody>
                    <a:bodyPr/>
                    <a:lstStyle/>
                    <a:p>
                      <a:pPr algn="ctr"/>
                      <a:r>
                        <a:rPr lang="ru-RU" sz="1000" dirty="0" smtClean="0">
                          <a:latin typeface="Times New Roman" pitchFamily="18" charset="0"/>
                          <a:cs typeface="Times New Roman" pitchFamily="18" charset="0"/>
                        </a:rPr>
                        <a:t>9</a:t>
                      </a:r>
                      <a:endParaRPr lang="ru-RU" sz="1000" dirty="0">
                        <a:latin typeface="Times New Roman" pitchFamily="18" charset="0"/>
                        <a:cs typeface="Times New Roman" pitchFamily="18" charset="0"/>
                      </a:endParaRPr>
                    </a:p>
                  </a:txBody>
                  <a:tcPr anchor="ctr"/>
                </a:tc>
                <a:tc>
                  <a:txBody>
                    <a:bodyPr/>
                    <a:lstStyle/>
                    <a:p>
                      <a:r>
                        <a:rPr lang="ru-RU" sz="1000" kern="1200" dirty="0" smtClean="0">
                          <a:solidFill>
                            <a:schemeClr val="dk1"/>
                          </a:solidFill>
                          <a:latin typeface="Times New Roman" pitchFamily="18" charset="0"/>
                          <a:ea typeface="+mn-ea"/>
                          <a:cs typeface="Times New Roman" pitchFamily="18" charset="0"/>
                        </a:rPr>
                        <a:t>Количество получателей адресной финансовой социальной поддержки по итогам </a:t>
                      </a:r>
                      <a:r>
                        <a:rPr lang="ru-RU" sz="1000" kern="1200" dirty="0" err="1" smtClean="0">
                          <a:solidFill>
                            <a:schemeClr val="dk1"/>
                          </a:solidFill>
                          <a:latin typeface="Times New Roman" pitchFamily="18" charset="0"/>
                          <a:ea typeface="+mn-ea"/>
                          <a:cs typeface="Times New Roman" pitchFamily="18" charset="0"/>
                        </a:rPr>
                        <a:t>рейтингования</a:t>
                      </a:r>
                      <a:r>
                        <a:rPr lang="ru-RU" sz="1000" kern="1200" dirty="0" smtClean="0">
                          <a:solidFill>
                            <a:schemeClr val="dk1"/>
                          </a:solidFill>
                          <a:latin typeface="Times New Roman" pitchFamily="18" charset="0"/>
                          <a:ea typeface="+mn-ea"/>
                          <a:cs typeface="Times New Roman" pitchFamily="18" charset="0"/>
                        </a:rPr>
                        <a:t> обучающихся организаций дополнительного образования сферы культуры Московской области </a:t>
                      </a:r>
                      <a:endParaRPr lang="ru-RU" sz="1000" kern="1200" dirty="0">
                        <a:solidFill>
                          <a:schemeClr val="dk1"/>
                        </a:solidFill>
                        <a:latin typeface="Times New Roman" pitchFamily="18" charset="0"/>
                        <a:ea typeface="+mn-ea"/>
                        <a:cs typeface="Times New Roman" pitchFamily="18" charset="0"/>
                      </a:endParaRPr>
                    </a:p>
                  </a:txBody>
                  <a:tcPr anchor="ctr"/>
                </a:tc>
                <a:tc>
                  <a:txBody>
                    <a:bodyPr/>
                    <a:lstStyle/>
                    <a:p>
                      <a:pPr algn="ctr">
                        <a:lnSpc>
                          <a:spcPct val="100000"/>
                        </a:lnSpc>
                      </a:pPr>
                      <a:r>
                        <a:rPr lang="ru-RU" sz="1000" dirty="0" smtClean="0">
                          <a:latin typeface="Times New Roman" pitchFamily="18" charset="0"/>
                          <a:cs typeface="Times New Roman" pitchFamily="18" charset="0"/>
                        </a:rPr>
                        <a:t>Ед.</a:t>
                      </a:r>
                      <a:endParaRPr lang="ru-RU" sz="1000" dirty="0">
                        <a:latin typeface="Times New Roman" pitchFamily="18" charset="0"/>
                        <a:cs typeface="Times New Roman" pitchFamily="18" charset="0"/>
                      </a:endParaRPr>
                    </a:p>
                  </a:txBody>
                  <a:tcPr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0</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0</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ru-RU" sz="1000">
                          <a:latin typeface="Times New Roman" pitchFamily="18" charset="0"/>
                          <a:ea typeface="Times New Roman"/>
                          <a:cs typeface="Times New Roman" pitchFamily="18" charset="0"/>
                        </a:rPr>
                        <a:t>0</a:t>
                      </a:r>
                      <a:endParaRPr lang="ru-RU" sz="1000">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0</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tc>
              </a:tr>
              <a:tr h="306375">
                <a:tc>
                  <a:txBody>
                    <a:bodyPr/>
                    <a:lstStyle/>
                    <a:p>
                      <a:pPr algn="ctr"/>
                      <a:r>
                        <a:rPr lang="ru-RU" sz="1000" dirty="0" smtClean="0">
                          <a:latin typeface="Times New Roman" pitchFamily="18" charset="0"/>
                          <a:cs typeface="Times New Roman" pitchFamily="18" charset="0"/>
                        </a:rPr>
                        <a:t>10</a:t>
                      </a:r>
                      <a:endParaRPr lang="ru-RU" sz="1000" dirty="0">
                        <a:latin typeface="Times New Roman" pitchFamily="18" charset="0"/>
                        <a:cs typeface="Times New Roman" pitchFamily="18" charset="0"/>
                      </a:endParaRPr>
                    </a:p>
                  </a:txBody>
                  <a:tcPr anchor="ctr"/>
                </a:tc>
                <a:tc>
                  <a:txBody>
                    <a:bodyPr/>
                    <a:lstStyle/>
                    <a:p>
                      <a:r>
                        <a:rPr lang="ru-RU" sz="1000" kern="1200" dirty="0" smtClean="0">
                          <a:solidFill>
                            <a:schemeClr val="dk1"/>
                          </a:solidFill>
                          <a:latin typeface="Times New Roman" pitchFamily="18" charset="0"/>
                          <a:ea typeface="+mn-ea"/>
                          <a:cs typeface="Times New Roman" pitchFamily="18" charset="0"/>
                        </a:rPr>
                        <a:t>Количество граждан, принимающих участие в добровольческой деятельности</a:t>
                      </a:r>
                      <a:endParaRPr lang="ru-RU" sz="1000" kern="1200" dirty="0">
                        <a:solidFill>
                          <a:schemeClr val="dk1"/>
                        </a:solidFill>
                        <a:latin typeface="Times New Roman" pitchFamily="18" charset="0"/>
                        <a:ea typeface="+mn-ea"/>
                        <a:cs typeface="Times New Roman" pitchFamily="18" charset="0"/>
                      </a:endParaRPr>
                    </a:p>
                  </a:txBody>
                  <a:tcPr anchor="ctr"/>
                </a:tc>
                <a:tc>
                  <a:txBody>
                    <a:bodyPr/>
                    <a:lstStyle/>
                    <a:p>
                      <a:pPr algn="ctr">
                        <a:lnSpc>
                          <a:spcPct val="100000"/>
                        </a:lnSpc>
                      </a:pPr>
                      <a:r>
                        <a:rPr lang="ru-RU" sz="1000" dirty="0" smtClean="0">
                          <a:latin typeface="Times New Roman" pitchFamily="18" charset="0"/>
                          <a:cs typeface="Times New Roman" pitchFamily="18" charset="0"/>
                        </a:rPr>
                        <a:t>Ед.</a:t>
                      </a:r>
                      <a:endParaRPr lang="ru-RU" sz="1000" dirty="0">
                        <a:latin typeface="Times New Roman" pitchFamily="18" charset="0"/>
                        <a:cs typeface="Times New Roman" pitchFamily="18" charset="0"/>
                      </a:endParaRPr>
                    </a:p>
                  </a:txBody>
                  <a:tcPr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5834</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1000"/>
                        </a:spcAft>
                      </a:pPr>
                      <a:r>
                        <a:rPr lang="ru-RU" sz="1000" dirty="0">
                          <a:solidFill>
                            <a:srgbClr val="00000A"/>
                          </a:solidFill>
                          <a:latin typeface="Times New Roman" pitchFamily="18" charset="0"/>
                          <a:ea typeface="Times New Roman"/>
                          <a:cs typeface="Times New Roman" pitchFamily="18" charset="0"/>
                        </a:rPr>
                        <a:t>10159</a:t>
                      </a:r>
                    </a:p>
                  </a:txBody>
                  <a:tcPr marL="17780" marR="17780" marT="17780" marB="17780" anchor="ctr"/>
                </a:tc>
                <a:tc>
                  <a:txBody>
                    <a:bodyPr/>
                    <a:lstStyle/>
                    <a:p>
                      <a:pPr algn="ctr">
                        <a:lnSpc>
                          <a:spcPct val="100000"/>
                        </a:lnSpc>
                        <a:spcAft>
                          <a:spcPts val="1000"/>
                        </a:spcAft>
                      </a:pPr>
                      <a:r>
                        <a:rPr lang="ru-RU" sz="1000">
                          <a:solidFill>
                            <a:srgbClr val="00000A"/>
                          </a:solidFill>
                          <a:latin typeface="Times New Roman" pitchFamily="18" charset="0"/>
                          <a:ea typeface="Times New Roman"/>
                          <a:cs typeface="Times New Roman" pitchFamily="18" charset="0"/>
                        </a:rPr>
                        <a:t>10621</a:t>
                      </a:r>
                    </a:p>
                  </a:txBody>
                  <a:tcPr marL="17780" marR="17780" marT="17780" marB="17780" anchor="ctr"/>
                </a:tc>
                <a:tc>
                  <a:txBody>
                    <a:bodyPr/>
                    <a:lstStyle/>
                    <a:p>
                      <a:pPr algn="ctr">
                        <a:lnSpc>
                          <a:spcPct val="100000"/>
                        </a:lnSpc>
                        <a:spcAft>
                          <a:spcPts val="1000"/>
                        </a:spcAft>
                      </a:pPr>
                      <a:r>
                        <a:rPr lang="ru-RU" sz="1000" dirty="0">
                          <a:solidFill>
                            <a:srgbClr val="00000A"/>
                          </a:solidFill>
                          <a:latin typeface="Times New Roman" pitchFamily="18" charset="0"/>
                          <a:ea typeface="Times New Roman"/>
                          <a:cs typeface="Times New Roman" pitchFamily="18" charset="0"/>
                        </a:rPr>
                        <a:t>10689</a:t>
                      </a:r>
                    </a:p>
                  </a:txBody>
                  <a:tcPr marL="17780" marR="17780" marT="17780" marB="17780"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tc>
              </a:tr>
              <a:tr h="410201">
                <a:tc>
                  <a:txBody>
                    <a:bodyPr/>
                    <a:lstStyle/>
                    <a:p>
                      <a:pPr algn="ctr"/>
                      <a:r>
                        <a:rPr lang="ru-RU" sz="1000" dirty="0" smtClean="0">
                          <a:latin typeface="Times New Roman" pitchFamily="18" charset="0"/>
                          <a:cs typeface="Times New Roman" pitchFamily="18" charset="0"/>
                        </a:rPr>
                        <a:t>11</a:t>
                      </a:r>
                      <a:endParaRPr lang="ru-RU" sz="1000" dirty="0">
                        <a:latin typeface="Times New Roman" pitchFamily="18" charset="0"/>
                        <a:cs typeface="Times New Roman" pitchFamily="18" charset="0"/>
                      </a:endParaRPr>
                    </a:p>
                  </a:txBody>
                  <a:tcPr anchor="ctr"/>
                </a:tc>
                <a:tc>
                  <a:txBody>
                    <a:bodyPr/>
                    <a:lstStyle/>
                    <a:p>
                      <a:r>
                        <a:rPr lang="ru-RU" sz="1000" kern="1200" dirty="0" smtClean="0">
                          <a:solidFill>
                            <a:schemeClr val="dk1"/>
                          </a:solidFill>
                          <a:latin typeface="Times New Roman" pitchFamily="18" charset="0"/>
                          <a:ea typeface="+mn-ea"/>
                          <a:cs typeface="Times New Roman" pitchFamily="18" charset="0"/>
                        </a:rPr>
                        <a:t>Количество созданных (реконструированных) и капитально отремонтированных объектов организаций культуры</a:t>
                      </a:r>
                      <a:endParaRPr lang="ru-RU" sz="1000" dirty="0">
                        <a:latin typeface="Times New Roman" pitchFamily="18" charset="0"/>
                        <a:cs typeface="Times New Roman" pitchFamily="18" charset="0"/>
                      </a:endParaRPr>
                    </a:p>
                  </a:txBody>
                  <a:tcPr anchor="ctr"/>
                </a:tc>
                <a:tc>
                  <a:txBody>
                    <a:bodyPr/>
                    <a:lstStyle/>
                    <a:p>
                      <a:pPr algn="ctr">
                        <a:lnSpc>
                          <a:spcPct val="100000"/>
                        </a:lnSpc>
                      </a:pPr>
                      <a:r>
                        <a:rPr lang="ru-RU" sz="1000" dirty="0" smtClean="0">
                          <a:latin typeface="Times New Roman" pitchFamily="18" charset="0"/>
                          <a:cs typeface="Times New Roman" pitchFamily="18" charset="0"/>
                        </a:rPr>
                        <a:t>Ед.</a:t>
                      </a:r>
                      <a:endParaRPr lang="ru-RU" sz="1000" dirty="0">
                        <a:latin typeface="Times New Roman" pitchFamily="18" charset="0"/>
                        <a:cs typeface="Times New Roman" pitchFamily="18" charset="0"/>
                      </a:endParaRPr>
                    </a:p>
                  </a:txBody>
                  <a:tcPr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0</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0</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0</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1</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tc>
              </a:tr>
              <a:tr h="500066">
                <a:tc>
                  <a:txBody>
                    <a:bodyPr/>
                    <a:lstStyle/>
                    <a:p>
                      <a:pPr algn="ctr"/>
                      <a:r>
                        <a:rPr lang="ru-RU" sz="1000" dirty="0" smtClean="0">
                          <a:latin typeface="Times New Roman" pitchFamily="18" charset="0"/>
                          <a:cs typeface="Times New Roman" pitchFamily="18" charset="0"/>
                        </a:rPr>
                        <a:t>12</a:t>
                      </a:r>
                      <a:endParaRPr lang="ru-RU" sz="1000" dirty="0">
                        <a:latin typeface="Times New Roman" pitchFamily="18" charset="0"/>
                        <a:cs typeface="Times New Roman"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latin typeface="Times New Roman" pitchFamily="18" charset="0"/>
                          <a:ea typeface="+mn-ea"/>
                          <a:cs typeface="Times New Roman" pitchFamily="18" charset="0"/>
                        </a:rPr>
                        <a:t>Количество приобретенных передвижных </a:t>
                      </a:r>
                      <a:r>
                        <a:rPr lang="ru-RU" sz="1000" kern="1200" dirty="0" err="1" smtClean="0">
                          <a:solidFill>
                            <a:schemeClr val="dk1"/>
                          </a:solidFill>
                          <a:latin typeface="Times New Roman" pitchFamily="18" charset="0"/>
                          <a:ea typeface="+mn-ea"/>
                          <a:cs typeface="Times New Roman" pitchFamily="18" charset="0"/>
                        </a:rPr>
                        <a:t>многофукциональных</a:t>
                      </a:r>
                      <a:r>
                        <a:rPr lang="ru-RU" sz="1000" kern="1200" dirty="0" smtClean="0">
                          <a:solidFill>
                            <a:schemeClr val="dk1"/>
                          </a:solidFill>
                          <a:latin typeface="Times New Roman" pitchFamily="18" charset="0"/>
                          <a:ea typeface="+mn-ea"/>
                          <a:cs typeface="Times New Roman" pitchFamily="18" charset="0"/>
                        </a:rPr>
                        <a:t> культурных центров (автоклубов) для обслуживания сельского населения Московской области</a:t>
                      </a:r>
                      <a:endParaRPr lang="ru-RU" sz="1000" dirty="0">
                        <a:latin typeface="Times New Roman" pitchFamily="18" charset="0"/>
                        <a:cs typeface="Times New Roman" pitchFamily="18" charset="0"/>
                      </a:endParaRPr>
                    </a:p>
                  </a:txBody>
                  <a:tcPr anchor="ctr"/>
                </a:tc>
                <a:tc>
                  <a:txBody>
                    <a:bodyPr/>
                    <a:lstStyle/>
                    <a:p>
                      <a:pPr algn="ctr">
                        <a:lnSpc>
                          <a:spcPct val="100000"/>
                        </a:lnSpc>
                      </a:pPr>
                      <a:r>
                        <a:rPr lang="ru-RU" sz="1000" dirty="0" smtClean="0">
                          <a:latin typeface="Times New Roman" pitchFamily="18" charset="0"/>
                          <a:cs typeface="Times New Roman" pitchFamily="18" charset="0"/>
                        </a:rPr>
                        <a:t>Ед.</a:t>
                      </a:r>
                      <a:endParaRPr lang="ru-RU" sz="1000" dirty="0">
                        <a:latin typeface="Times New Roman" pitchFamily="18" charset="0"/>
                        <a:cs typeface="Times New Roman" pitchFamily="18" charset="0"/>
                      </a:endParaRPr>
                    </a:p>
                  </a:txBody>
                  <a:tcPr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0</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tc>
              </a:tr>
              <a:tr h="380054">
                <a:tc>
                  <a:txBody>
                    <a:bodyPr/>
                    <a:lstStyle/>
                    <a:p>
                      <a:pPr algn="ctr"/>
                      <a:r>
                        <a:rPr lang="ru-RU" sz="1000" dirty="0" smtClean="0">
                          <a:latin typeface="Times New Roman" pitchFamily="18" charset="0"/>
                          <a:cs typeface="Times New Roman" pitchFamily="18" charset="0"/>
                        </a:rPr>
                        <a:t>13</a:t>
                      </a:r>
                      <a:endParaRPr lang="ru-RU" sz="1000" dirty="0">
                        <a:latin typeface="Times New Roman" pitchFamily="18" charset="0"/>
                        <a:cs typeface="Times New Roman"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latin typeface="Times New Roman" pitchFamily="18" charset="0"/>
                          <a:ea typeface="+mn-ea"/>
                          <a:cs typeface="Times New Roman" pitchFamily="18" charset="0"/>
                        </a:rPr>
                        <a:t>Количество организаций культуры, получивших современное оборудование</a:t>
                      </a:r>
                      <a:endParaRPr lang="ru-RU" sz="1000" dirty="0">
                        <a:latin typeface="Times New Roman" pitchFamily="18" charset="0"/>
                        <a:cs typeface="Times New Roman" pitchFamily="18" charset="0"/>
                      </a:endParaRPr>
                    </a:p>
                  </a:txBody>
                  <a:tcPr anchor="ctr"/>
                </a:tc>
                <a:tc>
                  <a:txBody>
                    <a:bodyPr/>
                    <a:lstStyle/>
                    <a:p>
                      <a:pPr algn="ctr">
                        <a:lnSpc>
                          <a:spcPct val="100000"/>
                        </a:lnSpc>
                      </a:pPr>
                      <a:r>
                        <a:rPr lang="ru-RU" sz="1000" dirty="0" smtClean="0">
                          <a:latin typeface="Times New Roman" pitchFamily="18" charset="0"/>
                          <a:cs typeface="Times New Roman" pitchFamily="18" charset="0"/>
                        </a:rPr>
                        <a:t>Ед.</a:t>
                      </a:r>
                      <a:endParaRPr lang="ru-RU" sz="1000" dirty="0">
                        <a:latin typeface="Times New Roman" pitchFamily="18" charset="0"/>
                        <a:cs typeface="Times New Roman" pitchFamily="18" charset="0"/>
                      </a:endParaRPr>
                    </a:p>
                  </a:txBody>
                  <a:tcPr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2</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1</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ru-RU" sz="1000">
                          <a:latin typeface="Times New Roman" pitchFamily="18" charset="0"/>
                          <a:ea typeface="Times New Roman"/>
                          <a:cs typeface="Times New Roman" pitchFamily="18" charset="0"/>
                        </a:rPr>
                        <a:t>0</a:t>
                      </a:r>
                      <a:endParaRPr lang="ru-RU" sz="1000">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0</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tc>
              </a:tr>
              <a:tr h="983946">
                <a:tc>
                  <a:txBody>
                    <a:bodyPr/>
                    <a:lstStyle/>
                    <a:p>
                      <a:pPr algn="ctr"/>
                      <a:r>
                        <a:rPr lang="ru-RU" sz="1000" dirty="0" smtClean="0">
                          <a:latin typeface="Times New Roman" pitchFamily="18" charset="0"/>
                          <a:cs typeface="Times New Roman" pitchFamily="18" charset="0"/>
                        </a:rPr>
                        <a:t>14</a:t>
                      </a:r>
                      <a:endParaRPr lang="ru-RU" sz="1000" dirty="0">
                        <a:latin typeface="Times New Roman" pitchFamily="18" charset="0"/>
                        <a:cs typeface="Times New Roman" pitchFamily="18" charset="0"/>
                      </a:endParaRPr>
                    </a:p>
                  </a:txBody>
                  <a:tcPr anchor="ctr"/>
                </a:tc>
                <a:tc>
                  <a:txBody>
                    <a:bodyPr/>
                    <a:lstStyle/>
                    <a:p>
                      <a:r>
                        <a:rPr lang="ru-RU" sz="1000" kern="1200" dirty="0" smtClean="0">
                          <a:solidFill>
                            <a:schemeClr val="dk1"/>
                          </a:solidFill>
                          <a:latin typeface="Times New Roman" pitchFamily="18" charset="0"/>
                          <a:ea typeface="+mn-ea"/>
                          <a:cs typeface="Times New Roman" pitchFamily="18" charset="0"/>
                        </a:rPr>
                        <a:t>Доля приоритетных объектов, доступных для инвалидов и других </a:t>
                      </a:r>
                      <a:r>
                        <a:rPr lang="ru-RU" sz="1000" kern="1200" dirty="0" err="1" smtClean="0">
                          <a:solidFill>
                            <a:schemeClr val="dk1"/>
                          </a:solidFill>
                          <a:latin typeface="Times New Roman" pitchFamily="18" charset="0"/>
                          <a:ea typeface="+mn-ea"/>
                          <a:cs typeface="Times New Roman" pitchFamily="18" charset="0"/>
                        </a:rPr>
                        <a:t>маломобильных</a:t>
                      </a:r>
                      <a:r>
                        <a:rPr lang="ru-RU" sz="1000" kern="1200" dirty="0" smtClean="0">
                          <a:solidFill>
                            <a:schemeClr val="dk1"/>
                          </a:solidFill>
                          <a:latin typeface="Times New Roman" pitchFamily="18" charset="0"/>
                          <a:ea typeface="+mn-ea"/>
                          <a:cs typeface="Times New Roman" pitchFamily="18" charset="0"/>
                        </a:rPr>
                        <a:t> групп населения в сфере культуры и дополнительного образования сферы культуры, в общем количестве приоритетных объектов в сфере культуры и дополнительного образования сферы культуры в Московской области</a:t>
                      </a:r>
                      <a:endParaRPr lang="ru-RU" sz="1000" kern="1200" dirty="0">
                        <a:solidFill>
                          <a:schemeClr val="dk1"/>
                        </a:solidFill>
                        <a:latin typeface="Times New Roman" pitchFamily="18" charset="0"/>
                        <a:ea typeface="+mn-ea"/>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Times New Roman" pitchFamily="18" charset="0"/>
                          <a:cs typeface="Times New Roman" pitchFamily="18" charset="0"/>
                        </a:rPr>
                        <a:t>%</a:t>
                      </a:r>
                    </a:p>
                    <a:p>
                      <a:pPr algn="ctr">
                        <a:lnSpc>
                          <a:spcPct val="100000"/>
                        </a:lnSpc>
                      </a:pPr>
                      <a:endParaRPr lang="ru-RU" sz="1000" dirty="0">
                        <a:latin typeface="Times New Roman" pitchFamily="18" charset="0"/>
                        <a:cs typeface="Times New Roman" pitchFamily="18" charset="0"/>
                      </a:endParaRPr>
                    </a:p>
                  </a:txBody>
                  <a:tcPr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tc>
              </a:tr>
              <a:tr h="357189">
                <a:tc>
                  <a:txBody>
                    <a:bodyPr/>
                    <a:lstStyle/>
                    <a:p>
                      <a:pPr algn="ctr"/>
                      <a:r>
                        <a:rPr lang="ru-RU" sz="1000" dirty="0" smtClean="0">
                          <a:latin typeface="Times New Roman" pitchFamily="18" charset="0"/>
                          <a:cs typeface="Times New Roman" pitchFamily="18" charset="0"/>
                        </a:rPr>
                        <a:t>15</a:t>
                      </a:r>
                      <a:endParaRPr lang="ru-RU" sz="1000" dirty="0">
                        <a:latin typeface="Times New Roman" pitchFamily="18" charset="0"/>
                        <a:cs typeface="Times New Roman" pitchFamily="18" charset="0"/>
                      </a:endParaRPr>
                    </a:p>
                  </a:txBody>
                  <a:tcPr anchor="ctr"/>
                </a:tc>
                <a:tc>
                  <a:txBody>
                    <a:bodyPr/>
                    <a:lstStyle/>
                    <a:p>
                      <a:r>
                        <a:rPr lang="ru-RU" sz="1000" kern="1200" dirty="0" smtClean="0">
                          <a:solidFill>
                            <a:schemeClr val="dk1"/>
                          </a:solidFill>
                          <a:latin typeface="Times New Roman" pitchFamily="18" charset="0"/>
                          <a:ea typeface="+mn-ea"/>
                          <a:cs typeface="Times New Roman" pitchFamily="18" charset="0"/>
                        </a:rPr>
                        <a:t>Доля детей в возрасте от 5 до 18 лет, охваченных дополнительным образованием сферы культуры </a:t>
                      </a:r>
                      <a:endParaRPr lang="ru-RU" sz="1000" kern="1200" dirty="0">
                        <a:solidFill>
                          <a:schemeClr val="dk1"/>
                        </a:solidFill>
                        <a:latin typeface="Times New Roman" pitchFamily="18" charset="0"/>
                        <a:ea typeface="+mn-ea"/>
                        <a:cs typeface="Times New Roman" pitchFamily="18" charset="0"/>
                      </a:endParaRPr>
                    </a:p>
                  </a:txBody>
                  <a:tcPr anchor="ctr"/>
                </a:tc>
                <a:tc>
                  <a:txBody>
                    <a:bodyPr/>
                    <a:lstStyle/>
                    <a:p>
                      <a:pPr algn="ctr">
                        <a:lnSpc>
                          <a:spcPct val="100000"/>
                        </a:lnSpc>
                      </a:pPr>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13</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14,0</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15,0</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16,0</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tc>
              </a:tr>
              <a:tr h="461015">
                <a:tc>
                  <a:txBody>
                    <a:bodyPr/>
                    <a:lstStyle/>
                    <a:p>
                      <a:pPr algn="ctr"/>
                      <a:r>
                        <a:rPr lang="ru-RU" sz="1000" dirty="0" smtClean="0">
                          <a:latin typeface="Times New Roman" pitchFamily="18" charset="0"/>
                          <a:cs typeface="Times New Roman" pitchFamily="18" charset="0"/>
                        </a:rPr>
                        <a:t>16</a:t>
                      </a:r>
                      <a:endParaRPr lang="ru-RU" sz="1000" dirty="0">
                        <a:latin typeface="Times New Roman" pitchFamily="18" charset="0"/>
                        <a:cs typeface="Times New Roman" pitchFamily="18" charset="0"/>
                      </a:endParaRPr>
                    </a:p>
                  </a:txBody>
                  <a:tcPr anchor="ctr"/>
                </a:tc>
                <a:tc>
                  <a:txBody>
                    <a:bodyPr/>
                    <a:lstStyle/>
                    <a:p>
                      <a:r>
                        <a:rPr lang="ru-RU" sz="1000" kern="1200" dirty="0" smtClean="0">
                          <a:solidFill>
                            <a:schemeClr val="dk1"/>
                          </a:solidFill>
                          <a:latin typeface="Times New Roman" pitchFamily="18" charset="0"/>
                          <a:ea typeface="+mn-ea"/>
                          <a:cs typeface="Times New Roman" pitchFamily="18" charset="0"/>
                        </a:rPr>
                        <a:t>Доля детей, осваивающих дополнительные </a:t>
                      </a:r>
                      <a:r>
                        <a:rPr lang="ru-RU" sz="1000" kern="1200" dirty="0" err="1" smtClean="0">
                          <a:solidFill>
                            <a:schemeClr val="dk1"/>
                          </a:solidFill>
                          <a:latin typeface="Times New Roman" pitchFamily="18" charset="0"/>
                          <a:ea typeface="+mn-ea"/>
                          <a:cs typeface="Times New Roman" pitchFamily="18" charset="0"/>
                        </a:rPr>
                        <a:t>предпрофессиональные</a:t>
                      </a:r>
                      <a:r>
                        <a:rPr lang="ru-RU" sz="1000" kern="1200" dirty="0" smtClean="0">
                          <a:solidFill>
                            <a:schemeClr val="dk1"/>
                          </a:solidFill>
                          <a:latin typeface="Times New Roman" pitchFamily="18" charset="0"/>
                          <a:ea typeface="+mn-ea"/>
                          <a:cs typeface="Times New Roman" pitchFamily="18" charset="0"/>
                        </a:rPr>
                        <a:t> программы в области искусств за счет бюджетных средств от общего количества обучающихся в детских школах искусств за счет бюджетных средств</a:t>
                      </a:r>
                      <a:endParaRPr lang="ru-RU" sz="1000" kern="1200" dirty="0">
                        <a:solidFill>
                          <a:schemeClr val="dk1"/>
                        </a:solidFill>
                        <a:latin typeface="Times New Roman" pitchFamily="18" charset="0"/>
                        <a:ea typeface="+mn-ea"/>
                        <a:cs typeface="Times New Roman" pitchFamily="18" charset="0"/>
                      </a:endParaRPr>
                    </a:p>
                  </a:txBody>
                  <a:tcPr anchor="ctr"/>
                </a:tc>
                <a:tc>
                  <a:txBody>
                    <a:bodyPr/>
                    <a:lstStyle/>
                    <a:p>
                      <a:pPr algn="ctr">
                        <a:lnSpc>
                          <a:spcPct val="100000"/>
                        </a:lnSpc>
                      </a:pPr>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33</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12,0</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ru-RU" sz="1000">
                          <a:latin typeface="Times New Roman" pitchFamily="18" charset="0"/>
                          <a:ea typeface="Times New Roman"/>
                          <a:cs typeface="Times New Roman" pitchFamily="18" charset="0"/>
                        </a:rPr>
                        <a:t>15,0</a:t>
                      </a:r>
                      <a:endParaRPr lang="ru-RU" sz="1000">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15,0</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tc>
              </a:tr>
            </a:tbl>
          </a:graphicData>
        </a:graphic>
      </p:graphicFrame>
      <p:sp>
        <p:nvSpPr>
          <p:cNvPr id="5" name="Прямоугольник 4"/>
          <p:cNvSpPr/>
          <p:nvPr/>
        </p:nvSpPr>
        <p:spPr>
          <a:xfrm>
            <a:off x="6357950" y="6500813"/>
            <a:ext cx="2500300" cy="523875"/>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latin typeface="Arial" charset="0"/>
              <a:cs typeface="Arial" charset="0"/>
            </a:endParaRPr>
          </a:p>
        </p:txBody>
      </p:sp>
      <p:pic>
        <p:nvPicPr>
          <p:cNvPr id="9294" name="Рисунок 32" descr="Описание: Можайск-ГО-ПП-01"/>
          <p:cNvPicPr>
            <a:picLocks noChangeAspect="1" noChangeArrowheads="1"/>
          </p:cNvPicPr>
          <p:nvPr/>
        </p:nvPicPr>
        <p:blipFill>
          <a:blip r:embed="rId2" cstate="print"/>
          <a:srcRect/>
          <a:stretch>
            <a:fillRect/>
          </a:stretch>
        </p:blipFill>
        <p:spPr bwMode="auto">
          <a:xfrm>
            <a:off x="442938" y="471505"/>
            <a:ext cx="519088" cy="5845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143000" y="500042"/>
            <a:ext cx="7543800" cy="571521"/>
          </a:xfrm>
          <a:solidFill>
            <a:srgbClr val="00B0F0"/>
          </a:solidFill>
        </p:spPr>
        <p:txBody>
          <a:bodyPr anchor="ctr"/>
          <a:lstStyle/>
          <a:p>
            <a:pPr algn="ctr"/>
            <a:r>
              <a:rPr lang="ru-RU" sz="1800" dirty="0" smtClean="0">
                <a:latin typeface="Times New Roman" pitchFamily="18" charset="0"/>
                <a:cs typeface="Times New Roman" pitchFamily="18" charset="0"/>
              </a:rPr>
              <a:t>Перечень приоритетных показателей муниципальных программ</a:t>
            </a:r>
          </a:p>
        </p:txBody>
      </p:sp>
      <p:graphicFrame>
        <p:nvGraphicFramePr>
          <p:cNvPr id="6" name="Содержимое 5"/>
          <p:cNvGraphicFramePr>
            <a:graphicFrameLocks noGrp="1"/>
          </p:cNvGraphicFramePr>
          <p:nvPr>
            <p:ph idx="1"/>
          </p:nvPr>
        </p:nvGraphicFramePr>
        <p:xfrm>
          <a:off x="419099" y="1144531"/>
          <a:ext cx="8315325" cy="3299122"/>
        </p:xfrm>
        <a:graphic>
          <a:graphicData uri="http://schemas.openxmlformats.org/drawingml/2006/table">
            <a:tbl>
              <a:tblPr firstRow="1" bandRow="1">
                <a:tableStyleId>{21E4AEA4-8DFA-4A89-87EB-49C32662AFE0}</a:tableStyleId>
              </a:tblPr>
              <a:tblGrid>
                <a:gridCol w="404191"/>
                <a:gridCol w="3718517"/>
                <a:gridCol w="619089"/>
                <a:gridCol w="687217"/>
                <a:gridCol w="755939"/>
                <a:gridCol w="687217"/>
                <a:gridCol w="755939"/>
                <a:gridCol w="687216"/>
              </a:tblGrid>
              <a:tr h="612219">
                <a:tc>
                  <a:txBody>
                    <a:bodyPr/>
                    <a:lstStyle/>
                    <a:p>
                      <a:pPr algn="ctr"/>
                      <a:r>
                        <a:rPr lang="ru-RU" sz="1050" dirty="0" smtClean="0">
                          <a:solidFill>
                            <a:schemeClr val="tx1"/>
                          </a:solidFill>
                          <a:latin typeface="Times New Roman" pitchFamily="18" charset="0"/>
                          <a:cs typeface="Times New Roman" pitchFamily="18" charset="0"/>
                        </a:rPr>
                        <a:t>№</a:t>
                      </a:r>
                    </a:p>
                    <a:p>
                      <a:pPr algn="ctr"/>
                      <a:r>
                        <a:rPr lang="ru-RU" sz="1050" dirty="0" err="1" smtClean="0">
                          <a:solidFill>
                            <a:schemeClr val="tx1"/>
                          </a:solidFill>
                          <a:latin typeface="Times New Roman" pitchFamily="18" charset="0"/>
                          <a:cs typeface="Times New Roman" pitchFamily="18" charset="0"/>
                        </a:rPr>
                        <a:t>п</a:t>
                      </a:r>
                      <a:r>
                        <a:rPr lang="ru-RU" sz="1050" dirty="0" smtClean="0">
                          <a:solidFill>
                            <a:schemeClr val="tx1"/>
                          </a:solidFill>
                          <a:latin typeface="Times New Roman" pitchFamily="18" charset="0"/>
                          <a:cs typeface="Times New Roman" pitchFamily="18" charset="0"/>
                        </a:rPr>
                        <a:t>/</a:t>
                      </a:r>
                      <a:r>
                        <a:rPr lang="ru-RU" sz="1050" dirty="0" err="1" smtClean="0">
                          <a:solidFill>
                            <a:schemeClr val="tx1"/>
                          </a:solidFill>
                          <a:latin typeface="Times New Roman" pitchFamily="18" charset="0"/>
                          <a:cs typeface="Times New Roman" pitchFamily="18" charset="0"/>
                        </a:rPr>
                        <a:t>п</a:t>
                      </a:r>
                      <a:endParaRPr lang="ru-RU" sz="1050" dirty="0">
                        <a:solidFill>
                          <a:schemeClr val="tx1"/>
                        </a:solidFill>
                        <a:latin typeface="Times New Roman" pitchFamily="18" charset="0"/>
                        <a:cs typeface="Times New Roman" pitchFamily="18" charset="0"/>
                      </a:endParaRPr>
                    </a:p>
                  </a:txBody>
                  <a:tcPr anchor="ctr">
                    <a:solidFill>
                      <a:srgbClr val="FEE1E1"/>
                    </a:solidFill>
                  </a:tcPr>
                </a:tc>
                <a:tc>
                  <a:txBody>
                    <a:bodyPr/>
                    <a:lstStyle/>
                    <a:p>
                      <a:pPr algn="ctr"/>
                      <a:r>
                        <a:rPr lang="ru-RU" sz="1050" dirty="0" smtClean="0">
                          <a:solidFill>
                            <a:schemeClr val="tx1"/>
                          </a:solidFill>
                          <a:latin typeface="Times New Roman" pitchFamily="18" charset="0"/>
                          <a:cs typeface="Times New Roman" pitchFamily="18" charset="0"/>
                        </a:rPr>
                        <a:t>Показатели, характеризующие достижение цели</a:t>
                      </a:r>
                      <a:endParaRPr lang="ru-RU" sz="1050" dirty="0">
                        <a:solidFill>
                          <a:schemeClr val="tx1"/>
                        </a:solidFill>
                        <a:latin typeface="Times New Roman" pitchFamily="18" charset="0"/>
                        <a:cs typeface="Times New Roman" pitchFamily="18" charset="0"/>
                      </a:endParaRPr>
                    </a:p>
                  </a:txBody>
                  <a:tcPr anchor="ctr">
                    <a:solidFill>
                      <a:srgbClr val="FEE1E1"/>
                    </a:solidFill>
                  </a:tcPr>
                </a:tc>
                <a:tc>
                  <a:txBody>
                    <a:bodyPr/>
                    <a:lstStyle/>
                    <a:p>
                      <a:pPr algn="ctr"/>
                      <a:r>
                        <a:rPr lang="ru-RU" sz="900" dirty="0" smtClean="0">
                          <a:solidFill>
                            <a:schemeClr val="tx1"/>
                          </a:solidFill>
                          <a:latin typeface="Times New Roman" pitchFamily="18" charset="0"/>
                          <a:cs typeface="Times New Roman" pitchFamily="18" charset="0"/>
                        </a:rPr>
                        <a:t>Единица измерения</a:t>
                      </a:r>
                      <a:endParaRPr lang="ru-RU" sz="900" dirty="0">
                        <a:solidFill>
                          <a:schemeClr val="tx1"/>
                        </a:solidFill>
                        <a:latin typeface="Times New Roman" pitchFamily="18" charset="0"/>
                        <a:cs typeface="Times New Roman" pitchFamily="18" charset="0"/>
                      </a:endParaRPr>
                    </a:p>
                  </a:txBody>
                  <a:tcPr anchor="ctr">
                    <a:solidFill>
                      <a:srgbClr val="FEE1E1"/>
                    </a:solidFill>
                  </a:tcPr>
                </a:tc>
                <a:tc>
                  <a:txBody>
                    <a:bodyPr/>
                    <a:lstStyle/>
                    <a:p>
                      <a:pPr algn="ctr"/>
                      <a:r>
                        <a:rPr lang="ru-RU" sz="1050" b="1" dirty="0" smtClean="0">
                          <a:solidFill>
                            <a:schemeClr val="tx1"/>
                          </a:solidFill>
                          <a:latin typeface="Times New Roman" pitchFamily="18" charset="0"/>
                          <a:cs typeface="Times New Roman" pitchFamily="18" charset="0"/>
                        </a:rPr>
                        <a:t>Факт</a:t>
                      </a:r>
                    </a:p>
                    <a:p>
                      <a:pPr algn="ctr"/>
                      <a:r>
                        <a:rPr lang="ru-RU" sz="1050" b="1" dirty="0" smtClean="0">
                          <a:solidFill>
                            <a:schemeClr val="tx1"/>
                          </a:solidFill>
                          <a:latin typeface="Times New Roman" pitchFamily="18" charset="0"/>
                          <a:cs typeface="Times New Roman" pitchFamily="18" charset="0"/>
                        </a:rPr>
                        <a:t>2021год</a:t>
                      </a:r>
                      <a:endParaRPr lang="ru-RU" sz="1050" b="1" dirty="0">
                        <a:solidFill>
                          <a:schemeClr val="tx1"/>
                        </a:solidFill>
                        <a:latin typeface="Times New Roman" pitchFamily="18" charset="0"/>
                        <a:cs typeface="Times New Roman" pitchFamily="18" charset="0"/>
                      </a:endParaRPr>
                    </a:p>
                  </a:txBody>
                  <a:tcPr anchor="ctr">
                    <a:solidFill>
                      <a:srgbClr val="FEE1E1"/>
                    </a:solidFill>
                  </a:tcPr>
                </a:tc>
                <a:tc>
                  <a:txBody>
                    <a:bodyPr/>
                    <a:lstStyle/>
                    <a:p>
                      <a:pPr algn="ctr"/>
                      <a:r>
                        <a:rPr lang="ru-RU" sz="1050" b="1" dirty="0" smtClean="0">
                          <a:solidFill>
                            <a:schemeClr val="tx1"/>
                          </a:solidFill>
                          <a:latin typeface="Times New Roman" pitchFamily="18" charset="0"/>
                          <a:cs typeface="Times New Roman" pitchFamily="18" charset="0"/>
                        </a:rPr>
                        <a:t>План</a:t>
                      </a:r>
                    </a:p>
                    <a:p>
                      <a:pPr algn="ctr"/>
                      <a:r>
                        <a:rPr lang="ru-RU" sz="1050" b="1" dirty="0" smtClean="0">
                          <a:solidFill>
                            <a:schemeClr val="tx1"/>
                          </a:solidFill>
                          <a:latin typeface="Times New Roman" pitchFamily="18" charset="0"/>
                          <a:cs typeface="Times New Roman" pitchFamily="18" charset="0"/>
                        </a:rPr>
                        <a:t>2022 год</a:t>
                      </a:r>
                      <a:endParaRPr lang="ru-RU" sz="1050" b="1" dirty="0">
                        <a:solidFill>
                          <a:schemeClr val="tx1"/>
                        </a:solidFill>
                        <a:latin typeface="Times New Roman" pitchFamily="18" charset="0"/>
                        <a:cs typeface="Times New Roman" pitchFamily="18" charset="0"/>
                      </a:endParaRPr>
                    </a:p>
                  </a:txBody>
                  <a:tcPr anchor="ctr">
                    <a:solidFill>
                      <a:srgbClr val="FEE1E1"/>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2023 год</a:t>
                      </a:r>
                      <a:endParaRPr lang="ru-RU" sz="1050" b="1" dirty="0">
                        <a:solidFill>
                          <a:schemeClr val="tx1"/>
                        </a:solidFill>
                        <a:latin typeface="Times New Roman" pitchFamily="18" charset="0"/>
                        <a:cs typeface="Times New Roman" pitchFamily="18" charset="0"/>
                      </a:endParaRPr>
                    </a:p>
                  </a:txBody>
                  <a:tcPr anchor="ctr">
                    <a:solidFill>
                      <a:srgbClr val="FEE1E1"/>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2024 год</a:t>
                      </a:r>
                      <a:endParaRPr lang="ru-RU" sz="1050" b="1" dirty="0">
                        <a:solidFill>
                          <a:schemeClr val="tx1"/>
                        </a:solidFill>
                        <a:latin typeface="Times New Roman" pitchFamily="18" charset="0"/>
                        <a:cs typeface="Times New Roman" pitchFamily="18" charset="0"/>
                      </a:endParaRPr>
                    </a:p>
                  </a:txBody>
                  <a:tcPr anchor="ctr">
                    <a:solidFill>
                      <a:srgbClr val="FEE1E1"/>
                    </a:solidFill>
                  </a:tcPr>
                </a:tc>
                <a:tc>
                  <a:txBody>
                    <a:bodyPr/>
                    <a:lstStyle/>
                    <a:p>
                      <a:pPr algn="ctr"/>
                      <a:r>
                        <a:rPr lang="ru-RU" sz="1050" b="1" dirty="0" smtClean="0">
                          <a:solidFill>
                            <a:schemeClr val="tx1"/>
                          </a:solidFill>
                          <a:latin typeface="Times New Roman" pitchFamily="18" charset="0"/>
                          <a:cs typeface="Times New Roman" pitchFamily="18" charset="0"/>
                        </a:rPr>
                        <a:t>Прогноз 2025 год</a:t>
                      </a:r>
                      <a:endParaRPr lang="ru-RU" sz="1050" b="1" dirty="0">
                        <a:solidFill>
                          <a:schemeClr val="tx1"/>
                        </a:solidFill>
                        <a:latin typeface="Times New Roman" pitchFamily="18" charset="0"/>
                        <a:cs typeface="Times New Roman" pitchFamily="18" charset="0"/>
                      </a:endParaRPr>
                    </a:p>
                  </a:txBody>
                  <a:tcPr anchor="ctr">
                    <a:solidFill>
                      <a:srgbClr val="FEE1E1"/>
                    </a:solidFill>
                  </a:tcPr>
                </a:tc>
              </a:tr>
              <a:tr h="417925">
                <a:tc>
                  <a:txBody>
                    <a:bodyPr/>
                    <a:lstStyle/>
                    <a:p>
                      <a:pPr algn="ctr"/>
                      <a:r>
                        <a:rPr lang="ru-RU" sz="1000" dirty="0" smtClean="0">
                          <a:latin typeface="Times New Roman" pitchFamily="18" charset="0"/>
                          <a:cs typeface="Times New Roman" pitchFamily="18" charset="0"/>
                        </a:rPr>
                        <a:t>17</a:t>
                      </a:r>
                      <a:endParaRPr lang="ru-RU" sz="1000" dirty="0">
                        <a:latin typeface="Times New Roman" pitchFamily="18" charset="0"/>
                        <a:cs typeface="Times New Roman" pitchFamily="18" charset="0"/>
                      </a:endParaRPr>
                    </a:p>
                  </a:txBody>
                  <a:tcPr anchor="ctr"/>
                </a:tc>
                <a:tc>
                  <a:txBody>
                    <a:bodyPr/>
                    <a:lstStyle/>
                    <a:p>
                      <a:r>
                        <a:rPr lang="ru-RU" sz="1000" kern="1200" dirty="0" smtClean="0">
                          <a:solidFill>
                            <a:schemeClr val="dk1"/>
                          </a:solidFill>
                          <a:latin typeface="Times New Roman" pitchFamily="18" charset="0"/>
                          <a:ea typeface="+mn-ea"/>
                          <a:cs typeface="Times New Roman" pitchFamily="18" charset="0"/>
                        </a:rPr>
                        <a:t>Количество оснащенных образовательных организаций в сфере культуры (детские школы искусств по видам искусств и училищ) музыкальными инструментами</a:t>
                      </a:r>
                      <a:endParaRPr lang="ru-RU" sz="1000" kern="1200" dirty="0">
                        <a:solidFill>
                          <a:schemeClr val="dk1"/>
                        </a:solidFill>
                        <a:latin typeface="Times New Roman" pitchFamily="18" charset="0"/>
                        <a:ea typeface="+mn-ea"/>
                        <a:cs typeface="Times New Roman" pitchFamily="18" charset="0"/>
                      </a:endParaRPr>
                    </a:p>
                  </a:txBody>
                  <a:tcPr anchor="ctr"/>
                </a:tc>
                <a:tc>
                  <a:txBody>
                    <a:bodyPr/>
                    <a:lstStyle/>
                    <a:p>
                      <a:pPr algn="ctr"/>
                      <a:r>
                        <a:rPr lang="ru-RU" sz="1000" dirty="0" smtClean="0">
                          <a:latin typeface="Times New Roman" pitchFamily="18" charset="0"/>
                          <a:cs typeface="Times New Roman" pitchFamily="18" charset="0"/>
                        </a:rPr>
                        <a:t>Ед.</a:t>
                      </a:r>
                      <a:endParaRPr lang="ru-RU" sz="1000" dirty="0">
                        <a:latin typeface="Times New Roman" pitchFamily="18" charset="0"/>
                        <a:cs typeface="Times New Roman" pitchFamily="18" charset="0"/>
                      </a:endParaRPr>
                    </a:p>
                  </a:txBody>
                  <a:tcPr anchor="ctr"/>
                </a:tc>
                <a:tc>
                  <a:txBody>
                    <a:bodyPr/>
                    <a:lstStyle/>
                    <a:p>
                      <a:pPr algn="ctr">
                        <a:spcAft>
                          <a:spcPts val="0"/>
                        </a:spcAft>
                      </a:pPr>
                      <a:r>
                        <a:rPr lang="ru-RU" sz="1000" dirty="0" smtClean="0">
                          <a:latin typeface="Times New Roman" pitchFamily="18" charset="0"/>
                          <a:ea typeface="Calibri"/>
                          <a:cs typeface="Times New Roman" pitchFamily="18" charset="0"/>
                        </a:rPr>
                        <a:t>1</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tc>
              </a:tr>
              <a:tr h="306375">
                <a:tc>
                  <a:txBody>
                    <a:bodyPr/>
                    <a:lstStyle/>
                    <a:p>
                      <a:pPr algn="ctr"/>
                      <a:r>
                        <a:rPr lang="ru-RU" sz="1000" dirty="0" smtClean="0">
                          <a:latin typeface="Times New Roman" pitchFamily="18" charset="0"/>
                          <a:cs typeface="Times New Roman" pitchFamily="18" charset="0"/>
                        </a:rPr>
                        <a:t>18</a:t>
                      </a:r>
                      <a:endParaRPr lang="ru-RU" sz="1000" dirty="0">
                        <a:latin typeface="Times New Roman" pitchFamily="18" charset="0"/>
                        <a:cs typeface="Times New Roman" pitchFamily="18" charset="0"/>
                      </a:endParaRPr>
                    </a:p>
                  </a:txBody>
                  <a:tcPr anchor="ctr"/>
                </a:tc>
                <a:tc>
                  <a:txBody>
                    <a:bodyPr/>
                    <a:lstStyle/>
                    <a:p>
                      <a:r>
                        <a:rPr lang="ru-RU" sz="1000" kern="1200" dirty="0" smtClean="0">
                          <a:solidFill>
                            <a:schemeClr val="dk1"/>
                          </a:solidFill>
                          <a:latin typeface="Times New Roman" pitchFamily="18" charset="0"/>
                          <a:ea typeface="+mn-ea"/>
                          <a:cs typeface="Times New Roman" pitchFamily="18" charset="0"/>
                        </a:rPr>
                        <a:t>Доля архивных документов, хранящихся в муниципальном архиве в нормативных условиях, обеспечивающих их постоянное (вечное) и долговременное хранение, в общем количестве документов в муниципальном архиве </a:t>
                      </a:r>
                      <a:endParaRPr lang="ru-RU" sz="1000" kern="1200" dirty="0">
                        <a:solidFill>
                          <a:schemeClr val="dk1"/>
                        </a:solidFill>
                        <a:latin typeface="Times New Roman" pitchFamily="18" charset="0"/>
                        <a:ea typeface="+mn-ea"/>
                        <a:cs typeface="Times New Roman" pitchFamily="18" charset="0"/>
                      </a:endParaRPr>
                    </a:p>
                  </a:txBody>
                  <a:tcPr anchor="ctr"/>
                </a:tc>
                <a:tc>
                  <a:txBody>
                    <a:bodyPr/>
                    <a:lstStyle/>
                    <a:p>
                      <a:pPr algn="ctr"/>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nchor="ctr"/>
                </a:tc>
                <a:tc>
                  <a:txBody>
                    <a:bodyPr/>
                    <a:lstStyle/>
                    <a:p>
                      <a:pPr algn="ctr">
                        <a:spcAft>
                          <a:spcPts val="0"/>
                        </a:spcAft>
                      </a:pPr>
                      <a:r>
                        <a:rPr lang="ru-RU" sz="1000" dirty="0" smtClean="0">
                          <a:latin typeface="Times New Roman" pitchFamily="18" charset="0"/>
                          <a:ea typeface="Calibri"/>
                          <a:cs typeface="Times New Roman" pitchFamily="18" charset="0"/>
                        </a:rPr>
                        <a:t>100</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spcAft>
                          <a:spcPts val="0"/>
                        </a:spcAft>
                      </a:pPr>
                      <a:r>
                        <a:rPr lang="ru-RU" sz="1000" dirty="0" smtClean="0">
                          <a:latin typeface="Times New Roman" pitchFamily="18" charset="0"/>
                          <a:ea typeface="Calibri"/>
                          <a:cs typeface="Times New Roman" pitchFamily="18" charset="0"/>
                        </a:rPr>
                        <a:t>100</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spcAft>
                          <a:spcPts val="0"/>
                        </a:spcAft>
                      </a:pPr>
                      <a:r>
                        <a:rPr lang="ru-RU" sz="1000" dirty="0">
                          <a:latin typeface="Times New Roman" pitchFamily="18" charset="0"/>
                          <a:ea typeface="Calibri"/>
                          <a:cs typeface="Times New Roman" pitchFamily="18" charset="0"/>
                        </a:rPr>
                        <a:t>100</a:t>
                      </a:r>
                    </a:p>
                  </a:txBody>
                  <a:tcPr marL="68580" marR="68580" marT="0" marB="0" anchor="ctr"/>
                </a:tc>
                <a:tc>
                  <a:txBody>
                    <a:bodyPr/>
                    <a:lstStyle/>
                    <a:p>
                      <a:pPr algn="ctr">
                        <a:spcAft>
                          <a:spcPts val="0"/>
                        </a:spcAft>
                      </a:pPr>
                      <a:r>
                        <a:rPr lang="ru-RU" sz="1000">
                          <a:latin typeface="Times New Roman" pitchFamily="18" charset="0"/>
                          <a:ea typeface="Times New Roman"/>
                          <a:cs typeface="Times New Roman" pitchFamily="18" charset="0"/>
                        </a:rPr>
                        <a:t>100</a:t>
                      </a:r>
                      <a:endParaRPr lang="ru-RU" sz="1000">
                        <a:latin typeface="Times New Roman" pitchFamily="18" charset="0"/>
                        <a:ea typeface="Calibri"/>
                        <a:cs typeface="Times New Roman" pitchFamily="18" charset="0"/>
                      </a:endParaRPr>
                    </a:p>
                  </a:txBody>
                  <a:tcPr marL="68580" marR="68580" marT="0" marB="0" anchor="ctr"/>
                </a:tc>
                <a:tc>
                  <a:txBody>
                    <a:bodyPr/>
                    <a:lstStyle/>
                    <a:p>
                      <a:pPr algn="ctr">
                        <a:spcAft>
                          <a:spcPts val="0"/>
                        </a:spcAft>
                      </a:pPr>
                      <a:r>
                        <a:rPr lang="ru-RU" sz="1000" dirty="0">
                          <a:latin typeface="Times New Roman" pitchFamily="18" charset="0"/>
                          <a:ea typeface="Times New Roman"/>
                          <a:cs typeface="Times New Roman" pitchFamily="18" charset="0"/>
                        </a:rPr>
                        <a:t>100</a:t>
                      </a:r>
                      <a:endParaRPr lang="ru-RU" sz="1000" dirty="0">
                        <a:latin typeface="Times New Roman" pitchFamily="18" charset="0"/>
                        <a:ea typeface="Calibri"/>
                        <a:cs typeface="Times New Roman" pitchFamily="18" charset="0"/>
                      </a:endParaRPr>
                    </a:p>
                  </a:txBody>
                  <a:tcPr marL="68580" marR="68580" marT="0" marB="0" anchor="ctr"/>
                </a:tc>
              </a:tr>
              <a:tr h="708322">
                <a:tc>
                  <a:txBody>
                    <a:bodyPr/>
                    <a:lstStyle/>
                    <a:p>
                      <a:pPr algn="ctr"/>
                      <a:r>
                        <a:rPr lang="ru-RU" sz="1000" dirty="0" smtClean="0">
                          <a:latin typeface="Times New Roman" pitchFamily="18" charset="0"/>
                          <a:cs typeface="Times New Roman" pitchFamily="18" charset="0"/>
                        </a:rPr>
                        <a:t>19</a:t>
                      </a:r>
                      <a:endParaRPr lang="ru-RU" sz="1000" dirty="0">
                        <a:latin typeface="Times New Roman" pitchFamily="18" charset="0"/>
                        <a:cs typeface="Times New Roman" pitchFamily="18" charset="0"/>
                      </a:endParaRPr>
                    </a:p>
                  </a:txBody>
                  <a:tcPr anchor="ctr"/>
                </a:tc>
                <a:tc>
                  <a:txBody>
                    <a:bodyPr/>
                    <a:lstStyle/>
                    <a:p>
                      <a:r>
                        <a:rPr lang="ru-RU" sz="1000" kern="1200" dirty="0" smtClean="0">
                          <a:solidFill>
                            <a:schemeClr val="dk1"/>
                          </a:solidFill>
                          <a:latin typeface="Times New Roman" pitchFamily="18" charset="0"/>
                          <a:ea typeface="+mn-ea"/>
                          <a:cs typeface="Times New Roman" pitchFamily="18" charset="0"/>
                        </a:rPr>
                        <a:t>Доля архивных фондов муниципального архива, внесенных в общеотраслевую базу данных «Архивный фонд», от общего количества архивных фондов, хранящихся в муниципальном архиве </a:t>
                      </a:r>
                      <a:endParaRPr lang="ru-RU" sz="1000" dirty="0">
                        <a:latin typeface="Times New Roman" pitchFamily="18" charset="0"/>
                        <a:cs typeface="Times New Roman" pitchFamily="18" charset="0"/>
                      </a:endParaRPr>
                    </a:p>
                  </a:txBody>
                  <a:tcPr anchor="ctr"/>
                </a:tc>
                <a:tc>
                  <a:txBody>
                    <a:bodyPr/>
                    <a:lstStyle/>
                    <a:p>
                      <a:pPr algn="ctr"/>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nchor="ctr"/>
                </a:tc>
                <a:tc>
                  <a:txBody>
                    <a:bodyPr/>
                    <a:lstStyle/>
                    <a:p>
                      <a:pPr algn="ctr">
                        <a:spcAft>
                          <a:spcPts val="0"/>
                        </a:spcAft>
                      </a:pPr>
                      <a:r>
                        <a:rPr lang="ru-RU" sz="1000" dirty="0" smtClean="0">
                          <a:latin typeface="Times New Roman" pitchFamily="18" charset="0"/>
                          <a:ea typeface="Calibri"/>
                          <a:cs typeface="Times New Roman" pitchFamily="18" charset="0"/>
                        </a:rPr>
                        <a:t>100</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spcAft>
                          <a:spcPts val="0"/>
                        </a:spcAft>
                      </a:pPr>
                      <a:r>
                        <a:rPr lang="ru-RU" sz="1000" dirty="0" smtClean="0">
                          <a:latin typeface="Times New Roman" pitchFamily="18" charset="0"/>
                          <a:ea typeface="Calibri"/>
                          <a:cs typeface="Times New Roman" pitchFamily="18" charset="0"/>
                        </a:rPr>
                        <a:t>100</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spcAft>
                          <a:spcPts val="0"/>
                        </a:spcAft>
                      </a:pPr>
                      <a:r>
                        <a:rPr lang="ru-RU" sz="1000" dirty="0" smtClean="0">
                          <a:latin typeface="Times New Roman" pitchFamily="18" charset="0"/>
                          <a:ea typeface="Calibri"/>
                          <a:cs typeface="Times New Roman" pitchFamily="18" charset="0"/>
                        </a:rPr>
                        <a:t>100</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spcAft>
                          <a:spcPts val="0"/>
                        </a:spcAft>
                      </a:pPr>
                      <a:r>
                        <a:rPr lang="ru-RU" sz="1000" dirty="0" smtClean="0">
                          <a:latin typeface="Times New Roman" pitchFamily="18" charset="0"/>
                          <a:ea typeface="Calibri"/>
                          <a:cs typeface="Times New Roman" pitchFamily="18" charset="0"/>
                        </a:rPr>
                        <a:t>100</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spcAft>
                          <a:spcPts val="0"/>
                        </a:spcAft>
                      </a:pPr>
                      <a:r>
                        <a:rPr lang="ru-RU" sz="1000" dirty="0" smtClean="0">
                          <a:latin typeface="Times New Roman" pitchFamily="18" charset="0"/>
                          <a:ea typeface="Calibri"/>
                          <a:cs typeface="Times New Roman" pitchFamily="18" charset="0"/>
                        </a:rPr>
                        <a:t>100</a:t>
                      </a:r>
                      <a:endParaRPr lang="ru-RU" sz="1000" dirty="0">
                        <a:latin typeface="Times New Roman" pitchFamily="18" charset="0"/>
                        <a:ea typeface="Calibri"/>
                        <a:cs typeface="Times New Roman" pitchFamily="18" charset="0"/>
                      </a:endParaRPr>
                    </a:p>
                  </a:txBody>
                  <a:tcPr marL="68580" marR="68580" marT="0" marB="0" anchor="ctr"/>
                </a:tc>
              </a:tr>
              <a:tr h="500066">
                <a:tc>
                  <a:txBody>
                    <a:bodyPr/>
                    <a:lstStyle/>
                    <a:p>
                      <a:pPr algn="ctr"/>
                      <a:r>
                        <a:rPr lang="ru-RU" sz="1000" dirty="0" smtClean="0">
                          <a:latin typeface="Times New Roman" pitchFamily="18" charset="0"/>
                          <a:cs typeface="Times New Roman" pitchFamily="18" charset="0"/>
                        </a:rPr>
                        <a:t>20</a:t>
                      </a:r>
                      <a:endParaRPr lang="ru-RU" sz="1000" dirty="0">
                        <a:latin typeface="Times New Roman" pitchFamily="18" charset="0"/>
                        <a:cs typeface="Times New Roman"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latin typeface="Times New Roman" pitchFamily="18" charset="0"/>
                          <a:ea typeface="+mn-ea"/>
                          <a:cs typeface="Times New Roman" pitchFamily="18" charset="0"/>
                        </a:rPr>
                        <a:t>Доля единиц хранения, переведенных в электронно-цифровую форму, от общего количества единиц хранения, находящихся на хранении в муниципальном архиве муниципального образования </a:t>
                      </a:r>
                      <a:endParaRPr lang="ru-RU" sz="1000" dirty="0">
                        <a:latin typeface="Times New Roman" pitchFamily="18" charset="0"/>
                        <a:cs typeface="Times New Roman" pitchFamily="18" charset="0"/>
                      </a:endParaRPr>
                    </a:p>
                  </a:txBody>
                  <a:tcPr anchor="ctr"/>
                </a:tc>
                <a:tc>
                  <a:txBody>
                    <a:bodyPr/>
                    <a:lstStyle/>
                    <a:p>
                      <a:pPr algn="ctr"/>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nchor="ctr"/>
                </a:tc>
                <a:tc>
                  <a:txBody>
                    <a:bodyPr/>
                    <a:lstStyle/>
                    <a:p>
                      <a:pPr algn="ctr">
                        <a:spcAft>
                          <a:spcPts val="0"/>
                        </a:spcAft>
                      </a:pPr>
                      <a:r>
                        <a:rPr lang="ru-RU" sz="1000" dirty="0" smtClean="0">
                          <a:latin typeface="Times New Roman" pitchFamily="18" charset="0"/>
                          <a:ea typeface="Calibri"/>
                          <a:cs typeface="Times New Roman" pitchFamily="18" charset="0"/>
                        </a:rPr>
                        <a:t>1,6</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spcAft>
                          <a:spcPts val="0"/>
                        </a:spcAft>
                      </a:pPr>
                      <a:r>
                        <a:rPr lang="ru-RU" sz="1000" dirty="0">
                          <a:latin typeface="Times New Roman" pitchFamily="18" charset="0"/>
                          <a:ea typeface="Times New Roman"/>
                          <a:cs typeface="Times New Roman" pitchFamily="18" charset="0"/>
                        </a:rPr>
                        <a:t>1,7</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spcAft>
                          <a:spcPts val="0"/>
                        </a:spcAft>
                      </a:pPr>
                      <a:r>
                        <a:rPr lang="ru-RU" sz="1000">
                          <a:latin typeface="Times New Roman" pitchFamily="18" charset="0"/>
                          <a:ea typeface="Times New Roman"/>
                          <a:cs typeface="Times New Roman" pitchFamily="18" charset="0"/>
                        </a:rPr>
                        <a:t>1,8</a:t>
                      </a:r>
                      <a:endParaRPr lang="ru-RU" sz="1000">
                        <a:latin typeface="Times New Roman" pitchFamily="18" charset="0"/>
                        <a:ea typeface="Calibri"/>
                        <a:cs typeface="Times New Roman" pitchFamily="18" charset="0"/>
                      </a:endParaRPr>
                    </a:p>
                  </a:txBody>
                  <a:tcPr marL="68580" marR="68580" marT="0" marB="0" anchor="ctr"/>
                </a:tc>
                <a:tc>
                  <a:txBody>
                    <a:bodyPr/>
                    <a:lstStyle/>
                    <a:p>
                      <a:pPr algn="ctr">
                        <a:spcAft>
                          <a:spcPts val="0"/>
                        </a:spcAft>
                      </a:pPr>
                      <a:r>
                        <a:rPr lang="ru-RU" sz="1000" dirty="0">
                          <a:latin typeface="Times New Roman" pitchFamily="18" charset="0"/>
                          <a:ea typeface="Times New Roman"/>
                          <a:cs typeface="Times New Roman" pitchFamily="18" charset="0"/>
                        </a:rPr>
                        <a:t>1,9</a:t>
                      </a:r>
                      <a:endParaRPr lang="ru-RU" sz="1000" dirty="0">
                        <a:latin typeface="Times New Roman" pitchFamily="18" charset="0"/>
                        <a:ea typeface="Calibri"/>
                        <a:cs typeface="Times New Roman" pitchFamily="18" charset="0"/>
                      </a:endParaRPr>
                    </a:p>
                  </a:txBody>
                  <a:tcPr marL="68580" marR="68580" marT="0" marB="0" anchor="ctr"/>
                </a:tc>
                <a:tc>
                  <a:txBody>
                    <a:bodyPr/>
                    <a:lstStyle/>
                    <a:p>
                      <a:pPr algn="ctr">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68580" marR="68580" marT="0" marB="0" anchor="ctr"/>
                </a:tc>
              </a:tr>
            </a:tbl>
          </a:graphicData>
        </a:graphic>
      </p:graphicFrame>
      <p:sp>
        <p:nvSpPr>
          <p:cNvPr id="5" name="Прямоугольник 4"/>
          <p:cNvSpPr/>
          <p:nvPr/>
        </p:nvSpPr>
        <p:spPr>
          <a:xfrm>
            <a:off x="6215074" y="6500813"/>
            <a:ext cx="2643176" cy="523875"/>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latin typeface="Arial" charset="0"/>
              <a:cs typeface="Arial" charset="0"/>
            </a:endParaRPr>
          </a:p>
        </p:txBody>
      </p:sp>
      <p:pic>
        <p:nvPicPr>
          <p:cNvPr id="9294" name="Рисунок 32" descr="Описание: Можайск-ГО-ПП-01"/>
          <p:cNvPicPr>
            <a:picLocks noChangeAspect="1" noChangeArrowheads="1"/>
          </p:cNvPicPr>
          <p:nvPr/>
        </p:nvPicPr>
        <p:blipFill>
          <a:blip r:embed="rId2" cstate="print"/>
          <a:srcRect/>
          <a:stretch>
            <a:fillRect/>
          </a:stretch>
        </p:blipFill>
        <p:spPr bwMode="auto">
          <a:xfrm>
            <a:off x="476277" y="466744"/>
            <a:ext cx="571476" cy="642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Текст 2"/>
          <p:cNvSpPr>
            <a:spLocks noGrp="1"/>
          </p:cNvSpPr>
          <p:nvPr>
            <p:ph type="body" idx="1"/>
          </p:nvPr>
        </p:nvSpPr>
        <p:spPr>
          <a:xfrm>
            <a:off x="428596" y="1500174"/>
            <a:ext cx="4040188" cy="857256"/>
          </a:xfrm>
        </p:spPr>
        <p:txBody>
          <a:bodyPr/>
          <a:lstStyle/>
          <a:p>
            <a:r>
              <a:rPr lang="ru-RU" altLang="ru-RU" sz="1400" b="0" dirty="0" smtClean="0">
                <a:latin typeface="Times New Roman" pitchFamily="18" charset="0"/>
                <a:cs typeface="Times New Roman" pitchFamily="18" charset="0"/>
              </a:rPr>
              <a:t>2023 год  – 1 878 848,1 тыс.рублей</a:t>
            </a:r>
          </a:p>
          <a:p>
            <a:r>
              <a:rPr lang="ru-RU" altLang="ru-RU" sz="1400" b="0" dirty="0" smtClean="0">
                <a:latin typeface="Times New Roman" pitchFamily="18" charset="0"/>
                <a:cs typeface="Times New Roman" pitchFamily="18" charset="0"/>
              </a:rPr>
              <a:t>2024 год – 1 550 258,3 тыс.рублей</a:t>
            </a:r>
          </a:p>
          <a:p>
            <a:r>
              <a:rPr lang="ru-RU" altLang="ru-RU" sz="1400" b="0" dirty="0" smtClean="0">
                <a:latin typeface="Times New Roman" pitchFamily="18" charset="0"/>
                <a:cs typeface="Times New Roman" pitchFamily="18" charset="0"/>
              </a:rPr>
              <a:t>2025 год –  1 634 832,8 тыс. рублей</a:t>
            </a:r>
            <a:endParaRPr lang="ru-RU" altLang="ru-RU" sz="1400" b="0" dirty="0" smtClean="0">
              <a:latin typeface="Times New Roman" pitchFamily="18" charset="0"/>
              <a:cs typeface="Times New Roman" pitchFamily="18" charset="0"/>
            </a:endParaRPr>
          </a:p>
        </p:txBody>
      </p:sp>
      <p:sp>
        <p:nvSpPr>
          <p:cNvPr id="10244" name="Текст 4"/>
          <p:cNvSpPr>
            <a:spLocks noGrp="1"/>
          </p:cNvSpPr>
          <p:nvPr>
            <p:ph type="body" sz="quarter" idx="3"/>
          </p:nvPr>
        </p:nvSpPr>
        <p:spPr>
          <a:xfrm>
            <a:off x="4572000" y="1500174"/>
            <a:ext cx="4041775" cy="857256"/>
          </a:xfrm>
        </p:spPr>
        <p:txBody>
          <a:bodyPr>
            <a:noAutofit/>
          </a:bodyPr>
          <a:lstStyle/>
          <a:p>
            <a:endParaRPr lang="ru-RU" sz="1400" b="0" dirty="0" smtClean="0">
              <a:latin typeface="Times New Roman" pitchFamily="18" charset="0"/>
              <a:cs typeface="Times New Roman" pitchFamily="18" charset="0"/>
            </a:endParaRPr>
          </a:p>
          <a:p>
            <a:pPr algn="ctr"/>
            <a:r>
              <a:rPr lang="ru-RU" sz="1400" b="0" dirty="0" smtClean="0">
                <a:latin typeface="Times New Roman" pitchFamily="18" charset="0"/>
                <a:cs typeface="Times New Roman" pitchFamily="18" charset="0"/>
              </a:rPr>
              <a:t>2023 год</a:t>
            </a:r>
          </a:p>
          <a:p>
            <a:r>
              <a:rPr lang="ru-RU" sz="1400" b="0" dirty="0" smtClean="0">
                <a:latin typeface="Times New Roman" pitchFamily="18" charset="0"/>
                <a:cs typeface="Times New Roman" pitchFamily="18" charset="0"/>
              </a:rPr>
              <a:t>28,9% - бюджет Можайского городского округа</a:t>
            </a:r>
          </a:p>
          <a:p>
            <a:r>
              <a:rPr lang="ru-RU" sz="1400" b="0" dirty="0" smtClean="0">
                <a:latin typeface="Times New Roman" pitchFamily="18" charset="0"/>
                <a:cs typeface="Times New Roman" pitchFamily="18" charset="0"/>
              </a:rPr>
              <a:t>71,1% - бюджет Московской области </a:t>
            </a:r>
          </a:p>
        </p:txBody>
      </p:sp>
      <p:sp>
        <p:nvSpPr>
          <p:cNvPr id="8" name="Прямоугольник 7"/>
          <p:cNvSpPr/>
          <p:nvPr/>
        </p:nvSpPr>
        <p:spPr>
          <a:xfrm>
            <a:off x="6215073" y="6499654"/>
            <a:ext cx="2500301" cy="523220"/>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cs typeface="Arial" charset="0"/>
            </a:endParaRPr>
          </a:p>
        </p:txBody>
      </p:sp>
      <p:sp>
        <p:nvSpPr>
          <p:cNvPr id="9" name="Заголовок 1"/>
          <p:cNvSpPr txBox="1">
            <a:spLocks/>
          </p:cNvSpPr>
          <p:nvPr/>
        </p:nvSpPr>
        <p:spPr bwMode="auto">
          <a:xfrm>
            <a:off x="511105" y="601362"/>
            <a:ext cx="8229600" cy="432048"/>
          </a:xfrm>
          <a:prstGeom prst="rect">
            <a:avLst/>
          </a:prstGeom>
          <a:noFill/>
          <a:ln w="9525">
            <a:noFill/>
            <a:miter lim="800000"/>
            <a:headEnd/>
            <a:tailEnd/>
          </a:ln>
        </p:spPr>
        <p:txBody>
          <a:bodyPr anchor="ctr"/>
          <a:lstStyle/>
          <a:p>
            <a:pPr algn="ctr" eaLnBrk="0" hangingPunct="0">
              <a:defRPr/>
            </a:pPr>
            <a:r>
              <a:rPr lang="ru-RU" sz="2100" b="1" kern="0" dirty="0">
                <a:ln w="1905"/>
                <a:solidFill>
                  <a:srgbClr val="FFC000"/>
                </a:solidFill>
                <a:effectLst>
                  <a:innerShdw blurRad="69850" dist="43180" dir="5400000">
                    <a:srgbClr val="000000">
                      <a:alpha val="65000"/>
                    </a:srgbClr>
                  </a:innerShdw>
                </a:effectLst>
                <a:latin typeface="Times New Roman" pitchFamily="18" charset="0"/>
                <a:ea typeface="+mj-ea"/>
                <a:cs typeface="Times New Roman" pitchFamily="18" charset="0"/>
              </a:rPr>
              <a:t>«Образование» на </a:t>
            </a:r>
            <a:r>
              <a:rPr lang="ru-RU" sz="2100" b="1" kern="0" dirty="0" smtClean="0">
                <a:ln w="1905"/>
                <a:solidFill>
                  <a:srgbClr val="FFC000"/>
                </a:solidFill>
                <a:effectLst>
                  <a:innerShdw blurRad="69850" dist="43180" dir="5400000">
                    <a:srgbClr val="000000">
                      <a:alpha val="65000"/>
                    </a:srgbClr>
                  </a:innerShdw>
                </a:effectLst>
                <a:latin typeface="Times New Roman" pitchFamily="18" charset="0"/>
                <a:ea typeface="+mj-ea"/>
                <a:cs typeface="Times New Roman" pitchFamily="18" charset="0"/>
              </a:rPr>
              <a:t>2023- 2027 </a:t>
            </a:r>
            <a:r>
              <a:rPr lang="ru-RU" sz="2100" b="1" kern="0" dirty="0">
                <a:ln w="1905"/>
                <a:solidFill>
                  <a:srgbClr val="FFC000"/>
                </a:solidFill>
                <a:effectLst>
                  <a:innerShdw blurRad="69850" dist="43180" dir="5400000">
                    <a:srgbClr val="000000">
                      <a:alpha val="65000"/>
                    </a:srgbClr>
                  </a:innerShdw>
                </a:effectLst>
                <a:latin typeface="Times New Roman" pitchFamily="18" charset="0"/>
                <a:ea typeface="+mj-ea"/>
                <a:cs typeface="Times New Roman" pitchFamily="18" charset="0"/>
              </a:rPr>
              <a:t>годы</a:t>
            </a:r>
          </a:p>
        </p:txBody>
      </p:sp>
      <p:sp>
        <p:nvSpPr>
          <p:cNvPr id="10" name="Заголовок 1"/>
          <p:cNvSpPr txBox="1">
            <a:spLocks/>
          </p:cNvSpPr>
          <p:nvPr/>
        </p:nvSpPr>
        <p:spPr bwMode="auto">
          <a:xfrm>
            <a:off x="500034" y="1071546"/>
            <a:ext cx="8229600" cy="428628"/>
          </a:xfrm>
          <a:prstGeom prst="rect">
            <a:avLst/>
          </a:prstGeom>
          <a:noFill/>
          <a:ln w="9525">
            <a:noFill/>
            <a:miter lim="800000"/>
            <a:headEnd/>
            <a:tailEnd/>
          </a:ln>
        </p:spPr>
        <p:txBody>
          <a:bodyPr anchor="ctr"/>
          <a:lstStyle/>
          <a:p>
            <a:pPr algn="ctr" eaLnBrk="0" hangingPunct="0">
              <a:defRPr/>
            </a:pPr>
            <a:r>
              <a:rPr lang="ru-RU" kern="0" dirty="0">
                <a:latin typeface="Times New Roman" pitchFamily="18" charset="0"/>
                <a:ea typeface="+mj-ea"/>
                <a:cs typeface="Times New Roman" pitchFamily="18" charset="0"/>
              </a:rPr>
              <a:t>Расходы бюджета Можайского городского округа:</a:t>
            </a:r>
          </a:p>
        </p:txBody>
      </p:sp>
      <p:pic>
        <p:nvPicPr>
          <p:cNvPr id="10248" name="Рисунок 32" descr="Описание: Можайск-ГО-ПП-01"/>
          <p:cNvPicPr>
            <a:picLocks noChangeAspect="1" noChangeArrowheads="1"/>
          </p:cNvPicPr>
          <p:nvPr/>
        </p:nvPicPr>
        <p:blipFill>
          <a:blip r:embed="rId2" cstate="print"/>
          <a:srcRect/>
          <a:stretch>
            <a:fillRect/>
          </a:stretch>
        </p:blipFill>
        <p:spPr bwMode="auto">
          <a:xfrm>
            <a:off x="466133" y="471653"/>
            <a:ext cx="678437" cy="785813"/>
          </a:xfrm>
          <a:prstGeom prst="rect">
            <a:avLst/>
          </a:prstGeom>
          <a:noFill/>
          <a:ln w="9525">
            <a:noFill/>
            <a:miter lim="800000"/>
            <a:headEnd/>
            <a:tailEnd/>
          </a:ln>
        </p:spPr>
      </p:pic>
      <p:pic>
        <p:nvPicPr>
          <p:cNvPr id="12" name="Picture 2" descr="C:\Users\buch1\Desktop\удалить\обр.jpg"/>
          <p:cNvPicPr>
            <a:picLocks noGrp="1" noChangeAspect="1" noChangeArrowheads="1"/>
          </p:cNvPicPr>
          <p:nvPr>
            <p:ph sz="quarter" idx="4"/>
          </p:nvPr>
        </p:nvPicPr>
        <p:blipFill>
          <a:blip r:embed="rId3"/>
          <a:srcRect/>
          <a:stretch>
            <a:fillRect/>
          </a:stretch>
        </p:blipFill>
        <p:spPr bwMode="auto">
          <a:xfrm>
            <a:off x="4643438" y="2857496"/>
            <a:ext cx="3930650" cy="2909228"/>
          </a:xfrm>
          <a:prstGeom prst="rect">
            <a:avLst/>
          </a:prstGeom>
          <a:noFill/>
        </p:spPr>
      </p:pic>
      <p:graphicFrame>
        <p:nvGraphicFramePr>
          <p:cNvPr id="15" name="Содержимое 12"/>
          <p:cNvGraphicFramePr>
            <a:graphicFrameLocks noGrp="1"/>
          </p:cNvGraphicFramePr>
          <p:nvPr>
            <p:ph sz="quarter" idx="2"/>
          </p:nvPr>
        </p:nvGraphicFramePr>
        <p:xfrm>
          <a:off x="571472" y="2428868"/>
          <a:ext cx="3930650" cy="348932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1181100" y="500063"/>
            <a:ext cx="7505700" cy="690562"/>
          </a:xfrm>
          <a:solidFill>
            <a:srgbClr val="00B0F0"/>
          </a:solidFill>
        </p:spPr>
        <p:txBody>
          <a:bodyPr anchor="ctr"/>
          <a:lstStyle/>
          <a:p>
            <a:pPr algn="ctr"/>
            <a:r>
              <a:rPr lang="ru-RU" altLang="ru-RU" sz="1800" dirty="0" smtClean="0">
                <a:latin typeface="Times New Roman" pitchFamily="18" charset="0"/>
                <a:cs typeface="Times New Roman" pitchFamily="18" charset="0"/>
              </a:rPr>
              <a:t>Мероприятия, предусмотренные к финансированию:</a:t>
            </a:r>
          </a:p>
        </p:txBody>
      </p:sp>
      <p:sp>
        <p:nvSpPr>
          <p:cNvPr id="11267" name="Содержимое 2"/>
          <p:cNvSpPr>
            <a:spLocks noGrp="1"/>
          </p:cNvSpPr>
          <p:nvPr>
            <p:ph idx="1"/>
          </p:nvPr>
        </p:nvSpPr>
        <p:spPr>
          <a:xfrm>
            <a:off x="428626" y="1214422"/>
            <a:ext cx="8286750" cy="5214973"/>
          </a:xfrm>
        </p:spPr>
        <p:txBody>
          <a:bodyPr>
            <a:normAutofit lnSpcReduction="10000"/>
          </a:bodyPr>
          <a:lstStyle/>
          <a:p>
            <a:pPr algn="just"/>
            <a:r>
              <a:rPr lang="ru-RU" sz="1300" dirty="0" smtClean="0">
                <a:latin typeface="Times New Roman" pitchFamily="18" charset="0"/>
                <a:cs typeface="Times New Roman" pitchFamily="18" charset="0"/>
              </a:rPr>
              <a:t>Обеспечение подвоза обучающихся к месту обучения в муниципальные общеобразовательные организации в Московской области за счет средств местного бюджета</a:t>
            </a:r>
          </a:p>
          <a:p>
            <a:pPr algn="just"/>
            <a:r>
              <a:rPr lang="ru-RU" sz="1300" dirty="0" smtClean="0">
                <a:latin typeface="Times New Roman" pitchFamily="18" charset="0"/>
                <a:cs typeface="Times New Roman" pitchFamily="18" charset="0"/>
              </a:rPr>
              <a:t>Финансовое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общедоступного и бесплатного дошкольного, начального общего, основного общего, среднего общего образования в муниципальных общеобразовательных организациях, обеспечение дополнительного образования детей в муниципальных общеобразовательных организациях,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a:t>
            </a:r>
          </a:p>
          <a:p>
            <a:pPr algn="just"/>
            <a:r>
              <a:rPr lang="ru-RU" sz="1300" dirty="0" smtClean="0">
                <a:latin typeface="Times New Roman" pitchFamily="18" charset="0"/>
                <a:cs typeface="Times New Roman" pitchFamily="18" charset="0"/>
              </a:rPr>
              <a:t>Финансовое обеспечение выплаты компенсации родительской платы за присмотр и уход за детьми, осваивающими образовательные программы дошкольного образования в организациях, осуществляющих образовательную деятельность</a:t>
            </a:r>
          </a:p>
          <a:p>
            <a:pPr algn="just"/>
            <a:r>
              <a:rPr lang="ru-RU" sz="1300" dirty="0" smtClean="0">
                <a:latin typeface="Times New Roman" pitchFamily="18" charset="0"/>
                <a:cs typeface="Times New Roman" pitchFamily="18" charset="0"/>
              </a:rPr>
              <a:t>Расходы на обеспечение деятельности (оказание услуг) муниципальных учреждений – общеобразовательные организации, оказывающие услуги дошкольного, начального общего, основного общего, среднего общего образования</a:t>
            </a:r>
          </a:p>
          <a:p>
            <a:pPr algn="just"/>
            <a:r>
              <a:rPr lang="ru-RU" sz="1300" dirty="0" smtClean="0">
                <a:latin typeface="Times New Roman" pitchFamily="18" charset="0"/>
                <a:cs typeface="Times New Roman" pitchFamily="18" charset="0"/>
              </a:rPr>
              <a:t>Укрепление материально-технической базы и проведение текущего ремонта общеобразовательных организаций</a:t>
            </a:r>
          </a:p>
          <a:p>
            <a:pPr algn="just"/>
            <a:r>
              <a:rPr lang="ru-RU" sz="1300" dirty="0" smtClean="0">
                <a:latin typeface="Times New Roman" pitchFamily="18" charset="0"/>
                <a:cs typeface="Times New Roman" pitchFamily="18" charset="0"/>
              </a:rPr>
              <a:t>Организация питания обучающихся и воспитанников общеобразовательных организаций</a:t>
            </a:r>
          </a:p>
          <a:p>
            <a:pPr algn="just"/>
            <a:r>
              <a:rPr lang="ru-RU" sz="1300" dirty="0" smtClean="0">
                <a:latin typeface="Times New Roman" pitchFamily="18" charset="0"/>
                <a:cs typeface="Times New Roman" pitchFamily="18" charset="0"/>
              </a:rPr>
              <a:t>Компенсация проезда к месту учебы и обратно отдельным категориям обучающихся по очной форме обучения муниципальных общеобразовательных организаций</a:t>
            </a:r>
          </a:p>
          <a:p>
            <a:pPr algn="just"/>
            <a:r>
              <a:rPr lang="ru-RU" sz="1300" dirty="0" smtClean="0">
                <a:latin typeface="Times New Roman" pitchFamily="18" charset="0"/>
                <a:cs typeface="Times New Roman" pitchFamily="18" charset="0"/>
              </a:rPr>
              <a:t>Организация бесплатного горячего питания обучающихся, получающих начальное общее образование в муниципальных образовательных организациях</a:t>
            </a:r>
          </a:p>
          <a:p>
            <a:pPr algn="just"/>
            <a:r>
              <a:rPr lang="ru-RU" sz="1300" dirty="0" smtClean="0">
                <a:latin typeface="Times New Roman" pitchFamily="18" charset="0"/>
                <a:cs typeface="Times New Roman" pitchFamily="18" charset="0"/>
              </a:rPr>
              <a:t>Организация питания обучающихся, получающих основное и среднее общее образование, и отдельных категорий обучающихся, получающих начальное общее образование, в муниципальных общеобразовательных организациях</a:t>
            </a:r>
          </a:p>
        </p:txBody>
      </p:sp>
      <p:sp>
        <p:nvSpPr>
          <p:cNvPr id="5" name="Прямоугольник 4"/>
          <p:cNvSpPr/>
          <p:nvPr/>
        </p:nvSpPr>
        <p:spPr>
          <a:xfrm>
            <a:off x="6357950" y="6500834"/>
            <a:ext cx="2357425" cy="523220"/>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latin typeface="Arial" charset="0"/>
              <a:cs typeface="Arial" charset="0"/>
            </a:endParaRPr>
          </a:p>
        </p:txBody>
      </p:sp>
      <p:pic>
        <p:nvPicPr>
          <p:cNvPr id="11269" name="Рисунок 32" descr="Описание: Можайск-ГО-ПП-01"/>
          <p:cNvPicPr>
            <a:picLocks noChangeAspect="1" noChangeArrowheads="1"/>
          </p:cNvPicPr>
          <p:nvPr/>
        </p:nvPicPr>
        <p:blipFill>
          <a:blip r:embed="rId2" cstate="print"/>
          <a:srcRect/>
          <a:stretch>
            <a:fillRect/>
          </a:stretch>
        </p:blipFill>
        <p:spPr bwMode="auto">
          <a:xfrm>
            <a:off x="457227" y="471507"/>
            <a:ext cx="642914" cy="7072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1143000" y="500062"/>
            <a:ext cx="7543800" cy="661987"/>
          </a:xfrm>
          <a:solidFill>
            <a:srgbClr val="00B0F0"/>
          </a:solidFill>
        </p:spPr>
        <p:txBody>
          <a:bodyPr anchor="ctr"/>
          <a:lstStyle/>
          <a:p>
            <a:pPr algn="ctr"/>
            <a:r>
              <a:rPr lang="ru-RU" altLang="ru-RU" sz="1800" dirty="0" smtClean="0">
                <a:latin typeface="Times New Roman" pitchFamily="18" charset="0"/>
                <a:cs typeface="Times New Roman" pitchFamily="18" charset="0"/>
              </a:rPr>
              <a:t>Мероприятия, предусмотренные к финансированию:</a:t>
            </a:r>
          </a:p>
        </p:txBody>
      </p:sp>
      <p:sp>
        <p:nvSpPr>
          <p:cNvPr id="11267" name="Содержимое 2"/>
          <p:cNvSpPr>
            <a:spLocks noGrp="1"/>
          </p:cNvSpPr>
          <p:nvPr>
            <p:ph idx="1"/>
          </p:nvPr>
        </p:nvSpPr>
        <p:spPr>
          <a:xfrm>
            <a:off x="428626" y="1214422"/>
            <a:ext cx="8401050" cy="5286411"/>
          </a:xfrm>
        </p:spPr>
        <p:txBody>
          <a:bodyPr/>
          <a:lstStyle/>
          <a:p>
            <a:r>
              <a:rPr lang="ru-RU" sz="1300" dirty="0" smtClean="0">
                <a:latin typeface="Times New Roman" pitchFamily="18" charset="0"/>
                <a:cs typeface="Times New Roman" pitchFamily="18" charset="0"/>
              </a:rPr>
              <a:t>Проведение работ по капитальному ремонту зданий региональных (муниципальных) общеобразовательных организаций</a:t>
            </a:r>
          </a:p>
          <a:p>
            <a:r>
              <a:rPr lang="ru-RU" sz="1300" dirty="0" smtClean="0">
                <a:latin typeface="Times New Roman" pitchFamily="18" charset="0"/>
                <a:cs typeface="Times New Roman" pitchFamily="18" charset="0"/>
              </a:rPr>
              <a:t>Оснащение отремонтированных зданий общеобразовательных организаций средствами обучения и воспитания</a:t>
            </a:r>
          </a:p>
          <a:p>
            <a:r>
              <a:rPr lang="ru-RU" sz="1300" dirty="0" smtClean="0">
                <a:latin typeface="Times New Roman" pitchFamily="18" charset="0"/>
                <a:cs typeface="Times New Roman" pitchFamily="18" charset="0"/>
              </a:rPr>
              <a:t>Разработка проектно-сметной документации на проведение капитального ремонта зданий муниципальных общеобразовательных организаций</a:t>
            </a:r>
          </a:p>
          <a:p>
            <a:r>
              <a:rPr lang="ru-RU" sz="1300" dirty="0" smtClean="0">
                <a:latin typeface="Times New Roman" pitchFamily="18" charset="0"/>
                <a:cs typeface="Times New Roman" pitchFamily="18" charset="0"/>
              </a:rPr>
              <a:t>Создание в муниципальных образовательных организациях: дошкольных, общеобразовательных, дополнительного образования детей, в том числе в организациях, осуществляющих образовательную деятельность по адаптированным основным общеобразовательным программам, условий для получения детьми-инвалидами качественного образования</a:t>
            </a:r>
          </a:p>
          <a:p>
            <a:r>
              <a:rPr lang="ru-RU" sz="1300" dirty="0" smtClean="0">
                <a:latin typeface="Times New Roman" pitchFamily="18" charset="0"/>
                <a:cs typeface="Times New Roman" pitchFamily="18" charset="0"/>
              </a:rPr>
              <a:t>Создание и обеспечение функционирования центров образования </a:t>
            </a:r>
            <a:r>
              <a:rPr lang="ru-RU" sz="1300" dirty="0" err="1" smtClean="0">
                <a:latin typeface="Times New Roman" pitchFamily="18" charset="0"/>
                <a:cs typeface="Times New Roman" pitchFamily="18" charset="0"/>
              </a:rPr>
              <a:t>естественно-научной</a:t>
            </a:r>
            <a:r>
              <a:rPr lang="ru-RU" sz="1300" dirty="0" smtClean="0">
                <a:latin typeface="Times New Roman" pitchFamily="18" charset="0"/>
                <a:cs typeface="Times New Roman" pitchFamily="18" charset="0"/>
              </a:rPr>
              <a:t> и технологической направленностей в общеобразовательных организациях, расположенных в сельской местности и малых городах</a:t>
            </a:r>
          </a:p>
          <a:p>
            <a:r>
              <a:rPr lang="ru-RU" sz="1300" dirty="0" smtClean="0">
                <a:latin typeface="Times New Roman" pitchFamily="18" charset="0"/>
                <a:cs typeface="Times New Roman" pitchFamily="18" charset="0"/>
              </a:rPr>
              <a:t>Обновление материально-технической базы для организации учебно-исследовательской, научно-практической, творческой деятельности, занятий физической культурой и спортом в образовательных организациях</a:t>
            </a:r>
          </a:p>
          <a:p>
            <a:r>
              <a:rPr lang="ru-RU" sz="1300" dirty="0" smtClean="0">
                <a:latin typeface="Times New Roman" pitchFamily="18" charset="0"/>
                <a:cs typeface="Times New Roman" pitchFamily="18" charset="0"/>
              </a:rPr>
              <a:t>Расходы на обеспечение деятельности (оказание услуг) муниципальных учреждений - организации дополнительного образования</a:t>
            </a:r>
          </a:p>
          <a:p>
            <a:r>
              <a:rPr lang="ru-RU" sz="1300" dirty="0" smtClean="0">
                <a:latin typeface="Times New Roman" pitchFamily="18" charset="0"/>
                <a:cs typeface="Times New Roman" pitchFamily="18" charset="0"/>
              </a:rPr>
              <a:t>Создание новых мест в образовательных организациях различных типов для реализации дополнительных </a:t>
            </a:r>
            <a:r>
              <a:rPr lang="ru-RU" sz="1300" dirty="0" err="1" smtClean="0">
                <a:latin typeface="Times New Roman" pitchFamily="18" charset="0"/>
                <a:cs typeface="Times New Roman" pitchFamily="18" charset="0"/>
              </a:rPr>
              <a:t>общеразвивающих</a:t>
            </a:r>
            <a:r>
              <a:rPr lang="ru-RU" sz="1300" dirty="0" smtClean="0">
                <a:latin typeface="Times New Roman" pitchFamily="18" charset="0"/>
                <a:cs typeface="Times New Roman" pitchFamily="18" charset="0"/>
              </a:rPr>
              <a:t> программ всех направленностей</a:t>
            </a:r>
          </a:p>
          <a:p>
            <a:r>
              <a:rPr lang="ru-RU" sz="1300" dirty="0" smtClean="0">
                <a:latin typeface="Times New Roman" pitchFamily="18" charset="0"/>
                <a:cs typeface="Times New Roman" pitchFamily="18" charset="0"/>
              </a:rPr>
              <a:t>Обеспечение деятельности муниципальных органов - учреждения в сфере образования</a:t>
            </a:r>
          </a:p>
          <a:p>
            <a:r>
              <a:rPr lang="ru-RU" sz="1300" dirty="0" smtClean="0">
                <a:latin typeface="Times New Roman" pitchFamily="18" charset="0"/>
                <a:cs typeface="Times New Roman" pitchFamily="18" charset="0"/>
              </a:rPr>
              <a:t>Мероприятия в сфере образования</a:t>
            </a:r>
          </a:p>
          <a:p>
            <a:r>
              <a:rPr lang="ru-RU" sz="1300" dirty="0" smtClean="0">
                <a:latin typeface="Times New Roman" pitchFamily="18" charset="0"/>
                <a:cs typeface="Times New Roman" pitchFamily="18" charset="0"/>
              </a:rPr>
              <a:t>Обеспечение деятельности прочих учреждений образования (межшкольные учебные комбинаты, хозяйственные эксплуатационные конторы, методические кабинеты)</a:t>
            </a:r>
          </a:p>
        </p:txBody>
      </p:sp>
      <p:sp>
        <p:nvSpPr>
          <p:cNvPr id="5" name="Прямоугольник 4"/>
          <p:cNvSpPr/>
          <p:nvPr/>
        </p:nvSpPr>
        <p:spPr>
          <a:xfrm>
            <a:off x="6357950" y="6500834"/>
            <a:ext cx="2357425" cy="523220"/>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latin typeface="Arial" charset="0"/>
              <a:cs typeface="Arial" charset="0"/>
            </a:endParaRPr>
          </a:p>
        </p:txBody>
      </p:sp>
      <p:pic>
        <p:nvPicPr>
          <p:cNvPr id="11269" name="Рисунок 32" descr="Описание: Можайск-ГО-ПП-01"/>
          <p:cNvPicPr>
            <a:picLocks noChangeAspect="1" noChangeArrowheads="1"/>
          </p:cNvPicPr>
          <p:nvPr/>
        </p:nvPicPr>
        <p:blipFill>
          <a:blip r:embed="rId2" cstate="print"/>
          <a:srcRect/>
          <a:stretch>
            <a:fillRect/>
          </a:stretch>
        </p:blipFill>
        <p:spPr bwMode="auto">
          <a:xfrm>
            <a:off x="457225" y="466744"/>
            <a:ext cx="628625" cy="7508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1114425" y="500063"/>
            <a:ext cx="7572375" cy="633412"/>
          </a:xfrm>
          <a:solidFill>
            <a:srgbClr val="00B0F0"/>
          </a:solidFill>
        </p:spPr>
        <p:txBody>
          <a:bodyPr anchor="ctr"/>
          <a:lstStyle/>
          <a:p>
            <a:pPr algn="ctr"/>
            <a:r>
              <a:rPr lang="ru-RU" altLang="ru-RU" sz="1800" dirty="0" smtClean="0">
                <a:latin typeface="Times New Roman" pitchFamily="18" charset="0"/>
                <a:cs typeface="Times New Roman" pitchFamily="18" charset="0"/>
              </a:rPr>
              <a:t>Перечень приоритетных показателей муниципальных программ</a:t>
            </a:r>
          </a:p>
        </p:txBody>
      </p:sp>
      <p:graphicFrame>
        <p:nvGraphicFramePr>
          <p:cNvPr id="6" name="Содержимое 5"/>
          <p:cNvGraphicFramePr>
            <a:graphicFrameLocks noGrp="1"/>
          </p:cNvGraphicFramePr>
          <p:nvPr>
            <p:ph idx="1"/>
          </p:nvPr>
        </p:nvGraphicFramePr>
        <p:xfrm>
          <a:off x="409576" y="1211896"/>
          <a:ext cx="8320087" cy="5123203"/>
        </p:xfrm>
        <a:graphic>
          <a:graphicData uri="http://schemas.openxmlformats.org/drawingml/2006/table">
            <a:tbl>
              <a:tblPr/>
              <a:tblGrid>
                <a:gridCol w="404449"/>
                <a:gridCol w="3278923"/>
                <a:gridCol w="693341"/>
                <a:gridCol w="794453"/>
                <a:gridCol w="794452"/>
                <a:gridCol w="794453"/>
                <a:gridCol w="794452"/>
                <a:gridCol w="765564"/>
              </a:tblGrid>
              <a:tr h="471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Показатели, характеризующие достижение цели</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smtClean="0">
                          <a:ln>
                            <a:noFill/>
                          </a:ln>
                          <a:solidFill>
                            <a:schemeClr val="tx1"/>
                          </a:solidFill>
                          <a:effectLst/>
                          <a:latin typeface="Times New Roman" pitchFamily="18" charset="0"/>
                          <a:cs typeface="Times New Roman" pitchFamily="18" charset="0"/>
                        </a:rPr>
                        <a:t>Единица измерения</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Факт</a:t>
                      </a:r>
                    </a:p>
                    <a:p>
                      <a:pPr algn="ctr"/>
                      <a:r>
                        <a:rPr lang="ru-RU" sz="1050" b="1" dirty="0" smtClean="0">
                          <a:solidFill>
                            <a:schemeClr val="tx1"/>
                          </a:solidFill>
                          <a:latin typeface="Times New Roman" pitchFamily="18" charset="0"/>
                          <a:cs typeface="Times New Roman" pitchFamily="18" charset="0"/>
                        </a:rPr>
                        <a:t>2021год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План</a:t>
                      </a:r>
                    </a:p>
                    <a:p>
                      <a:pPr algn="ctr"/>
                      <a:r>
                        <a:rPr lang="ru-RU" sz="1050" b="1" dirty="0" smtClean="0">
                          <a:solidFill>
                            <a:schemeClr val="tx1"/>
                          </a:solidFill>
                          <a:latin typeface="Times New Roman" pitchFamily="18" charset="0"/>
                          <a:cs typeface="Times New Roman" pitchFamily="18" charset="0"/>
                        </a:rPr>
                        <a:t>2022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2023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2024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2025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r>
              <a:tr h="400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1</a:t>
                      </a: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l" fontAlgn="t"/>
                      <a:r>
                        <a:rPr lang="ru-RU" sz="1000" b="0" i="0" u="none" strike="noStrike" dirty="0" smtClean="0">
                          <a:solidFill>
                            <a:srgbClr val="000000"/>
                          </a:solidFill>
                          <a:latin typeface="Times New Roman" pitchFamily="18" charset="0"/>
                          <a:cs typeface="Times New Roman" pitchFamily="18" charset="0"/>
                        </a:rPr>
                        <a:t>   Доступность </a:t>
                      </a:r>
                      <a:r>
                        <a:rPr lang="ru-RU" sz="1000" b="0" i="0" u="none" strike="noStrike" dirty="0">
                          <a:solidFill>
                            <a:srgbClr val="000000"/>
                          </a:solidFill>
                          <a:latin typeface="Times New Roman" pitchFamily="18" charset="0"/>
                          <a:cs typeface="Times New Roman" pitchFamily="18" charset="0"/>
                        </a:rPr>
                        <a:t>дошкольного образования для детей в </a:t>
                      </a:r>
                      <a:endParaRPr lang="ru-RU" sz="1000" b="0" i="0" u="none" strike="noStrike" dirty="0" smtClean="0">
                        <a:solidFill>
                          <a:srgbClr val="000000"/>
                        </a:solidFill>
                        <a:latin typeface="Times New Roman" pitchFamily="18" charset="0"/>
                        <a:cs typeface="Times New Roman" pitchFamily="18" charset="0"/>
                      </a:endParaRPr>
                    </a:p>
                    <a:p>
                      <a:pPr algn="l" fontAlgn="t"/>
                      <a:r>
                        <a:rPr lang="ru-RU" sz="1000" b="0" i="0" u="none" strike="noStrike" dirty="0" smtClean="0">
                          <a:solidFill>
                            <a:srgbClr val="000000"/>
                          </a:solidFill>
                          <a:latin typeface="Times New Roman" pitchFamily="18" charset="0"/>
                          <a:cs typeface="Times New Roman" pitchFamily="18" charset="0"/>
                        </a:rPr>
                        <a:t>   возрасте </a:t>
                      </a:r>
                      <a:r>
                        <a:rPr lang="ru-RU" sz="1000" b="0" i="0" u="none" strike="noStrike" dirty="0">
                          <a:solidFill>
                            <a:srgbClr val="000000"/>
                          </a:solidFill>
                          <a:latin typeface="Times New Roman" pitchFamily="18" charset="0"/>
                          <a:cs typeface="Times New Roman" pitchFamily="18" charset="0"/>
                        </a:rPr>
                        <a:t>от трех до семи лет</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marL="39370" marR="39370" marT="64762" marB="6476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100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100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100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100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100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r>
              <a:tr h="7146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2</a:t>
                      </a: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a:t>
                      </a:r>
                    </a:p>
                  </a:txBody>
                  <a:tcPr marT="45712" marB="4571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39370" marR="39370" marT="64762" marB="6476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93,25</a:t>
                      </a:r>
                    </a:p>
                  </a:txBody>
                  <a:tcPr marL="39370" marR="39370" marT="64762" marB="6476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100</a:t>
                      </a:r>
                    </a:p>
                  </a:txBody>
                  <a:tcPr marL="39370" marR="39370" marT="64762" marB="6476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100</a:t>
                      </a:r>
                    </a:p>
                  </a:txBody>
                  <a:tcPr marL="39370" marR="39370" marT="64762" marB="6476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100</a:t>
                      </a:r>
                    </a:p>
                  </a:txBody>
                  <a:tcPr marL="39370" marR="39370" marT="64762" marB="6476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100</a:t>
                      </a:r>
                    </a:p>
                  </a:txBody>
                  <a:tcPr marL="39370" marR="39370" marT="64762" marB="6476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r>
              <a:tr h="255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3</a:t>
                      </a:r>
                    </a:p>
                  </a:txBody>
                  <a:tcPr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 </a:t>
                      </a:r>
                      <a:endPar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109,78</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103,4</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spcAft>
                          <a:spcPts val="0"/>
                        </a:spcAft>
                      </a:pPr>
                      <a:r>
                        <a:rPr lang="ru-RU" sz="1000" dirty="0">
                          <a:latin typeface="Times New Roman" pitchFamily="18" charset="0"/>
                          <a:ea typeface="Times New Roman"/>
                          <a:cs typeface="Times New Roman" pitchFamily="18" charset="0"/>
                        </a:rPr>
                        <a:t>108,1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spcAft>
                          <a:spcPts val="0"/>
                        </a:spcAft>
                      </a:pPr>
                      <a:r>
                        <a:rPr lang="ru-RU" sz="1000" dirty="0">
                          <a:latin typeface="Times New Roman" pitchFamily="18" charset="0"/>
                          <a:ea typeface="Times New Roman"/>
                          <a:cs typeface="Times New Roman" pitchFamily="18" charset="0"/>
                        </a:rPr>
                        <a:t>108,1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r>
              <a:tr h="501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4</a:t>
                      </a:r>
                    </a:p>
                  </a:txBody>
                  <a:tcPr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Доля обучающихся, получающих начальное общее образование в государственных и муниципальных образовательных организациях, получающих бесплатное горячее питание, к общему количеству обучающихся, получающих начальное общее образование в государственных и муниципальных образовательных организациях</a:t>
                      </a:r>
                    </a:p>
                  </a:txBody>
                  <a:tcPr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39370" marR="39370" marT="64783" marB="6478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100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1000"/>
                        </a:spcAft>
                      </a:pPr>
                      <a:r>
                        <a:rPr lang="ru-RU" sz="1000" dirty="0" smtClean="0">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1000"/>
                        </a:spcAft>
                      </a:pPr>
                      <a:r>
                        <a:rPr lang="ru-RU" sz="1000" dirty="0" smtClean="0">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1000"/>
                        </a:spcAft>
                      </a:pPr>
                      <a:r>
                        <a:rPr lang="ru-RU" sz="1000" dirty="0" smtClean="0">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1000"/>
                        </a:spcAft>
                      </a:pPr>
                      <a:r>
                        <a:rPr lang="ru-RU" sz="1000" dirty="0" smtClean="0">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r>
              <a:tr h="658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5</a:t>
                      </a:r>
                    </a:p>
                  </a:txBody>
                  <a:tcPr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Доля выпускников текущего года, набравших 250 баллов и более по 3 предметам, к общему количеству выпускников текущего года, сдававших ЕГЭ по 3 и более предметам</a:t>
                      </a:r>
                    </a:p>
                  </a:txBody>
                  <a:tcPr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alt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39370" marR="39370" marT="64775" marB="6477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1000"/>
                        </a:spcAft>
                      </a:pPr>
                      <a:r>
                        <a:rPr lang="ru-RU" sz="1000" dirty="0" smtClean="0">
                          <a:latin typeface="Times New Roman" pitchFamily="18" charset="0"/>
                          <a:ea typeface="Times New Roman"/>
                          <a:cs typeface="Times New Roman" pitchFamily="18" charset="0"/>
                        </a:rPr>
                        <a:t>9,25</a:t>
                      </a:r>
                      <a:endParaRPr lang="ru-RU" sz="1000" dirty="0">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spcAft>
                          <a:spcPts val="0"/>
                        </a:spcAft>
                      </a:pPr>
                      <a:r>
                        <a:rPr lang="ru-RU" sz="1000" dirty="0">
                          <a:latin typeface="Times New Roman" pitchFamily="18" charset="0"/>
                          <a:ea typeface="Times New Roman"/>
                          <a:cs typeface="Times New Roman" pitchFamily="18" charset="0"/>
                        </a:rPr>
                        <a:t>9,65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spcAft>
                          <a:spcPts val="0"/>
                        </a:spcAft>
                      </a:pPr>
                      <a:r>
                        <a:rPr lang="ru-RU" sz="1000" dirty="0">
                          <a:latin typeface="Times New Roman" pitchFamily="18" charset="0"/>
                          <a:ea typeface="Times New Roman"/>
                          <a:cs typeface="Times New Roman" pitchFamily="18" charset="0"/>
                        </a:rPr>
                        <a:t>10,05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1000"/>
                        </a:spcAft>
                      </a:pPr>
                      <a:r>
                        <a:rPr lang="ru-RU" sz="1000" dirty="0" smtClean="0">
                          <a:latin typeface="Times New Roman" pitchFamily="18" charset="0"/>
                          <a:ea typeface="Times New Roman"/>
                          <a:cs typeface="Times New Roman" pitchFamily="18" charset="0"/>
                        </a:rPr>
                        <a:t>-</a:t>
                      </a:r>
                      <a:endParaRPr lang="ru-RU" sz="1000" dirty="0">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r>
              <a:tr h="3683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6</a:t>
                      </a:r>
                    </a:p>
                  </a:txBody>
                  <a:tcPr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Количество отремонтированных дошкольных образовательных организаций</a:t>
                      </a:r>
                    </a:p>
                  </a:txBody>
                  <a:tcPr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000000"/>
                          </a:solidFill>
                          <a:effectLst/>
                          <a:latin typeface="Times New Roman" pitchFamily="18" charset="0"/>
                          <a:cs typeface="Times New Roman" pitchFamily="18" charset="0"/>
                        </a:rPr>
                        <a:t>Шт.</a:t>
                      </a:r>
                    </a:p>
                  </a:txBody>
                  <a:tcPr marL="39370" marR="39370" marT="64775" marB="6477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lnSpc>
                          <a:spcPct val="100000"/>
                        </a:lnSpc>
                        <a:spcAft>
                          <a:spcPts val="1000"/>
                        </a:spcAft>
                      </a:pPr>
                      <a:r>
                        <a:rPr lang="ru-RU" sz="1000" dirty="0" smtClean="0">
                          <a:latin typeface="Times New Roman" pitchFamily="18" charset="0"/>
                          <a:ea typeface="Times New Roman"/>
                          <a:cs typeface="Times New Roman" pitchFamily="18" charset="0"/>
                        </a:rPr>
                        <a:t>0</a:t>
                      </a:r>
                      <a:endParaRPr lang="ru-RU" sz="1000" dirty="0">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lnSpc>
                          <a:spcPct val="100000"/>
                        </a:lnSpc>
                        <a:spcAft>
                          <a:spcPts val="1000"/>
                        </a:spcAft>
                      </a:pPr>
                      <a:r>
                        <a:rPr lang="ru-RU" sz="1000" dirty="0" smtClean="0">
                          <a:latin typeface="Times New Roman" pitchFamily="18" charset="0"/>
                          <a:ea typeface="Times New Roman"/>
                          <a:cs typeface="Times New Roman" pitchFamily="18" charset="0"/>
                        </a:rPr>
                        <a:t>0</a:t>
                      </a:r>
                      <a:endParaRPr lang="ru-RU" sz="1000" dirty="0">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lnSpc>
                          <a:spcPct val="100000"/>
                        </a:lnSpc>
                        <a:spcAft>
                          <a:spcPts val="1000"/>
                        </a:spcAft>
                      </a:pPr>
                      <a:r>
                        <a:rPr lang="ru-RU" sz="1000" dirty="0" smtClean="0">
                          <a:latin typeface="Times New Roman" pitchFamily="18" charset="0"/>
                          <a:ea typeface="Times New Roman"/>
                          <a:cs typeface="Times New Roman" pitchFamily="18" charset="0"/>
                        </a:rPr>
                        <a:t>0</a:t>
                      </a:r>
                      <a:endParaRPr lang="ru-RU" sz="1000" dirty="0">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lnSpc>
                          <a:spcPct val="100000"/>
                        </a:lnSpc>
                        <a:spcAft>
                          <a:spcPts val="1000"/>
                        </a:spcAft>
                      </a:pPr>
                      <a:r>
                        <a:rPr lang="ru-RU" sz="1000" dirty="0" smtClean="0">
                          <a:latin typeface="Times New Roman" pitchFamily="18" charset="0"/>
                          <a:ea typeface="Times New Roman"/>
                          <a:cs typeface="Times New Roman" pitchFamily="18" charset="0"/>
                        </a:rPr>
                        <a:t>-</a:t>
                      </a:r>
                      <a:endParaRPr lang="ru-RU" sz="1000" dirty="0">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r h="3683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7</a:t>
                      </a:r>
                    </a:p>
                  </a:txBody>
                  <a:tcPr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Количество объектов, в которых в полном объеме выполнены мероприятия по капитальному ремонту общеобразовательных организаций</a:t>
                      </a:r>
                    </a:p>
                  </a:txBody>
                  <a:tcPr marT="45722" marB="457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000000"/>
                          </a:solidFill>
                          <a:effectLst/>
                          <a:latin typeface="Times New Roman" pitchFamily="18" charset="0"/>
                          <a:cs typeface="Times New Roman" pitchFamily="18" charset="0"/>
                        </a:rPr>
                        <a:t>Ед.</a:t>
                      </a:r>
                    </a:p>
                  </a:txBody>
                  <a:tcPr marL="39370" marR="39370" marT="64775" marB="6477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lnSpc>
                          <a:spcPct val="100000"/>
                        </a:lnSpc>
                        <a:spcAft>
                          <a:spcPts val="1000"/>
                        </a:spcAft>
                      </a:pPr>
                      <a:r>
                        <a:rPr lang="ru-RU" sz="1000" dirty="0" smtClean="0">
                          <a:latin typeface="Times New Roman" pitchFamily="18" charset="0"/>
                          <a:ea typeface="Times New Roman"/>
                          <a:cs typeface="Times New Roman" pitchFamily="18" charset="0"/>
                        </a:rPr>
                        <a:t>1</a:t>
                      </a:r>
                      <a:endParaRPr lang="ru-RU" sz="1000" dirty="0">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lnSpc>
                          <a:spcPct val="100000"/>
                        </a:lnSpc>
                        <a:spcAft>
                          <a:spcPts val="1000"/>
                        </a:spcAft>
                      </a:pPr>
                      <a:r>
                        <a:rPr lang="ru-RU" sz="1000" dirty="0" smtClean="0">
                          <a:latin typeface="Times New Roman" pitchFamily="18" charset="0"/>
                          <a:ea typeface="Times New Roman"/>
                          <a:cs typeface="Times New Roman" pitchFamily="18" charset="0"/>
                        </a:rPr>
                        <a:t>0</a:t>
                      </a:r>
                      <a:endParaRPr lang="ru-RU" sz="1000" dirty="0">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lnSpc>
                          <a:spcPct val="100000"/>
                        </a:lnSpc>
                        <a:spcAft>
                          <a:spcPts val="1000"/>
                        </a:spcAft>
                      </a:pPr>
                      <a:r>
                        <a:rPr lang="ru-RU" sz="1000" dirty="0" smtClean="0">
                          <a:latin typeface="Times New Roman" pitchFamily="18" charset="0"/>
                          <a:ea typeface="Times New Roman"/>
                          <a:cs typeface="Times New Roman" pitchFamily="18" charset="0"/>
                        </a:rPr>
                        <a:t>0</a:t>
                      </a:r>
                      <a:endParaRPr lang="ru-RU" sz="1000" dirty="0">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lnSpc>
                          <a:spcPct val="100000"/>
                        </a:lnSpc>
                        <a:spcAft>
                          <a:spcPts val="1000"/>
                        </a:spcAft>
                      </a:pPr>
                      <a:r>
                        <a:rPr lang="ru-RU" sz="1000" dirty="0" smtClean="0">
                          <a:latin typeface="Times New Roman" pitchFamily="18" charset="0"/>
                          <a:ea typeface="Times New Roman"/>
                          <a:cs typeface="Times New Roman" pitchFamily="18" charset="0"/>
                        </a:rPr>
                        <a:t>-</a:t>
                      </a:r>
                      <a:endParaRPr lang="ru-RU" sz="1000" dirty="0">
                        <a:latin typeface="Times New Roman" pitchFamily="18" charset="0"/>
                        <a:ea typeface="Times New Roman"/>
                        <a:cs typeface="Times New Roman"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bl>
          </a:graphicData>
        </a:graphic>
      </p:graphicFrame>
      <p:sp>
        <p:nvSpPr>
          <p:cNvPr id="5" name="Прямоугольник 4"/>
          <p:cNvSpPr/>
          <p:nvPr/>
        </p:nvSpPr>
        <p:spPr>
          <a:xfrm>
            <a:off x="6286512" y="6500834"/>
            <a:ext cx="2428863" cy="523220"/>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latin typeface="Arial" charset="0"/>
              <a:cs typeface="Arial" charset="0"/>
            </a:endParaRPr>
          </a:p>
        </p:txBody>
      </p:sp>
      <p:pic>
        <p:nvPicPr>
          <p:cNvPr id="12366" name="Рисунок 32" descr="Описание: Можайск-ГО-ПП-01"/>
          <p:cNvPicPr>
            <a:picLocks noChangeAspect="1" noChangeArrowheads="1"/>
          </p:cNvPicPr>
          <p:nvPr/>
        </p:nvPicPr>
        <p:blipFill>
          <a:blip r:embed="rId2" cstate="print"/>
          <a:srcRect/>
          <a:stretch>
            <a:fillRect/>
          </a:stretch>
        </p:blipFill>
        <p:spPr bwMode="auto">
          <a:xfrm>
            <a:off x="476251" y="457200"/>
            <a:ext cx="584454" cy="7143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Заголовок 1"/>
          <p:cNvSpPr>
            <a:spLocks noGrp="1"/>
          </p:cNvSpPr>
          <p:nvPr>
            <p:ph type="title" idx="4294967295"/>
          </p:nvPr>
        </p:nvSpPr>
        <p:spPr>
          <a:xfrm>
            <a:off x="1528763" y="692150"/>
            <a:ext cx="7615237" cy="571500"/>
          </a:xfrm>
        </p:spPr>
        <p:txBody>
          <a:bodyPr>
            <a:normAutofit fontScale="90000"/>
          </a:bodyPr>
          <a:lstStyle/>
          <a:p>
            <a:pPr algn="ctr"/>
            <a:r>
              <a:rPr lang="ru-RU" altLang="ru-RU" smtClean="0"/>
              <a:t/>
            </a:r>
            <a:br>
              <a:rPr lang="ru-RU" altLang="ru-RU" smtClean="0"/>
            </a:br>
            <a:endParaRPr lang="ru-RU" altLang="ru-RU" smtClean="0"/>
          </a:p>
        </p:txBody>
      </p:sp>
      <p:sp>
        <p:nvSpPr>
          <p:cNvPr id="1028" name="Прямоугольник 4"/>
          <p:cNvSpPr>
            <a:spLocks noChangeArrowheads="1"/>
          </p:cNvSpPr>
          <p:nvPr/>
        </p:nvSpPr>
        <p:spPr bwMode="auto">
          <a:xfrm>
            <a:off x="6476417" y="6524348"/>
            <a:ext cx="2370138" cy="307975"/>
          </a:xfrm>
          <a:prstGeom prst="rect">
            <a:avLst/>
          </a:prstGeom>
          <a:noFill/>
          <a:ln w="9525">
            <a:noFill/>
            <a:miter lim="800000"/>
            <a:headEnd/>
            <a:tailEnd/>
          </a:ln>
        </p:spPr>
        <p:txBody>
          <a:bodyPr wrap="none">
            <a:spAutoFit/>
          </a:bodyPr>
          <a:lstStyle/>
          <a:p>
            <a:pPr algn="r"/>
            <a:r>
              <a:rPr lang="ru-RU" altLang="ru-RU" sz="1400" i="1" dirty="0">
                <a:solidFill>
                  <a:srgbClr val="000072"/>
                </a:solidFill>
                <a:latin typeface="Times New Roman" pitchFamily="18" charset="0"/>
                <a:cs typeface="Times New Roman" pitchFamily="18" charset="0"/>
              </a:rPr>
              <a:t>Можайский городской округ</a:t>
            </a:r>
            <a:endParaRPr lang="ru-RU" altLang="ru-RU" sz="1400" dirty="0">
              <a:latin typeface="Times New Roman" pitchFamily="18" charset="0"/>
              <a:cs typeface="Times New Roman" pitchFamily="18" charset="0"/>
            </a:endParaRPr>
          </a:p>
        </p:txBody>
      </p:sp>
      <p:pic>
        <p:nvPicPr>
          <p:cNvPr id="1029" name="Рисунок 32" descr="Описание: Можайск-ГО-ПП-01"/>
          <p:cNvPicPr>
            <a:picLocks noChangeAspect="1" noChangeArrowheads="1"/>
          </p:cNvPicPr>
          <p:nvPr/>
        </p:nvPicPr>
        <p:blipFill>
          <a:blip r:embed="rId2" cstate="print"/>
          <a:srcRect/>
          <a:stretch>
            <a:fillRect/>
          </a:stretch>
        </p:blipFill>
        <p:spPr bwMode="auto">
          <a:xfrm>
            <a:off x="351293" y="392475"/>
            <a:ext cx="612534" cy="765289"/>
          </a:xfrm>
          <a:prstGeom prst="rect">
            <a:avLst/>
          </a:prstGeom>
          <a:noFill/>
          <a:ln w="9525">
            <a:noFill/>
            <a:miter lim="800000"/>
            <a:headEnd/>
            <a:tailEnd/>
          </a:ln>
        </p:spPr>
      </p:pic>
      <p:sp>
        <p:nvSpPr>
          <p:cNvPr id="147465" name="Заголовок 1"/>
          <p:cNvSpPr>
            <a:spLocks/>
          </p:cNvSpPr>
          <p:nvPr/>
        </p:nvSpPr>
        <p:spPr bwMode="auto">
          <a:xfrm>
            <a:off x="1055088" y="403911"/>
            <a:ext cx="7626350" cy="620713"/>
          </a:xfrm>
          <a:prstGeom prst="rect">
            <a:avLst/>
          </a:prstGeom>
          <a:noFill/>
          <a:ln w="9525">
            <a:noFill/>
            <a:miter lim="800000"/>
            <a:headEnd/>
            <a:tailEnd/>
          </a:ln>
        </p:spPr>
        <p:txBody>
          <a:bodyPr anchor="ctr"/>
          <a:lstStyle/>
          <a:p>
            <a:pPr algn="ctr" eaLnBrk="0" hangingPunct="0">
              <a:defRPr/>
            </a:pPr>
            <a:r>
              <a:rPr lang="ru-RU" b="1" i="1" dirty="0" smtClean="0">
                <a:solidFill>
                  <a:srgbClr val="FF6600"/>
                </a:solidFill>
                <a:effectLst>
                  <a:outerShdw blurRad="38100" dist="38100" dir="2700000" algn="tl">
                    <a:srgbClr val="000000">
                      <a:alpha val="43137"/>
                    </a:srgbClr>
                  </a:outerShdw>
                </a:effectLst>
                <a:latin typeface="Times New Roman" pitchFamily="18" charset="0"/>
                <a:cs typeface="Times New Roman" pitchFamily="18" charset="0"/>
              </a:rPr>
              <a:t>Основные параметры проекта бюджета Можайского городского округа на 2023 год и на плановый период 2024 и 2025 годов</a:t>
            </a:r>
            <a:r>
              <a:rPr lang="ru-RU" b="1" dirty="0" smtClean="0">
                <a:solidFill>
                  <a:srgbClr val="FF6600"/>
                </a:solidFill>
                <a:effectLst>
                  <a:outerShdw blurRad="38100" dist="38100" dir="2700000" algn="tl">
                    <a:srgbClr val="000000">
                      <a:alpha val="43137"/>
                    </a:srgbClr>
                  </a:outerShdw>
                </a:effectLst>
              </a:rPr>
              <a:t> </a:t>
            </a:r>
            <a:endParaRPr lang="ru-RU" b="1" dirty="0">
              <a:solidFill>
                <a:srgbClr val="FF6600"/>
              </a:solidFill>
              <a:effectLst>
                <a:outerShdw blurRad="38100" dist="38100" dir="2700000" algn="tl">
                  <a:srgbClr val="000000">
                    <a:alpha val="43137"/>
                  </a:srgbClr>
                </a:outerShdw>
              </a:effectLst>
            </a:endParaRPr>
          </a:p>
        </p:txBody>
      </p:sp>
      <p:pic>
        <p:nvPicPr>
          <p:cNvPr id="1026" name="Picture 2" descr="Z:\Бюджет для граждан 2023\На основании проекта бюджета (с учетом изменений на 23-12-22)\Дох-расх 2023.jpg"/>
          <p:cNvPicPr>
            <a:picLocks noChangeAspect="1" noChangeArrowheads="1"/>
          </p:cNvPicPr>
          <p:nvPr/>
        </p:nvPicPr>
        <p:blipFill>
          <a:blip r:embed="rId3"/>
          <a:srcRect/>
          <a:stretch>
            <a:fillRect/>
          </a:stretch>
        </p:blipFill>
        <p:spPr bwMode="auto">
          <a:xfrm>
            <a:off x="1023511" y="997161"/>
            <a:ext cx="7500990" cy="5514581"/>
          </a:xfrm>
          <a:prstGeom prst="rect">
            <a:avLst/>
          </a:prstGeom>
          <a:noFill/>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143000" y="500062"/>
            <a:ext cx="7543800" cy="700088"/>
          </a:xfrm>
          <a:solidFill>
            <a:srgbClr val="00B0F0"/>
          </a:solidFill>
        </p:spPr>
        <p:txBody>
          <a:bodyPr anchor="ctr"/>
          <a:lstStyle/>
          <a:p>
            <a:pPr algn="ctr"/>
            <a:r>
              <a:rPr lang="ru-RU" altLang="ru-RU" sz="1800" dirty="0" smtClean="0">
                <a:latin typeface="Times New Roman" pitchFamily="18" charset="0"/>
                <a:cs typeface="Times New Roman" pitchFamily="18" charset="0"/>
              </a:rPr>
              <a:t>Перечень приоритетных показателей муниципальных программ</a:t>
            </a:r>
          </a:p>
        </p:txBody>
      </p:sp>
      <p:graphicFrame>
        <p:nvGraphicFramePr>
          <p:cNvPr id="6" name="Содержимое 5"/>
          <p:cNvGraphicFramePr>
            <a:graphicFrameLocks noGrp="1"/>
          </p:cNvGraphicFramePr>
          <p:nvPr>
            <p:ph idx="1"/>
          </p:nvPr>
        </p:nvGraphicFramePr>
        <p:xfrm>
          <a:off x="428625" y="1285875"/>
          <a:ext cx="8286750" cy="5184466"/>
        </p:xfrm>
        <a:graphic>
          <a:graphicData uri="http://schemas.openxmlformats.org/drawingml/2006/table">
            <a:tbl>
              <a:tblPr/>
              <a:tblGrid>
                <a:gridCol w="402828"/>
                <a:gridCol w="3308945"/>
                <a:gridCol w="647403"/>
                <a:gridCol w="791269"/>
                <a:gridCol w="791270"/>
                <a:gridCol w="791269"/>
                <a:gridCol w="791270"/>
                <a:gridCol w="762496"/>
              </a:tblGrid>
              <a:tr h="477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Показатели, характеризующие достижение цели</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Единица измерения</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Факт</a:t>
                      </a:r>
                    </a:p>
                    <a:p>
                      <a:pPr algn="ctr"/>
                      <a:r>
                        <a:rPr lang="ru-RU" sz="1050" b="1" dirty="0" smtClean="0">
                          <a:solidFill>
                            <a:schemeClr val="tx1"/>
                          </a:solidFill>
                          <a:latin typeface="Times New Roman" pitchFamily="18" charset="0"/>
                          <a:cs typeface="Times New Roman" pitchFamily="18" charset="0"/>
                        </a:rPr>
                        <a:t>2021год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План</a:t>
                      </a:r>
                    </a:p>
                    <a:p>
                      <a:pPr algn="ctr"/>
                      <a:r>
                        <a:rPr lang="ru-RU" sz="1050" b="1" dirty="0" smtClean="0">
                          <a:solidFill>
                            <a:schemeClr val="tx1"/>
                          </a:solidFill>
                          <a:latin typeface="Times New Roman" pitchFamily="18" charset="0"/>
                          <a:cs typeface="Times New Roman" pitchFamily="18" charset="0"/>
                        </a:rPr>
                        <a:t>2022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2023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2024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2025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r>
              <a:tr h="496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000000"/>
                          </a:solidFill>
                          <a:effectLst/>
                          <a:latin typeface="Times New Roman" pitchFamily="18" charset="0"/>
                          <a:cs typeface="Times New Roman" pitchFamily="18" charset="0"/>
                        </a:rPr>
                        <a:t>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В общеобразовательных организациях, расположенных в сельской местности и малых городах, созданы и функционируют центры образования </a:t>
                      </a:r>
                      <a:r>
                        <a:rPr kumimoji="0" lang="ru-RU" altLang="ru-RU" sz="1000" b="0" i="0" u="none" strike="noStrike" cap="none" normalizeH="0" baseline="0" dirty="0" err="1" smtClean="0">
                          <a:ln>
                            <a:noFill/>
                          </a:ln>
                          <a:solidFill>
                            <a:schemeClr val="tx1"/>
                          </a:solidFill>
                          <a:effectLst/>
                          <a:latin typeface="Times New Roman" pitchFamily="18" charset="0"/>
                          <a:cs typeface="Times New Roman" pitchFamily="18" charset="0"/>
                        </a:rPr>
                        <a:t>естественно-научной</a:t>
                      </a: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 и технологической направленностей</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Ед.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0</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1000"/>
                        </a:spcAft>
                      </a:pPr>
                      <a:r>
                        <a:rPr lang="ru-RU" sz="1000" dirty="0" smtClean="0">
                          <a:latin typeface="Times New Roman" pitchFamily="18" charset="0"/>
                          <a:ea typeface="Times New Roman"/>
                          <a:cs typeface="Times New Roman" pitchFamily="18" charset="0"/>
                        </a:rPr>
                        <a:t>2</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2</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r>
              <a:tr h="615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Поддержка образования для детей с ограниченными возможностями здоровья. Обновление материально - технической базы в организациях, осуществляющих образовательную деятельность исключительно по адаптированным основным общеобразовательным программам (нарастающим итогом)</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Ед.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r>
              <a:tr h="414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Количество отремонтированных общеобразовательных организаций</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Шт.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0</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0</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0</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r>
              <a:tr h="193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000000"/>
                          </a:solidFill>
                          <a:effectLst/>
                          <a:latin typeface="Times New Roman" pitchFamily="18" charset="0"/>
                          <a:cs typeface="Times New Roman" pitchFamily="18" charset="0"/>
                        </a:rPr>
                        <a:t>11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В общеобразовательных организациях, расположенных в сельской местности и малых городах, обновлена материально- техническая база для занятий детей физической культурой и спортом (нарастающим итогом)</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Ед.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1</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spcAft>
                          <a:spcPts val="0"/>
                        </a:spcAft>
                      </a:pPr>
                      <a:r>
                        <a:rPr lang="ru-RU" sz="1000" dirty="0">
                          <a:latin typeface="Times New Roman" pitchFamily="18" charset="0"/>
                          <a:ea typeface="Times New Roman"/>
                          <a:cs typeface="Times New Roman" pitchFamily="18" charset="0"/>
                        </a:rPr>
                        <a:t>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spcAft>
                          <a:spcPts val="0"/>
                        </a:spcAft>
                      </a:pPr>
                      <a:r>
                        <a:rPr lang="ru-RU" sz="1000" dirty="0">
                          <a:latin typeface="Times New Roman" pitchFamily="18" charset="0"/>
                          <a:ea typeface="Times New Roman"/>
                          <a:cs typeface="Times New Roman" pitchFamily="18" charset="0"/>
                        </a:rPr>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r>
              <a:tr h="193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000000"/>
                          </a:solidFill>
                          <a:effectLst/>
                          <a:latin typeface="Times New Roman" pitchFamily="18" charset="0"/>
                          <a:cs typeface="Times New Roman" pitchFamily="18" charset="0"/>
                        </a:rPr>
                        <a:t>212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Доступность дошкольного образования для детей в возрасте до 3-х лет</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100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1000"/>
                        </a:spcAft>
                      </a:pPr>
                      <a:r>
                        <a:rPr lang="ru-RU" sz="1000" dirty="0" smtClean="0">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1000"/>
                        </a:spcAft>
                      </a:pPr>
                      <a:r>
                        <a:rPr lang="ru-RU" sz="1000" dirty="0" smtClean="0">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1000"/>
                        </a:spcAft>
                      </a:pPr>
                      <a:r>
                        <a:rPr lang="ru-RU" sz="1000" dirty="0" smtClean="0">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1000"/>
                        </a:spcAft>
                      </a:pPr>
                      <a:r>
                        <a:rPr lang="ru-RU" sz="1000" dirty="0" smtClean="0">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r>
              <a:tr h="193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000000"/>
                          </a:solidFill>
                          <a:effectLst/>
                          <a:latin typeface="Times New Roman" pitchFamily="18" charset="0"/>
                          <a:cs typeface="Times New Roman" pitchFamily="18" charset="0"/>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Созданы дополнительные места в субъектах Российской Федерации для детей в возрасте от 1,5 до 3 лет любой направленности в организациях, осуществляющих образовательную деятельность (за исключением государственных и муниципальных), и у индивидуальных предпринимателей, осуществляющих образовательную деятельность по образовательным программам дошкольного образования, в том числе адаптированным, и присмотр и уход за детьми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место</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1000"/>
                        </a:spcAft>
                      </a:pPr>
                      <a:r>
                        <a:rPr lang="ru-RU" sz="1000" dirty="0" smtClean="0">
                          <a:latin typeface="Times New Roman" pitchFamily="18" charset="0"/>
                          <a:ea typeface="Times New Roman"/>
                          <a:cs typeface="Times New Roman" pitchFamily="18" charset="0"/>
                        </a:rPr>
                        <a:t>0</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1000"/>
                        </a:spcAft>
                      </a:pPr>
                      <a:r>
                        <a:rPr lang="ru-RU" sz="1000" dirty="0" smtClean="0">
                          <a:latin typeface="Times New Roman" pitchFamily="18" charset="0"/>
                          <a:ea typeface="Times New Roman"/>
                          <a:cs typeface="Times New Roman" pitchFamily="18" charset="0"/>
                        </a:rPr>
                        <a:t>0</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1000"/>
                        </a:spcAft>
                      </a:pPr>
                      <a:r>
                        <a:rPr lang="ru-RU" sz="1000" dirty="0" smtClean="0">
                          <a:latin typeface="Times New Roman" pitchFamily="18" charset="0"/>
                          <a:ea typeface="Times New Roman"/>
                          <a:cs typeface="Times New Roman" pitchFamily="18" charset="0"/>
                        </a:rPr>
                        <a:t>0</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1000"/>
                        </a:spcAft>
                      </a:pPr>
                      <a:r>
                        <a:rPr lang="ru-RU" sz="1000" dirty="0" smtClean="0">
                          <a:latin typeface="Times New Roman" pitchFamily="18" charset="0"/>
                          <a:ea typeface="Times New Roman"/>
                          <a:cs typeface="Times New Roman" pitchFamily="18" charset="0"/>
                        </a:rPr>
                        <a:t>0</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r>
            </a:tbl>
          </a:graphicData>
        </a:graphic>
      </p:graphicFrame>
      <p:sp>
        <p:nvSpPr>
          <p:cNvPr id="5" name="Прямоугольник 4"/>
          <p:cNvSpPr/>
          <p:nvPr/>
        </p:nvSpPr>
        <p:spPr>
          <a:xfrm>
            <a:off x="6143636" y="6500834"/>
            <a:ext cx="2571739" cy="523220"/>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latin typeface="Arial" charset="0"/>
              <a:cs typeface="Arial" charset="0"/>
            </a:endParaRPr>
          </a:p>
        </p:txBody>
      </p:sp>
      <p:pic>
        <p:nvPicPr>
          <p:cNvPr id="13399" name="Рисунок 32" descr="Описание: Можайск-ГО-ПП-01"/>
          <p:cNvPicPr>
            <a:picLocks noChangeAspect="1" noChangeArrowheads="1"/>
          </p:cNvPicPr>
          <p:nvPr/>
        </p:nvPicPr>
        <p:blipFill>
          <a:blip r:embed="rId2" cstate="print"/>
          <a:srcRect/>
          <a:stretch>
            <a:fillRect/>
          </a:stretch>
        </p:blipFill>
        <p:spPr bwMode="auto">
          <a:xfrm>
            <a:off x="466751" y="476268"/>
            <a:ext cx="628624" cy="7626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1143000" y="500063"/>
            <a:ext cx="7543800" cy="728662"/>
          </a:xfrm>
          <a:solidFill>
            <a:srgbClr val="00B0F0"/>
          </a:solidFill>
        </p:spPr>
        <p:txBody>
          <a:bodyPr anchor="ctr"/>
          <a:lstStyle/>
          <a:p>
            <a:pPr algn="ctr"/>
            <a:r>
              <a:rPr lang="ru-RU" altLang="ru-RU" sz="1800" dirty="0" smtClean="0">
                <a:latin typeface="Times New Roman" pitchFamily="18" charset="0"/>
                <a:cs typeface="Times New Roman" pitchFamily="18" charset="0"/>
              </a:rPr>
              <a:t>Перечень приоритетных показателей муниципальных программ</a:t>
            </a:r>
          </a:p>
        </p:txBody>
      </p:sp>
      <p:graphicFrame>
        <p:nvGraphicFramePr>
          <p:cNvPr id="6" name="Содержимое 5"/>
          <p:cNvGraphicFramePr>
            <a:graphicFrameLocks noGrp="1"/>
          </p:cNvGraphicFramePr>
          <p:nvPr>
            <p:ph idx="1"/>
          </p:nvPr>
        </p:nvGraphicFramePr>
        <p:xfrm>
          <a:off x="428625" y="1285875"/>
          <a:ext cx="8286750" cy="2124477"/>
        </p:xfrm>
        <a:graphic>
          <a:graphicData uri="http://schemas.openxmlformats.org/drawingml/2006/table">
            <a:tbl>
              <a:tblPr/>
              <a:tblGrid>
                <a:gridCol w="406400"/>
                <a:gridCol w="3308347"/>
                <a:gridCol w="785816"/>
                <a:gridCol w="693737"/>
                <a:gridCol w="798513"/>
                <a:gridCol w="798512"/>
                <a:gridCol w="709613"/>
                <a:gridCol w="785812"/>
              </a:tblGrid>
              <a:tr h="6309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Показатели, характеризующие достижение цели</a:t>
                      </a: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Единица измерения</a:t>
                      </a:r>
                    </a:p>
                  </a:txBody>
                  <a:tcPr marT="45718" marB="4571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Факт</a:t>
                      </a:r>
                    </a:p>
                    <a:p>
                      <a:pPr algn="ctr"/>
                      <a:r>
                        <a:rPr lang="ru-RU" sz="1050" b="1" dirty="0" smtClean="0">
                          <a:solidFill>
                            <a:schemeClr val="tx1"/>
                          </a:solidFill>
                          <a:latin typeface="Times New Roman" pitchFamily="18" charset="0"/>
                          <a:cs typeface="Times New Roman" pitchFamily="18" charset="0"/>
                        </a:rPr>
                        <a:t>2021год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План</a:t>
                      </a:r>
                    </a:p>
                    <a:p>
                      <a:pPr algn="ctr"/>
                      <a:r>
                        <a:rPr lang="ru-RU" sz="1050" b="1" dirty="0" smtClean="0">
                          <a:solidFill>
                            <a:schemeClr val="tx1"/>
                          </a:solidFill>
                          <a:latin typeface="Times New Roman" pitchFamily="18" charset="0"/>
                          <a:cs typeface="Times New Roman" pitchFamily="18" charset="0"/>
                        </a:rPr>
                        <a:t>2022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2023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2024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2025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r>
              <a:tr h="584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000000"/>
                          </a:solidFill>
                          <a:effectLst/>
                          <a:latin typeface="Times New Roman" pitchFamily="18" charset="0"/>
                          <a:cs typeface="Times New Roman" pitchFamily="18" charset="0"/>
                        </a:rPr>
                        <a:t>14</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94,02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1000"/>
                        </a:spcAft>
                      </a:pPr>
                      <a:r>
                        <a:rPr lang="ru-RU" sz="1000" dirty="0" smtClean="0">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1000"/>
                        </a:spcAft>
                      </a:pPr>
                      <a:r>
                        <a:rPr lang="ru-RU" sz="1000" dirty="0" smtClean="0">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1000"/>
                        </a:spcAft>
                      </a:pPr>
                      <a:r>
                        <a:rPr lang="ru-RU" sz="1000" dirty="0" smtClean="0">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1000"/>
                        </a:spcAft>
                      </a:pPr>
                      <a:r>
                        <a:rPr lang="ru-RU" sz="1000" dirty="0" smtClean="0">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r>
              <a:tr h="311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000000"/>
                          </a:solidFill>
                          <a:effectLst/>
                          <a:latin typeface="Times New Roman" pitchFamily="18" charset="0"/>
                          <a:cs typeface="Times New Roman" pitchFamily="18" charset="0"/>
                        </a:rPr>
                        <a:t>15</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Доля детей в возрасте от 5 до 18 лет, охваченных дополнительным образованием</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65,3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85</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spcAft>
                          <a:spcPts val="0"/>
                        </a:spcAft>
                      </a:pPr>
                      <a:r>
                        <a:rPr lang="ru-RU" sz="1000" dirty="0">
                          <a:latin typeface="Times New Roman" pitchFamily="18" charset="0"/>
                          <a:ea typeface="Times New Roman"/>
                          <a:cs typeface="Times New Roman" pitchFamily="18" charset="0"/>
                        </a:rPr>
                        <a:t>85,0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spcAft>
                          <a:spcPts val="0"/>
                        </a:spcAft>
                      </a:pPr>
                      <a:r>
                        <a:rPr lang="ru-RU" sz="1000" dirty="0">
                          <a:latin typeface="Times New Roman" pitchFamily="18" charset="0"/>
                          <a:ea typeface="Times New Roman"/>
                          <a:cs typeface="Times New Roman" pitchFamily="18" charset="0"/>
                        </a:rPr>
                        <a:t>85,0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r>
              <a:tr h="3554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000000"/>
                          </a:solidFill>
                          <a:effectLst/>
                          <a:latin typeface="Times New Roman" pitchFamily="18" charset="0"/>
                          <a:cs typeface="Times New Roman" pitchFamily="18" charset="0"/>
                        </a:rPr>
                        <a:t>16</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chemeClr val="tx1"/>
                          </a:solidFill>
                          <a:effectLst/>
                          <a:latin typeface="Times New Roman" pitchFamily="18" charset="0"/>
                          <a:cs typeface="Times New Roman" pitchFamily="18" charset="0"/>
                        </a:rPr>
                        <a:t>Созданы центры цифрового образования детей «IT-куб» (нарастающим итогом)</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Ед.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1000"/>
                        </a:spcAft>
                      </a:pPr>
                      <a:r>
                        <a:rPr lang="ru-RU" sz="1000" dirty="0" smtClean="0">
                          <a:latin typeface="Times New Roman" pitchFamily="18" charset="0"/>
                          <a:ea typeface="Times New Roman"/>
                          <a:cs typeface="Times New Roman" pitchFamily="18" charset="0"/>
                        </a:rPr>
                        <a:t>0</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1000"/>
                        </a:spcAft>
                      </a:pPr>
                      <a:r>
                        <a:rPr lang="ru-RU" sz="1000" dirty="0" smtClean="0">
                          <a:latin typeface="Times New Roman" pitchFamily="18" charset="0"/>
                          <a:ea typeface="Times New Roman"/>
                          <a:cs typeface="Times New Roman" pitchFamily="18" charset="0"/>
                        </a:rPr>
                        <a:t>0</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1000"/>
                        </a:spcAft>
                      </a:pPr>
                      <a:r>
                        <a:rPr lang="ru-RU" sz="1000" dirty="0" smtClean="0">
                          <a:latin typeface="Times New Roman" pitchFamily="18" charset="0"/>
                          <a:ea typeface="Times New Roman"/>
                          <a:cs typeface="Times New Roman" pitchFamily="18" charset="0"/>
                        </a:rPr>
                        <a:t>0</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1000"/>
                        </a:spcAft>
                      </a:pPr>
                      <a:r>
                        <a:rPr lang="ru-RU" sz="1000" dirty="0" smtClean="0">
                          <a:latin typeface="Times New Roman" pitchFamily="18" charset="0"/>
                          <a:ea typeface="Times New Roman"/>
                          <a:cs typeface="Times New Roman" pitchFamily="18" charset="0"/>
                        </a:rPr>
                        <a:t>0</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r>
            </a:tbl>
          </a:graphicData>
        </a:graphic>
      </p:graphicFrame>
      <p:sp>
        <p:nvSpPr>
          <p:cNvPr id="5" name="Прямоугольник 4"/>
          <p:cNvSpPr/>
          <p:nvPr/>
        </p:nvSpPr>
        <p:spPr>
          <a:xfrm>
            <a:off x="6357950" y="6500834"/>
            <a:ext cx="2357425" cy="523220"/>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latin typeface="Arial" charset="0"/>
              <a:cs typeface="Arial" charset="0"/>
            </a:endParaRPr>
          </a:p>
        </p:txBody>
      </p:sp>
      <p:pic>
        <p:nvPicPr>
          <p:cNvPr id="14414" name="Рисунок 32" descr="Описание: Можайск-ГО-ПП-01"/>
          <p:cNvPicPr>
            <a:picLocks noChangeAspect="1" noChangeArrowheads="1"/>
          </p:cNvPicPr>
          <p:nvPr/>
        </p:nvPicPr>
        <p:blipFill>
          <a:blip r:embed="rId2" cstate="print"/>
          <a:srcRect/>
          <a:stretch>
            <a:fillRect/>
          </a:stretch>
        </p:blipFill>
        <p:spPr bwMode="auto">
          <a:xfrm>
            <a:off x="452463" y="471506"/>
            <a:ext cx="659864" cy="7667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Текст 2"/>
          <p:cNvSpPr>
            <a:spLocks noGrp="1"/>
          </p:cNvSpPr>
          <p:nvPr>
            <p:ph type="body" idx="1"/>
          </p:nvPr>
        </p:nvSpPr>
        <p:spPr>
          <a:xfrm>
            <a:off x="428596" y="1500174"/>
            <a:ext cx="4040188" cy="857256"/>
          </a:xfrm>
        </p:spPr>
        <p:txBody>
          <a:bodyPr/>
          <a:lstStyle/>
          <a:p>
            <a:r>
              <a:rPr lang="ru-RU" altLang="ru-RU" sz="1400" b="0" dirty="0" smtClean="0">
                <a:latin typeface="Times New Roman" pitchFamily="18" charset="0"/>
                <a:cs typeface="Times New Roman" pitchFamily="18" charset="0"/>
              </a:rPr>
              <a:t>2023 год  – 35 664,5  тыс.рублей</a:t>
            </a:r>
          </a:p>
          <a:p>
            <a:r>
              <a:rPr lang="ru-RU" altLang="ru-RU" sz="1400" b="0" dirty="0" smtClean="0">
                <a:latin typeface="Times New Roman" pitchFamily="18" charset="0"/>
                <a:cs typeface="Times New Roman" pitchFamily="18" charset="0"/>
              </a:rPr>
              <a:t>2024 год – 36 247,5 тыс.рублей</a:t>
            </a:r>
          </a:p>
          <a:p>
            <a:r>
              <a:rPr lang="ru-RU" altLang="ru-RU" sz="1400" b="0" dirty="0" smtClean="0">
                <a:latin typeface="Times New Roman" pitchFamily="18" charset="0"/>
                <a:cs typeface="Times New Roman" pitchFamily="18" charset="0"/>
              </a:rPr>
              <a:t>2025 год –  36 310,5 тыс. рублей</a:t>
            </a:r>
            <a:endParaRPr lang="ru-RU" altLang="ru-RU" sz="1400" b="0" dirty="0" smtClean="0">
              <a:latin typeface="Times New Roman" pitchFamily="18" charset="0"/>
              <a:cs typeface="Times New Roman" pitchFamily="18" charset="0"/>
            </a:endParaRPr>
          </a:p>
        </p:txBody>
      </p:sp>
      <p:sp>
        <p:nvSpPr>
          <p:cNvPr id="15363" name="Текст 4"/>
          <p:cNvSpPr>
            <a:spLocks noGrp="1"/>
          </p:cNvSpPr>
          <p:nvPr>
            <p:ph type="body" sz="quarter" idx="3"/>
          </p:nvPr>
        </p:nvSpPr>
        <p:spPr>
          <a:xfrm>
            <a:off x="4572000" y="1428736"/>
            <a:ext cx="4041775" cy="785813"/>
          </a:xfrm>
        </p:spPr>
        <p:txBody>
          <a:bodyPr>
            <a:noAutofit/>
          </a:bodyPr>
          <a:lstStyle/>
          <a:p>
            <a:pPr algn="ctr"/>
            <a:r>
              <a:rPr lang="ru-RU" sz="1400" b="0" dirty="0" smtClean="0">
                <a:latin typeface="Times New Roman" pitchFamily="18" charset="0"/>
                <a:cs typeface="Times New Roman" pitchFamily="18" charset="0"/>
              </a:rPr>
              <a:t>2023 год</a:t>
            </a:r>
          </a:p>
          <a:p>
            <a:r>
              <a:rPr lang="ru-RU" sz="1400" b="0" dirty="0" smtClean="0">
                <a:latin typeface="Times New Roman" pitchFamily="18" charset="0"/>
                <a:cs typeface="Times New Roman" pitchFamily="18" charset="0"/>
              </a:rPr>
              <a:t>71,3% - бюджет Можайского городского округа</a:t>
            </a:r>
          </a:p>
          <a:p>
            <a:r>
              <a:rPr lang="ru-RU" sz="1400" b="0" dirty="0" smtClean="0">
                <a:latin typeface="Times New Roman" pitchFamily="18" charset="0"/>
                <a:cs typeface="Times New Roman" pitchFamily="18" charset="0"/>
              </a:rPr>
              <a:t>28,7% - бюджет Московской области </a:t>
            </a:r>
          </a:p>
        </p:txBody>
      </p:sp>
      <p:sp>
        <p:nvSpPr>
          <p:cNvPr id="8" name="Прямоугольник 7"/>
          <p:cNvSpPr/>
          <p:nvPr/>
        </p:nvSpPr>
        <p:spPr>
          <a:xfrm>
            <a:off x="6286511" y="6500834"/>
            <a:ext cx="2428863" cy="523220"/>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cs typeface="Arial" charset="0"/>
            </a:endParaRPr>
          </a:p>
        </p:txBody>
      </p:sp>
      <p:sp>
        <p:nvSpPr>
          <p:cNvPr id="9" name="Заголовок 1"/>
          <p:cNvSpPr txBox="1">
            <a:spLocks/>
          </p:cNvSpPr>
          <p:nvPr/>
        </p:nvSpPr>
        <p:spPr bwMode="auto">
          <a:xfrm>
            <a:off x="357188" y="1428750"/>
            <a:ext cx="8229600" cy="571500"/>
          </a:xfrm>
          <a:prstGeom prst="rect">
            <a:avLst/>
          </a:prstGeom>
          <a:noFill/>
          <a:ln w="9525">
            <a:noFill/>
            <a:miter lim="800000"/>
            <a:headEnd/>
            <a:tailEnd/>
          </a:ln>
        </p:spPr>
        <p:txBody>
          <a:bodyPr anchor="ctr"/>
          <a:lstStyle/>
          <a:p>
            <a:pPr algn="ctr" eaLnBrk="0" hangingPunct="0">
              <a:defRPr/>
            </a:pPr>
            <a:endParaRPr lang="ru-RU" sz="2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mj-ea"/>
              <a:cs typeface="Times New Roman" pitchFamily="18" charset="0"/>
            </a:endParaRPr>
          </a:p>
        </p:txBody>
      </p:sp>
      <p:sp>
        <p:nvSpPr>
          <p:cNvPr id="10" name="Заголовок 1"/>
          <p:cNvSpPr txBox="1">
            <a:spLocks/>
          </p:cNvSpPr>
          <p:nvPr/>
        </p:nvSpPr>
        <p:spPr bwMode="auto">
          <a:xfrm>
            <a:off x="928662" y="1000108"/>
            <a:ext cx="7729538" cy="357188"/>
          </a:xfrm>
          <a:prstGeom prst="rect">
            <a:avLst/>
          </a:prstGeom>
          <a:noFill/>
          <a:ln w="9525">
            <a:noFill/>
            <a:miter lim="800000"/>
            <a:headEnd/>
            <a:tailEnd/>
          </a:ln>
        </p:spPr>
        <p:txBody>
          <a:bodyPr anchor="ctr"/>
          <a:lstStyle/>
          <a:p>
            <a:pPr algn="ctr" eaLnBrk="0" hangingPunct="0">
              <a:defRPr/>
            </a:pPr>
            <a:r>
              <a:rPr lang="ru-RU" kern="0" dirty="0">
                <a:latin typeface="Times New Roman" pitchFamily="18" charset="0"/>
                <a:ea typeface="+mj-ea"/>
                <a:cs typeface="Times New Roman" pitchFamily="18" charset="0"/>
              </a:rPr>
              <a:t>Расходы бюджета Можайского городского округа:</a:t>
            </a:r>
          </a:p>
        </p:txBody>
      </p:sp>
      <p:sp>
        <p:nvSpPr>
          <p:cNvPr id="12" name="Заголовок 11"/>
          <p:cNvSpPr>
            <a:spLocks noGrp="1"/>
          </p:cNvSpPr>
          <p:nvPr>
            <p:ph type="title"/>
          </p:nvPr>
        </p:nvSpPr>
        <p:spPr>
          <a:xfrm>
            <a:off x="1142976" y="519093"/>
            <a:ext cx="7543824" cy="697850"/>
          </a:xfrm>
        </p:spPr>
        <p:txBody>
          <a:bodyPr/>
          <a:lstStyle/>
          <a:p>
            <a:pPr algn="ctr">
              <a:defRPr/>
            </a:pPr>
            <a:r>
              <a:rPr lang="ru-RU" sz="20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a:t>
            </a:r>
            <a:r>
              <a:rPr lang="ru-RU" sz="2000" b="1" dirty="0" smtClean="0">
                <a:solidFill>
                  <a:srgbClr val="FFC000"/>
                </a:solidFill>
                <a:latin typeface="Times New Roman" pitchFamily="18" charset="0"/>
                <a:cs typeface="Times New Roman" pitchFamily="18" charset="0"/>
              </a:rPr>
              <a:t>Социальная защита населения</a:t>
            </a:r>
            <a:r>
              <a:rPr lang="ru-RU" sz="20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 на 2023- 2027 годы</a:t>
            </a:r>
            <a:r>
              <a:rPr lang="ru-RU" sz="18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
            </a:r>
            <a:br>
              <a:rPr lang="ru-RU" sz="18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br>
            <a:endParaRPr lang="ru-RU" sz="1800" dirty="0">
              <a:solidFill>
                <a:srgbClr val="FFC000"/>
              </a:solidFill>
              <a:latin typeface="Times New Roman" pitchFamily="18" charset="0"/>
              <a:cs typeface="Times New Roman" pitchFamily="18" charset="0"/>
            </a:endParaRPr>
          </a:p>
        </p:txBody>
      </p:sp>
      <p:pic>
        <p:nvPicPr>
          <p:cNvPr id="15368" name="Рисунок 32" descr="Описание: Можайск-ГО-ПП-01"/>
          <p:cNvPicPr>
            <a:picLocks noChangeAspect="1" noChangeArrowheads="1"/>
          </p:cNvPicPr>
          <p:nvPr/>
        </p:nvPicPr>
        <p:blipFill>
          <a:blip r:embed="rId2" cstate="print"/>
          <a:srcRect/>
          <a:stretch>
            <a:fillRect/>
          </a:stretch>
        </p:blipFill>
        <p:spPr bwMode="auto">
          <a:xfrm>
            <a:off x="476276" y="471505"/>
            <a:ext cx="714375" cy="785813"/>
          </a:xfrm>
          <a:prstGeom prst="rect">
            <a:avLst/>
          </a:prstGeom>
          <a:noFill/>
          <a:ln w="9525">
            <a:noFill/>
            <a:miter lim="800000"/>
            <a:headEnd/>
            <a:tailEnd/>
          </a:ln>
        </p:spPr>
      </p:pic>
      <p:pic>
        <p:nvPicPr>
          <p:cNvPr id="14" name="Picture 2" descr="C:\Users\buch1\Desktop\удалить\соц.jpg"/>
          <p:cNvPicPr>
            <a:picLocks noChangeAspect="1" noChangeArrowheads="1"/>
          </p:cNvPicPr>
          <p:nvPr/>
        </p:nvPicPr>
        <p:blipFill>
          <a:blip r:embed="rId3"/>
          <a:srcRect/>
          <a:stretch>
            <a:fillRect/>
          </a:stretch>
        </p:blipFill>
        <p:spPr bwMode="auto">
          <a:xfrm>
            <a:off x="4572001" y="2571744"/>
            <a:ext cx="4033894" cy="3286148"/>
          </a:xfrm>
          <a:prstGeom prst="rect">
            <a:avLst/>
          </a:prstGeom>
          <a:noFill/>
        </p:spPr>
      </p:pic>
      <p:graphicFrame>
        <p:nvGraphicFramePr>
          <p:cNvPr id="16" name="Содержимое 12"/>
          <p:cNvGraphicFramePr>
            <a:graphicFrameLocks noGrp="1"/>
          </p:cNvGraphicFramePr>
          <p:nvPr>
            <p:ph sz="quarter" idx="2"/>
          </p:nvPr>
        </p:nvGraphicFramePr>
        <p:xfrm>
          <a:off x="500034" y="2428868"/>
          <a:ext cx="3930650" cy="348932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1178011" y="500062"/>
            <a:ext cx="7508789" cy="714359"/>
          </a:xfrm>
          <a:solidFill>
            <a:srgbClr val="00B0F0"/>
          </a:solidFill>
        </p:spPr>
        <p:txBody>
          <a:bodyPr anchor="ctr"/>
          <a:lstStyle/>
          <a:p>
            <a:pPr algn="ctr"/>
            <a:r>
              <a:rPr lang="ru-RU" sz="1800" dirty="0" smtClean="0">
                <a:latin typeface="Times New Roman" pitchFamily="18" charset="0"/>
                <a:cs typeface="Times New Roman" pitchFamily="18" charset="0"/>
              </a:rPr>
              <a:t>Мероприятия, предусмотренные к финансированию:</a:t>
            </a:r>
          </a:p>
        </p:txBody>
      </p:sp>
      <p:sp>
        <p:nvSpPr>
          <p:cNvPr id="16387" name="Содержимое 2"/>
          <p:cNvSpPr>
            <a:spLocks noGrp="1"/>
          </p:cNvSpPr>
          <p:nvPr>
            <p:ph idx="1"/>
          </p:nvPr>
        </p:nvSpPr>
        <p:spPr>
          <a:xfrm>
            <a:off x="428625" y="1285875"/>
            <a:ext cx="8429625" cy="4929188"/>
          </a:xfrm>
        </p:spPr>
        <p:txBody>
          <a:bodyPr/>
          <a:lstStyle/>
          <a:p>
            <a:pPr>
              <a:buFont typeface="Wingdings" pitchFamily="2" charset="2"/>
              <a:buChar char="§"/>
            </a:pPr>
            <a:r>
              <a:rPr lang="ru-RU" sz="1400" dirty="0" smtClean="0">
                <a:latin typeface="Times New Roman" pitchFamily="18" charset="0"/>
                <a:cs typeface="Times New Roman" pitchFamily="18" charset="0"/>
              </a:rPr>
              <a:t>Организация выплаты пенсии за выслугу лет лицам, замещающим муниципальные должности и должности муниципальной службы, в связи с выходом на пенсию</a:t>
            </a:r>
          </a:p>
          <a:p>
            <a:pPr>
              <a:buFont typeface="Wingdings" pitchFamily="2" charset="2"/>
              <a:buChar char="§"/>
            </a:pPr>
            <a:r>
              <a:rPr lang="ru-RU" sz="1400" dirty="0" smtClean="0">
                <a:latin typeface="Times New Roman" pitchFamily="18" charset="0"/>
                <a:cs typeface="Times New Roman" pitchFamily="18" charset="0"/>
              </a:rPr>
              <a:t>Мероприятия по организации отдыха детей в каникулярное время</a:t>
            </a:r>
          </a:p>
          <a:p>
            <a:pPr>
              <a:buFont typeface="Wingdings" pitchFamily="2" charset="2"/>
              <a:buChar char="§"/>
            </a:pPr>
            <a:r>
              <a:rPr lang="ru-RU" sz="1400" dirty="0" smtClean="0">
                <a:latin typeface="Times New Roman" pitchFamily="18" charset="0"/>
                <a:cs typeface="Times New Roman" pitchFamily="18" charset="0"/>
              </a:rPr>
              <a:t>Обеспечение переданного государственного полномочия Московской области по созданию комиссий по делам несовершеннолетних и защите их прав муниципальных образований Московской области</a:t>
            </a:r>
          </a:p>
          <a:p>
            <a:pPr>
              <a:buFont typeface="Wingdings" pitchFamily="2" charset="2"/>
              <a:buChar char="§"/>
            </a:pPr>
            <a:r>
              <a:rPr lang="ru-RU" sz="1400" dirty="0" smtClean="0">
                <a:latin typeface="Times New Roman" pitchFamily="18" charset="0"/>
                <a:cs typeface="Times New Roman" pitchFamily="18" charset="0"/>
              </a:rPr>
              <a:t>Предоставление субсидии СО НКО в сфере социальной защиты населения</a:t>
            </a:r>
          </a:p>
        </p:txBody>
      </p:sp>
      <p:sp>
        <p:nvSpPr>
          <p:cNvPr id="5" name="Прямоугольник 4"/>
          <p:cNvSpPr/>
          <p:nvPr/>
        </p:nvSpPr>
        <p:spPr>
          <a:xfrm>
            <a:off x="6357950" y="6500834"/>
            <a:ext cx="2500300" cy="523220"/>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latin typeface="Arial" charset="0"/>
              <a:cs typeface="Arial" charset="0"/>
            </a:endParaRPr>
          </a:p>
        </p:txBody>
      </p:sp>
      <p:pic>
        <p:nvPicPr>
          <p:cNvPr id="16389" name="Рисунок 32" descr="Описание: Можайск-ГО-ПП-01"/>
          <p:cNvPicPr>
            <a:picLocks noChangeAspect="1" noChangeArrowheads="1"/>
          </p:cNvPicPr>
          <p:nvPr/>
        </p:nvPicPr>
        <p:blipFill>
          <a:blip r:embed="rId2" cstate="print"/>
          <a:srcRect/>
          <a:stretch>
            <a:fillRect/>
          </a:stretch>
        </p:blipFill>
        <p:spPr bwMode="auto">
          <a:xfrm>
            <a:off x="458385" y="469317"/>
            <a:ext cx="672413" cy="78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1143000" y="500063"/>
            <a:ext cx="7543800" cy="661472"/>
          </a:xfrm>
          <a:solidFill>
            <a:srgbClr val="00B0F0"/>
          </a:solidFill>
        </p:spPr>
        <p:txBody>
          <a:bodyPr anchor="ctr"/>
          <a:lstStyle/>
          <a:p>
            <a:pPr algn="ctr"/>
            <a:r>
              <a:rPr lang="ru-RU" sz="1800" smtClean="0">
                <a:latin typeface="Times New Roman" pitchFamily="18" charset="0"/>
                <a:cs typeface="Times New Roman" pitchFamily="18" charset="0"/>
              </a:rPr>
              <a:t>Перечень приоритетных показателей муниципальных программ</a:t>
            </a:r>
          </a:p>
        </p:txBody>
      </p:sp>
      <p:graphicFrame>
        <p:nvGraphicFramePr>
          <p:cNvPr id="6" name="Содержимое 5"/>
          <p:cNvGraphicFramePr>
            <a:graphicFrameLocks noGrp="1"/>
          </p:cNvGraphicFramePr>
          <p:nvPr>
            <p:ph idx="1"/>
          </p:nvPr>
        </p:nvGraphicFramePr>
        <p:xfrm>
          <a:off x="457200" y="1238250"/>
          <a:ext cx="8258206" cy="4672985"/>
        </p:xfrm>
        <a:graphic>
          <a:graphicData uri="http://schemas.openxmlformats.org/drawingml/2006/table">
            <a:tbl>
              <a:tblPr firstRow="1" bandRow="1">
                <a:tableStyleId>{21E4AEA4-8DFA-4A89-87EB-49C32662AFE0}</a:tableStyleId>
              </a:tblPr>
              <a:tblGrid>
                <a:gridCol w="401414"/>
                <a:gridCol w="3499072"/>
                <a:gridCol w="785818"/>
                <a:gridCol w="714380"/>
                <a:gridCol w="714380"/>
                <a:gridCol w="714380"/>
                <a:gridCol w="714380"/>
                <a:gridCol w="714382"/>
              </a:tblGrid>
              <a:tr h="567683">
                <a:tc>
                  <a:txBody>
                    <a:bodyPr/>
                    <a:lstStyle/>
                    <a:p>
                      <a:pPr algn="ctr"/>
                      <a:r>
                        <a:rPr lang="ru-RU" sz="1050" dirty="0" smtClean="0">
                          <a:solidFill>
                            <a:schemeClr val="tx1"/>
                          </a:solidFill>
                          <a:latin typeface="Times New Roman" pitchFamily="18" charset="0"/>
                          <a:cs typeface="Times New Roman" pitchFamily="18" charset="0"/>
                        </a:rPr>
                        <a:t>№</a:t>
                      </a:r>
                    </a:p>
                    <a:p>
                      <a:pPr algn="ctr"/>
                      <a:r>
                        <a:rPr lang="ru-RU" sz="1050" dirty="0" err="1" smtClean="0">
                          <a:solidFill>
                            <a:schemeClr val="tx1"/>
                          </a:solidFill>
                          <a:latin typeface="Times New Roman" pitchFamily="18" charset="0"/>
                          <a:cs typeface="Times New Roman" pitchFamily="18" charset="0"/>
                        </a:rPr>
                        <a:t>п</a:t>
                      </a:r>
                      <a:r>
                        <a:rPr lang="ru-RU" sz="1050" dirty="0" smtClean="0">
                          <a:solidFill>
                            <a:schemeClr val="tx1"/>
                          </a:solidFill>
                          <a:latin typeface="Times New Roman" pitchFamily="18" charset="0"/>
                          <a:cs typeface="Times New Roman" pitchFamily="18" charset="0"/>
                        </a:rPr>
                        <a:t>/</a:t>
                      </a:r>
                      <a:r>
                        <a:rPr lang="ru-RU" sz="1050" dirty="0" err="1" smtClean="0">
                          <a:solidFill>
                            <a:schemeClr val="tx1"/>
                          </a:solidFill>
                          <a:latin typeface="Times New Roman" pitchFamily="18" charset="0"/>
                          <a:cs typeface="Times New Roman" pitchFamily="18" charset="0"/>
                        </a:rPr>
                        <a:t>п</a:t>
                      </a:r>
                      <a:endParaRPr lang="ru-RU" sz="1050" dirty="0">
                        <a:solidFill>
                          <a:schemeClr val="tx1"/>
                        </a:solidFill>
                        <a:latin typeface="Times New Roman" pitchFamily="18" charset="0"/>
                        <a:cs typeface="Times New Roman" pitchFamily="18" charset="0"/>
                      </a:endParaRPr>
                    </a:p>
                  </a:txBody>
                  <a:tcPr anchor="ctr">
                    <a:solidFill>
                      <a:srgbClr val="FEE1DC"/>
                    </a:solidFill>
                  </a:tcPr>
                </a:tc>
                <a:tc>
                  <a:txBody>
                    <a:bodyPr/>
                    <a:lstStyle/>
                    <a:p>
                      <a:pPr algn="ctr"/>
                      <a:r>
                        <a:rPr lang="ru-RU" sz="1050" dirty="0" smtClean="0">
                          <a:solidFill>
                            <a:schemeClr val="tx1"/>
                          </a:solidFill>
                          <a:latin typeface="Times New Roman" pitchFamily="18" charset="0"/>
                          <a:cs typeface="Times New Roman" pitchFamily="18" charset="0"/>
                        </a:rPr>
                        <a:t>Показатели, характеризующие достижение цели</a:t>
                      </a:r>
                      <a:endParaRPr lang="ru-RU" sz="1050" dirty="0">
                        <a:solidFill>
                          <a:schemeClr val="tx1"/>
                        </a:solidFill>
                        <a:latin typeface="Times New Roman" pitchFamily="18" charset="0"/>
                        <a:cs typeface="Times New Roman" pitchFamily="18" charset="0"/>
                      </a:endParaRPr>
                    </a:p>
                  </a:txBody>
                  <a:tcPr anchor="ctr">
                    <a:solidFill>
                      <a:srgbClr val="FEE1DC"/>
                    </a:solidFill>
                  </a:tcPr>
                </a:tc>
                <a:tc>
                  <a:txBody>
                    <a:bodyPr/>
                    <a:lstStyle/>
                    <a:p>
                      <a:pPr algn="ctr"/>
                      <a:r>
                        <a:rPr lang="ru-RU" sz="900" dirty="0" smtClean="0">
                          <a:solidFill>
                            <a:schemeClr val="tx1"/>
                          </a:solidFill>
                          <a:latin typeface="Times New Roman" pitchFamily="18" charset="0"/>
                          <a:cs typeface="Times New Roman" pitchFamily="18" charset="0"/>
                        </a:rPr>
                        <a:t>Единица измерения</a:t>
                      </a:r>
                      <a:endParaRPr lang="ru-RU" sz="900" dirty="0">
                        <a:solidFill>
                          <a:schemeClr val="tx1"/>
                        </a:solidFill>
                        <a:latin typeface="Times New Roman" pitchFamily="18" charset="0"/>
                        <a:cs typeface="Times New Roman" pitchFamily="18" charset="0"/>
                      </a:endParaRPr>
                    </a:p>
                  </a:txBody>
                  <a:tcPr anchor="c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Факт</a:t>
                      </a:r>
                    </a:p>
                    <a:p>
                      <a:pPr algn="ctr"/>
                      <a:r>
                        <a:rPr lang="ru-RU" sz="1050" b="1" dirty="0" smtClean="0">
                          <a:solidFill>
                            <a:schemeClr val="tx1"/>
                          </a:solidFill>
                          <a:latin typeface="Times New Roman" pitchFamily="18" charset="0"/>
                          <a:cs typeface="Times New Roman" pitchFamily="18" charset="0"/>
                        </a:rPr>
                        <a:t>2021год</a:t>
                      </a:r>
                      <a:endParaRPr lang="ru-RU" sz="1050" b="1" dirty="0">
                        <a:solidFill>
                          <a:schemeClr val="tx1"/>
                        </a:solidFill>
                        <a:latin typeface="Times New Roman" pitchFamily="18" charset="0"/>
                        <a:cs typeface="Times New Roman" pitchFamily="18" charset="0"/>
                      </a:endParaRPr>
                    </a:p>
                  </a:txBody>
                  <a:tcPr anchor="c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План</a:t>
                      </a:r>
                    </a:p>
                    <a:p>
                      <a:pPr algn="ctr"/>
                      <a:r>
                        <a:rPr lang="ru-RU" sz="1050" b="1" dirty="0" smtClean="0">
                          <a:solidFill>
                            <a:schemeClr val="tx1"/>
                          </a:solidFill>
                          <a:latin typeface="Times New Roman" pitchFamily="18" charset="0"/>
                          <a:cs typeface="Times New Roman" pitchFamily="18" charset="0"/>
                        </a:rPr>
                        <a:t>2022 год</a:t>
                      </a:r>
                      <a:endParaRPr lang="ru-RU" sz="1050" b="1" dirty="0">
                        <a:solidFill>
                          <a:schemeClr val="tx1"/>
                        </a:solidFill>
                        <a:latin typeface="Times New Roman" pitchFamily="18" charset="0"/>
                        <a:cs typeface="Times New Roman" pitchFamily="18" charset="0"/>
                      </a:endParaRPr>
                    </a:p>
                  </a:txBody>
                  <a:tcPr anchor="c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2023 год</a:t>
                      </a:r>
                      <a:endParaRPr lang="ru-RU" sz="1050" b="1" dirty="0">
                        <a:solidFill>
                          <a:schemeClr val="tx1"/>
                        </a:solidFill>
                        <a:latin typeface="Times New Roman" pitchFamily="18" charset="0"/>
                        <a:cs typeface="Times New Roman" pitchFamily="18" charset="0"/>
                      </a:endParaRPr>
                    </a:p>
                  </a:txBody>
                  <a:tcPr anchor="c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2024 год</a:t>
                      </a:r>
                      <a:endParaRPr lang="ru-RU" sz="1050" b="1" dirty="0">
                        <a:solidFill>
                          <a:schemeClr val="tx1"/>
                        </a:solidFill>
                        <a:latin typeface="Times New Roman" pitchFamily="18" charset="0"/>
                        <a:cs typeface="Times New Roman" pitchFamily="18" charset="0"/>
                      </a:endParaRPr>
                    </a:p>
                  </a:txBody>
                  <a:tcPr anchor="c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2025 год</a:t>
                      </a:r>
                      <a:endParaRPr lang="ru-RU" sz="1050" b="1" dirty="0">
                        <a:solidFill>
                          <a:schemeClr val="tx1"/>
                        </a:solidFill>
                        <a:latin typeface="Times New Roman" pitchFamily="18" charset="0"/>
                        <a:cs typeface="Times New Roman" pitchFamily="18" charset="0"/>
                      </a:endParaRPr>
                    </a:p>
                  </a:txBody>
                  <a:tcPr anchor="ctr">
                    <a:solidFill>
                      <a:srgbClr val="FEE1DC"/>
                    </a:solidFill>
                  </a:tcPr>
                </a:tc>
              </a:tr>
              <a:tr h="179090">
                <a:tc>
                  <a:txBody>
                    <a:bodyPr/>
                    <a:lstStyle/>
                    <a:p>
                      <a:pPr algn="ctr">
                        <a:lnSpc>
                          <a:spcPct val="100000"/>
                        </a:lnSpc>
                      </a:pPr>
                      <a:endParaRPr lang="ru-RU" sz="1000" dirty="0" smtClean="0">
                        <a:latin typeface="Times New Roman" pitchFamily="18" charset="0"/>
                        <a:cs typeface="Times New Roman" pitchFamily="18" charset="0"/>
                      </a:endParaRPr>
                    </a:p>
                  </a:txBody>
                  <a:tcPr anchor="ctr"/>
                </a:tc>
                <a:tc>
                  <a:txBody>
                    <a:bodyPr/>
                    <a:lstStyle/>
                    <a:p>
                      <a:pPr>
                        <a:lnSpc>
                          <a:spcPct val="100000"/>
                        </a:lnSpc>
                      </a:pPr>
                      <a:r>
                        <a:rPr lang="ru-RU" sz="1000" dirty="0" smtClean="0">
                          <a:latin typeface="Times New Roman" pitchFamily="18" charset="0"/>
                          <a:cs typeface="Times New Roman" pitchFamily="18" charset="0"/>
                        </a:rPr>
                        <a:t>Доля детей-сирот и детей, оставшихся без попечения родителей, лиц из их числа, обеспеченных мерами социальной поддержки </a:t>
                      </a:r>
                      <a:endParaRPr lang="ru-RU" sz="1000"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Times New Roman" pitchFamily="18" charset="0"/>
                          <a:cs typeface="Times New Roman" pitchFamily="18" charset="0"/>
                        </a:rPr>
                        <a:t>%</a:t>
                      </a:r>
                    </a:p>
                  </a:txBody>
                  <a:tcPr anchor="ct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a:t>
                      </a:r>
                      <a:endParaRPr lang="ru-RU" sz="1000" dirty="0">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a:t>
                      </a:r>
                      <a:endParaRPr lang="ru-RU" sz="1000" dirty="0">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r>
                        <a:rPr lang="ru-RU" sz="1000" smtClean="0">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r>
                        <a:rPr lang="ru-RU" sz="1000" smtClean="0">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r>
                        <a:rPr lang="ru-RU" sz="1000" smtClean="0">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anchor="ctr"/>
                </a:tc>
              </a:tr>
              <a:tr h="199278">
                <a:tc>
                  <a:txBody>
                    <a:bodyPr/>
                    <a:lstStyle/>
                    <a:p>
                      <a:pPr algn="ctr">
                        <a:lnSpc>
                          <a:spcPct val="100000"/>
                        </a:lnSpc>
                      </a:pPr>
                      <a:r>
                        <a:rPr lang="ru-RU" sz="1000" smtClean="0">
                          <a:latin typeface="Times New Roman" pitchFamily="18" charset="0"/>
                          <a:cs typeface="Times New Roman" pitchFamily="18" charset="0"/>
                        </a:rPr>
                        <a:t>2</a:t>
                      </a:r>
                      <a:endParaRPr lang="ru-RU" sz="1000" dirty="0">
                        <a:latin typeface="Times New Roman" pitchFamily="18" charset="0"/>
                        <a:cs typeface="Times New Roman" pitchFamily="18" charset="0"/>
                      </a:endParaRPr>
                    </a:p>
                  </a:txBody>
                  <a:tcPr anchor="ctr"/>
                </a:tc>
                <a:tc>
                  <a:txBody>
                    <a:bodyPr/>
                    <a:lstStyle/>
                    <a:p>
                      <a:pPr>
                        <a:lnSpc>
                          <a:spcPct val="100000"/>
                        </a:lnSpc>
                      </a:pPr>
                      <a:r>
                        <a:rPr lang="ru-RU" sz="1000" smtClean="0">
                          <a:latin typeface="Times New Roman" pitchFamily="18" charset="0"/>
                          <a:cs typeface="Times New Roman" pitchFamily="18" charset="0"/>
                        </a:rPr>
                        <a:t>Увеличение числа граждан старшего возраста, ведущих активный образ жизни</a:t>
                      </a:r>
                      <a:endParaRPr lang="ru-RU" sz="1000"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Times New Roman" pitchFamily="18" charset="0"/>
                          <a:cs typeface="Times New Roman" pitchFamily="18" charset="0"/>
                        </a:rPr>
                        <a:t>Чел.</a:t>
                      </a:r>
                    </a:p>
                  </a:txBody>
                  <a:tcPr anchor="ct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a:t>
                      </a:r>
                      <a:endParaRPr lang="ru-RU" sz="1000" dirty="0">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tabLst>
                          <a:tab pos="1151890" algn="l"/>
                        </a:tabLst>
                      </a:pPr>
                      <a:r>
                        <a:rPr lang="ru-RU" sz="1000" dirty="0" smtClean="0">
                          <a:latin typeface="Times New Roman" pitchFamily="18" charset="0"/>
                          <a:ea typeface="Times New Roman"/>
                          <a:cs typeface="Times New Roman" pitchFamily="18" charset="0"/>
                        </a:rPr>
                        <a:t>-</a:t>
                      </a:r>
                      <a:endParaRPr lang="ru-RU" sz="1000" dirty="0">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tabLst>
                          <a:tab pos="1151890" algn="l"/>
                        </a:tabLst>
                      </a:pPr>
                      <a:r>
                        <a:rPr lang="ru-RU" sz="1000" smtClean="0">
                          <a:latin typeface="Times New Roman" pitchFamily="18" charset="0"/>
                          <a:ea typeface="Times New Roman"/>
                          <a:cs typeface="Times New Roman" pitchFamily="18" charset="0"/>
                        </a:rPr>
                        <a:t>-</a:t>
                      </a:r>
                      <a:endParaRPr lang="ru-RU" sz="1000" dirty="0">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tabLst>
                          <a:tab pos="1151890" algn="l"/>
                        </a:tabLst>
                      </a:pPr>
                      <a:r>
                        <a:rPr lang="ru-RU" sz="1000" smtClean="0">
                          <a:latin typeface="Times New Roman" pitchFamily="18" charset="0"/>
                          <a:ea typeface="Times New Roman"/>
                          <a:cs typeface="Times New Roman" pitchFamily="18" charset="0"/>
                        </a:rPr>
                        <a:t>-</a:t>
                      </a:r>
                      <a:endParaRPr lang="ru-RU" sz="1000" dirty="0">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tabLst>
                          <a:tab pos="1151890" algn="l"/>
                        </a:tabLst>
                      </a:pPr>
                      <a:r>
                        <a:rPr lang="ru-RU" sz="1000" smtClean="0">
                          <a:latin typeface="Times New Roman" pitchFamily="18" charset="0"/>
                          <a:ea typeface="Times New Roman"/>
                          <a:cs typeface="Times New Roman" pitchFamily="18" charset="0"/>
                        </a:rPr>
                        <a:t>-</a:t>
                      </a:r>
                      <a:endParaRPr lang="ru-RU" sz="1000" dirty="0">
                        <a:latin typeface="Times New Roman" pitchFamily="18" charset="0"/>
                        <a:ea typeface="Times New Roman"/>
                        <a:cs typeface="Times New Roman" pitchFamily="18" charset="0"/>
                      </a:endParaRPr>
                    </a:p>
                  </a:txBody>
                  <a:tcPr anchor="ctr"/>
                </a:tc>
              </a:tr>
              <a:tr h="296220">
                <a:tc>
                  <a:txBody>
                    <a:bodyPr/>
                    <a:lstStyle/>
                    <a:p>
                      <a:pPr algn="ctr">
                        <a:lnSpc>
                          <a:spcPct val="100000"/>
                        </a:lnSpc>
                      </a:pPr>
                      <a:r>
                        <a:rPr lang="ru-RU" sz="1000" smtClean="0">
                          <a:latin typeface="Times New Roman" pitchFamily="18" charset="0"/>
                          <a:cs typeface="Times New Roman" pitchFamily="18" charset="0"/>
                        </a:rPr>
                        <a:t>3</a:t>
                      </a:r>
                      <a:endParaRPr lang="ru-RU" sz="1000" dirty="0">
                        <a:latin typeface="Times New Roman" pitchFamily="18" charset="0"/>
                        <a:cs typeface="Times New Roman" pitchFamily="18" charset="0"/>
                      </a:endParaRPr>
                    </a:p>
                  </a:txBody>
                  <a:tcPr anchor="ctr"/>
                </a:tc>
                <a:tc>
                  <a:txBody>
                    <a:bodyPr/>
                    <a:lstStyle/>
                    <a:p>
                      <a:pPr>
                        <a:lnSpc>
                          <a:spcPct val="100000"/>
                        </a:lnSpc>
                      </a:pPr>
                      <a:r>
                        <a:rPr lang="ru-RU" sz="1000" smtClean="0">
                          <a:latin typeface="Times New Roman" pitchFamily="18" charset="0"/>
                          <a:cs typeface="Times New Roman" pitchFamily="18" charset="0"/>
                        </a:rPr>
                        <a:t>Доля детей, охваченных отдыхом и оздоровлением, в общей численности детей в возрасте от 7 до 15 лет, подлежащих оздоровлению</a:t>
                      </a:r>
                      <a:endParaRPr lang="ru-RU" sz="1000"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smtClean="0">
                          <a:latin typeface="Times New Roman" pitchFamily="18" charset="0"/>
                          <a:cs typeface="Times New Roman" pitchFamily="18" charset="0"/>
                        </a:rPr>
                        <a:t>%</a:t>
                      </a:r>
                      <a:endParaRPr lang="ru-RU" sz="1000" dirty="0" smtClean="0">
                        <a:latin typeface="Times New Roman" pitchFamily="18" charset="0"/>
                        <a:cs typeface="Times New Roman" pitchFamily="18" charset="0"/>
                      </a:endParaRPr>
                    </a:p>
                  </a:txBody>
                  <a:tcPr anchor="ctr"/>
                </a:tc>
                <a:tc>
                  <a:txBody>
                    <a:bodyPr/>
                    <a:lstStyle/>
                    <a:p>
                      <a:pPr algn="ctr">
                        <a:lnSpc>
                          <a:spcPct val="100000"/>
                        </a:lnSpc>
                        <a:spcAft>
                          <a:spcPts val="0"/>
                        </a:spcAft>
                      </a:pPr>
                      <a:r>
                        <a:rPr lang="ru-RU" sz="1000" smtClean="0">
                          <a:latin typeface="Times New Roman" pitchFamily="18" charset="0"/>
                          <a:ea typeface="Times New Roman"/>
                          <a:cs typeface="Times New Roman" pitchFamily="18" charset="0"/>
                        </a:rPr>
                        <a:t>71,1</a:t>
                      </a:r>
                      <a:endParaRPr lang="ru-RU" sz="1000" dirty="0">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tabLst>
                          <a:tab pos="1151890" algn="l"/>
                        </a:tabLst>
                      </a:pPr>
                      <a:r>
                        <a:rPr lang="ru-RU" sz="1000" dirty="0" smtClean="0">
                          <a:latin typeface="Times New Roman" pitchFamily="18" charset="0"/>
                          <a:ea typeface="Times New Roman"/>
                          <a:cs typeface="Times New Roman" pitchFamily="18" charset="0"/>
                        </a:rPr>
                        <a:t>62</a:t>
                      </a:r>
                      <a:endParaRPr lang="ru-RU" sz="1000" dirty="0">
                        <a:latin typeface="Times New Roman" pitchFamily="18" charset="0"/>
                        <a:ea typeface="Times New Roman"/>
                        <a:cs typeface="Times New Roman" pitchFamily="18" charset="0"/>
                      </a:endParaRPr>
                    </a:p>
                  </a:txBody>
                  <a:tcPr anchor="ctr"/>
                </a:tc>
                <a:tc>
                  <a:txBody>
                    <a:bodyPr/>
                    <a:lstStyle/>
                    <a:p>
                      <a:pPr algn="ctr" fontAlgn="ctr">
                        <a:lnSpc>
                          <a:spcPct val="100000"/>
                        </a:lnSpc>
                      </a:pPr>
                      <a:r>
                        <a:rPr lang="ru-RU" sz="1000" b="0" i="0" u="none" strike="noStrike" dirty="0" smtClean="0">
                          <a:solidFill>
                            <a:srgbClr val="000000"/>
                          </a:solidFill>
                          <a:latin typeface="Times New Roman" pitchFamily="18" charset="0"/>
                          <a:cs typeface="Times New Roman" pitchFamily="18" charset="0"/>
                        </a:rPr>
                        <a:t>62,5</a:t>
                      </a:r>
                      <a:endParaRPr lang="ru-RU" sz="1000" b="0" i="0" u="none" strike="noStrike" dirty="0">
                        <a:solidFill>
                          <a:srgbClr val="000000"/>
                        </a:solidFill>
                        <a:latin typeface="Times New Roman" pitchFamily="18" charset="0"/>
                        <a:cs typeface="Times New Roman" pitchFamily="18" charset="0"/>
                      </a:endParaRPr>
                    </a:p>
                  </a:txBody>
                  <a:tcPr anchor="ctr"/>
                </a:tc>
                <a:tc>
                  <a:txBody>
                    <a:bodyPr/>
                    <a:lstStyle/>
                    <a:p>
                      <a:pPr algn="ctr" fontAlgn="ctr">
                        <a:lnSpc>
                          <a:spcPct val="100000"/>
                        </a:lnSpc>
                      </a:pPr>
                      <a:r>
                        <a:rPr lang="ru-RU" sz="1000" b="0" i="0" u="none" strike="noStrike" smtClean="0">
                          <a:solidFill>
                            <a:srgbClr val="000000"/>
                          </a:solidFill>
                          <a:latin typeface="Times New Roman" pitchFamily="18" charset="0"/>
                          <a:cs typeface="Times New Roman" pitchFamily="18" charset="0"/>
                        </a:rPr>
                        <a:t>63</a:t>
                      </a:r>
                      <a:endParaRPr lang="ru-RU" sz="1000" b="0" i="0" u="none" strike="noStrike">
                        <a:solidFill>
                          <a:srgbClr val="000000"/>
                        </a:solidFill>
                        <a:latin typeface="Times New Roman" pitchFamily="18" charset="0"/>
                        <a:cs typeface="Times New Roman" pitchFamily="18" charset="0"/>
                      </a:endParaRPr>
                    </a:p>
                  </a:txBody>
                  <a:tcPr anchor="ctr"/>
                </a:tc>
                <a:tc>
                  <a:txBody>
                    <a:bodyPr/>
                    <a:lstStyle/>
                    <a:p>
                      <a:pPr algn="ctr" fontAlgn="ctr">
                        <a:lnSpc>
                          <a:spcPct val="100000"/>
                        </a:lnSpc>
                      </a:pPr>
                      <a:r>
                        <a:rPr lang="ru-RU" sz="1000" b="0" i="0" u="none" strike="noStrike" smtClean="0">
                          <a:solidFill>
                            <a:srgbClr val="000000"/>
                          </a:solidFill>
                          <a:latin typeface="Times New Roman" pitchFamily="18" charset="0"/>
                          <a:cs typeface="Times New Roman" pitchFamily="18" charset="0"/>
                        </a:rPr>
                        <a:t>63,5</a:t>
                      </a:r>
                      <a:endParaRPr lang="ru-RU" sz="1000" b="0" i="0" u="none" strike="noStrike" dirty="0">
                        <a:solidFill>
                          <a:srgbClr val="000000"/>
                        </a:solidFill>
                        <a:latin typeface="Times New Roman" pitchFamily="18" charset="0"/>
                        <a:cs typeface="Times New Roman" pitchFamily="18" charset="0"/>
                      </a:endParaRPr>
                    </a:p>
                  </a:txBody>
                  <a:tcPr anchor="ctr"/>
                </a:tc>
              </a:tr>
              <a:tr h="241930">
                <a:tc>
                  <a:txBody>
                    <a:bodyPr/>
                    <a:lstStyle/>
                    <a:p>
                      <a:pPr algn="ctr">
                        <a:lnSpc>
                          <a:spcPct val="100000"/>
                        </a:lnSpc>
                      </a:pPr>
                      <a:r>
                        <a:rPr lang="ru-RU" sz="1000" smtClean="0">
                          <a:latin typeface="Times New Roman" pitchFamily="18" charset="0"/>
                          <a:cs typeface="Times New Roman" pitchFamily="18" charset="0"/>
                        </a:rPr>
                        <a:t>4</a:t>
                      </a:r>
                      <a:endParaRPr lang="ru-RU" sz="1000" dirty="0">
                        <a:latin typeface="Times New Roman" pitchFamily="18" charset="0"/>
                        <a:cs typeface="Times New Roman" pitchFamily="18" charset="0"/>
                      </a:endParaRPr>
                    </a:p>
                  </a:txBody>
                  <a:tcPr anchor="ctr"/>
                </a:tc>
                <a:tc>
                  <a:txBody>
                    <a:bodyPr/>
                    <a:lstStyle/>
                    <a:p>
                      <a:pPr>
                        <a:lnSpc>
                          <a:spcPct val="100000"/>
                        </a:lnSpc>
                      </a:pPr>
                      <a:r>
                        <a:rPr lang="ru-RU" sz="1000" smtClean="0">
                          <a:latin typeface="Times New Roman" pitchFamily="18" charset="0"/>
                          <a:cs typeface="Times New Roman" pitchFamily="18" charset="0"/>
                        </a:rPr>
                        <a:t>Доля детей, находящихся в трудной жизненной ситуации, охваченных отдыхом и оздоровлением, в общей численности детей в возрасте от 7 до 15 лет, находящихся в трудной жизненной ситуации, подлежащих оздоровлению</a:t>
                      </a:r>
                      <a:endParaRPr lang="ru-RU" sz="1000"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smtClean="0">
                          <a:latin typeface="Times New Roman" pitchFamily="18" charset="0"/>
                          <a:cs typeface="Times New Roman" pitchFamily="18" charset="0"/>
                        </a:rPr>
                        <a:t>%</a:t>
                      </a:r>
                      <a:endParaRPr lang="ru-RU" sz="1000" dirty="0" smtClean="0">
                        <a:latin typeface="Times New Roman" pitchFamily="18" charset="0"/>
                        <a:cs typeface="Times New Roman" pitchFamily="18" charset="0"/>
                      </a:endParaRPr>
                    </a:p>
                  </a:txBody>
                  <a:tcPr anchor="ctr"/>
                </a:tc>
                <a:tc>
                  <a:txBody>
                    <a:bodyPr/>
                    <a:lstStyle/>
                    <a:p>
                      <a:pPr algn="ctr">
                        <a:lnSpc>
                          <a:spcPct val="100000"/>
                        </a:lnSpc>
                        <a:spcAft>
                          <a:spcPts val="0"/>
                        </a:spcAft>
                      </a:pPr>
                      <a:r>
                        <a:rPr lang="ru-RU" sz="1000" smtClean="0">
                          <a:latin typeface="Times New Roman" pitchFamily="18" charset="0"/>
                          <a:ea typeface="Times New Roman"/>
                          <a:cs typeface="Times New Roman" pitchFamily="18" charset="0"/>
                        </a:rPr>
                        <a:t>70,9</a:t>
                      </a:r>
                      <a:endParaRPr lang="ru-RU" sz="1000" dirty="0">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tabLst>
                          <a:tab pos="1151890" algn="l"/>
                        </a:tabLst>
                      </a:pPr>
                      <a:r>
                        <a:rPr lang="ru-RU" sz="1000" dirty="0" smtClean="0">
                          <a:latin typeface="Times New Roman" pitchFamily="18" charset="0"/>
                          <a:ea typeface="Times New Roman"/>
                          <a:cs typeface="Times New Roman" pitchFamily="18" charset="0"/>
                        </a:rPr>
                        <a:t>56</a:t>
                      </a:r>
                      <a:endParaRPr lang="ru-RU" sz="1000" dirty="0">
                        <a:latin typeface="Times New Roman" pitchFamily="18" charset="0"/>
                        <a:ea typeface="Times New Roman"/>
                        <a:cs typeface="Times New Roman" pitchFamily="18" charset="0"/>
                      </a:endParaRPr>
                    </a:p>
                  </a:txBody>
                  <a:tcPr anchor="ctr"/>
                </a:tc>
                <a:tc>
                  <a:txBody>
                    <a:bodyPr/>
                    <a:lstStyle/>
                    <a:p>
                      <a:pPr algn="ctr" fontAlgn="ctr">
                        <a:lnSpc>
                          <a:spcPct val="100000"/>
                        </a:lnSpc>
                      </a:pPr>
                      <a:r>
                        <a:rPr lang="ru-RU" sz="1000" b="0" i="0" u="none" strike="noStrike" dirty="0" smtClean="0">
                          <a:solidFill>
                            <a:srgbClr val="000000"/>
                          </a:solidFill>
                          <a:latin typeface="Times New Roman" pitchFamily="18" charset="0"/>
                          <a:cs typeface="Times New Roman" pitchFamily="18" charset="0"/>
                        </a:rPr>
                        <a:t>56,5</a:t>
                      </a:r>
                      <a:endParaRPr lang="ru-RU" sz="1000" b="0" i="0" u="none" strike="noStrike" dirty="0">
                        <a:solidFill>
                          <a:srgbClr val="000000"/>
                        </a:solidFill>
                        <a:latin typeface="Times New Roman" pitchFamily="18" charset="0"/>
                        <a:cs typeface="Times New Roman" pitchFamily="18" charset="0"/>
                      </a:endParaRPr>
                    </a:p>
                  </a:txBody>
                  <a:tcPr anchor="ctr"/>
                </a:tc>
                <a:tc>
                  <a:txBody>
                    <a:bodyPr/>
                    <a:lstStyle/>
                    <a:p>
                      <a:pPr algn="ctr" fontAlgn="ctr">
                        <a:lnSpc>
                          <a:spcPct val="100000"/>
                        </a:lnSpc>
                      </a:pPr>
                      <a:r>
                        <a:rPr lang="ru-RU" sz="1000" b="0" i="0" u="none" strike="noStrike" smtClean="0">
                          <a:solidFill>
                            <a:srgbClr val="000000"/>
                          </a:solidFill>
                          <a:latin typeface="Times New Roman" pitchFamily="18" charset="0"/>
                          <a:cs typeface="Times New Roman" pitchFamily="18" charset="0"/>
                        </a:rPr>
                        <a:t>57</a:t>
                      </a:r>
                      <a:endParaRPr lang="ru-RU" sz="1000" b="0" i="0" u="none" strike="noStrike">
                        <a:solidFill>
                          <a:srgbClr val="000000"/>
                        </a:solidFill>
                        <a:latin typeface="Times New Roman" pitchFamily="18" charset="0"/>
                        <a:cs typeface="Times New Roman" pitchFamily="18" charset="0"/>
                      </a:endParaRPr>
                    </a:p>
                  </a:txBody>
                  <a:tcPr anchor="ctr"/>
                </a:tc>
                <a:tc>
                  <a:txBody>
                    <a:bodyPr/>
                    <a:lstStyle/>
                    <a:p>
                      <a:pPr algn="ctr" fontAlgn="ctr">
                        <a:lnSpc>
                          <a:spcPct val="100000"/>
                        </a:lnSpc>
                      </a:pPr>
                      <a:r>
                        <a:rPr lang="ru-RU" sz="1000" b="0" i="0" u="none" strike="noStrike" smtClean="0">
                          <a:solidFill>
                            <a:srgbClr val="000000"/>
                          </a:solidFill>
                          <a:latin typeface="Times New Roman" pitchFamily="18" charset="0"/>
                          <a:cs typeface="Times New Roman" pitchFamily="18" charset="0"/>
                        </a:rPr>
                        <a:t>57,5</a:t>
                      </a:r>
                      <a:endParaRPr lang="ru-RU" sz="1000" b="0" i="0" u="none" strike="noStrike" dirty="0">
                        <a:solidFill>
                          <a:srgbClr val="000000"/>
                        </a:solidFill>
                        <a:latin typeface="Times New Roman" pitchFamily="18" charset="0"/>
                        <a:cs typeface="Times New Roman" pitchFamily="18" charset="0"/>
                      </a:endParaRPr>
                    </a:p>
                  </a:txBody>
                  <a:tcPr anchor="ctr"/>
                </a:tc>
              </a:tr>
              <a:tr h="384810">
                <a:tc>
                  <a:txBody>
                    <a:bodyPr/>
                    <a:lstStyle/>
                    <a:p>
                      <a:pPr algn="ctr">
                        <a:lnSpc>
                          <a:spcPct val="100000"/>
                        </a:lnSpc>
                      </a:pPr>
                      <a:r>
                        <a:rPr lang="ru-RU" sz="1000" smtClean="0">
                          <a:latin typeface="Times New Roman" pitchFamily="18" charset="0"/>
                          <a:cs typeface="Times New Roman" pitchFamily="18" charset="0"/>
                        </a:rPr>
                        <a:t>5</a:t>
                      </a:r>
                      <a:endParaRPr lang="ru-RU" sz="1000" dirty="0">
                        <a:latin typeface="Times New Roman" pitchFamily="18" charset="0"/>
                        <a:cs typeface="Times New Roman" pitchFamily="18" charset="0"/>
                      </a:endParaRPr>
                    </a:p>
                  </a:txBody>
                  <a:tcPr anchor="ctr"/>
                </a:tc>
                <a:tc>
                  <a:txBody>
                    <a:bodyPr/>
                    <a:lstStyle/>
                    <a:p>
                      <a:pPr>
                        <a:lnSpc>
                          <a:spcPct val="100000"/>
                        </a:lnSpc>
                      </a:pPr>
                      <a:r>
                        <a:rPr lang="ru-RU" sz="1000" smtClean="0">
                          <a:latin typeface="Times New Roman" pitchFamily="18" charset="0"/>
                          <a:cs typeface="Times New Roman" pitchFamily="18" charset="0"/>
                        </a:rPr>
                        <a:t>Количество СО НКО, которым оказана поддержка органами местного самоуправления</a:t>
                      </a:r>
                      <a:endParaRPr lang="ru-RU" sz="1000"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smtClean="0">
                          <a:latin typeface="Times New Roman" pitchFamily="18" charset="0"/>
                          <a:cs typeface="Times New Roman" pitchFamily="18" charset="0"/>
                        </a:rPr>
                        <a:t>Ед.</a:t>
                      </a:r>
                      <a:endParaRPr lang="ru-RU" sz="1000" dirty="0" smtClean="0">
                        <a:latin typeface="Times New Roman" pitchFamily="18" charset="0"/>
                        <a:cs typeface="Times New Roman" pitchFamily="18" charset="0"/>
                      </a:endParaRPr>
                    </a:p>
                  </a:txBody>
                  <a:tcPr anchor="ctr"/>
                </a:tc>
                <a:tc>
                  <a:txBody>
                    <a:bodyPr/>
                    <a:lstStyle/>
                    <a:p>
                      <a:pPr algn="ctr">
                        <a:lnSpc>
                          <a:spcPct val="100000"/>
                        </a:lnSpc>
                        <a:spcAft>
                          <a:spcPts val="0"/>
                        </a:spcAft>
                      </a:pPr>
                      <a:r>
                        <a:rPr lang="ru-RU" sz="1000" smtClean="0">
                          <a:latin typeface="Times New Roman" pitchFamily="18" charset="0"/>
                          <a:ea typeface="Times New Roman"/>
                          <a:cs typeface="Times New Roman" pitchFamily="18" charset="0"/>
                        </a:rPr>
                        <a:t>9</a:t>
                      </a:r>
                      <a:endParaRPr lang="ru-RU" sz="1000" dirty="0">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tabLst>
                          <a:tab pos="1151890" algn="l"/>
                        </a:tabLst>
                      </a:pPr>
                      <a:r>
                        <a:rPr lang="ru-RU" sz="1000" smtClean="0">
                          <a:latin typeface="Times New Roman" pitchFamily="18" charset="0"/>
                          <a:ea typeface="Times New Roman"/>
                          <a:cs typeface="Times New Roman" pitchFamily="18" charset="0"/>
                        </a:rPr>
                        <a:t>9</a:t>
                      </a:r>
                      <a:endParaRPr lang="ru-RU" sz="1000" dirty="0">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10</a:t>
                      </a:r>
                      <a:endParaRPr lang="ru-RU" sz="1000" dirty="0">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10</a:t>
                      </a:r>
                      <a:endParaRPr lang="ru-RU" sz="1000" dirty="0">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r>
                        <a:rPr lang="ru-RU" sz="1000" smtClean="0">
                          <a:latin typeface="Times New Roman" pitchFamily="18" charset="0"/>
                          <a:ea typeface="Times New Roman"/>
                          <a:cs typeface="Times New Roman" pitchFamily="18" charset="0"/>
                        </a:rPr>
                        <a:t>-</a:t>
                      </a:r>
                      <a:endParaRPr lang="ru-RU" sz="1000" dirty="0">
                        <a:latin typeface="Times New Roman" pitchFamily="18" charset="0"/>
                        <a:ea typeface="Times New Roman"/>
                        <a:cs typeface="Times New Roman" pitchFamily="18" charset="0"/>
                      </a:endParaRPr>
                    </a:p>
                  </a:txBody>
                  <a:tcPr anchor="ctr"/>
                </a:tc>
              </a:tr>
              <a:tr h="670566">
                <a:tc>
                  <a:txBody>
                    <a:bodyPr/>
                    <a:lstStyle/>
                    <a:p>
                      <a:pPr algn="ctr">
                        <a:lnSpc>
                          <a:spcPct val="100000"/>
                        </a:lnSpc>
                      </a:pPr>
                      <a:r>
                        <a:rPr lang="ru-RU" sz="1000" smtClean="0">
                          <a:latin typeface="Times New Roman" pitchFamily="18" charset="0"/>
                          <a:cs typeface="Times New Roman" pitchFamily="18" charset="0"/>
                        </a:rPr>
                        <a:t>6</a:t>
                      </a:r>
                      <a:endParaRPr lang="ru-RU" sz="1000" dirty="0">
                        <a:latin typeface="Times New Roman" pitchFamily="18" charset="0"/>
                        <a:cs typeface="Times New Roman" pitchFamily="18" charset="0"/>
                      </a:endParaRPr>
                    </a:p>
                  </a:txBody>
                  <a:tcPr anchor="ctr"/>
                </a:tc>
                <a:tc>
                  <a:txBody>
                    <a:bodyPr/>
                    <a:lstStyle/>
                    <a:p>
                      <a:pPr>
                        <a:lnSpc>
                          <a:spcPct val="100000"/>
                        </a:lnSpc>
                      </a:pPr>
                      <a:r>
                        <a:rPr lang="ru-RU" sz="1000" smtClean="0">
                          <a:latin typeface="Times New Roman" pitchFamily="18" charset="0"/>
                          <a:cs typeface="Times New Roman" pitchFamily="18" charset="0"/>
                        </a:rPr>
                        <a:t>Доля расходов бюджета муниципального образования Московской области на социальную сферу, направляемых на предоставление субсидий СО НКО</a:t>
                      </a:r>
                      <a:endParaRPr lang="ru-RU" sz="1000"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smtClean="0">
                          <a:latin typeface="Times New Roman" pitchFamily="18" charset="0"/>
                          <a:cs typeface="Times New Roman" pitchFamily="18" charset="0"/>
                        </a:rPr>
                        <a:t>%</a:t>
                      </a:r>
                      <a:endParaRPr lang="ru-RU" sz="1000" dirty="0" smtClean="0">
                        <a:latin typeface="Times New Roman" pitchFamily="18" charset="0"/>
                        <a:cs typeface="Times New Roman" pitchFamily="18" charset="0"/>
                      </a:endParaRPr>
                    </a:p>
                  </a:txBody>
                  <a:tcPr anchor="ctr"/>
                </a:tc>
                <a:tc>
                  <a:txBody>
                    <a:bodyPr/>
                    <a:lstStyle/>
                    <a:p>
                      <a:pPr algn="ctr">
                        <a:lnSpc>
                          <a:spcPct val="100000"/>
                        </a:lnSpc>
                        <a:spcAft>
                          <a:spcPts val="0"/>
                        </a:spcAft>
                      </a:pPr>
                      <a:r>
                        <a:rPr lang="ru-RU" sz="1000" smtClean="0">
                          <a:latin typeface="Times New Roman" pitchFamily="18" charset="0"/>
                          <a:ea typeface="Times New Roman"/>
                          <a:cs typeface="Times New Roman" pitchFamily="18" charset="0"/>
                        </a:rPr>
                        <a:t>0,8</a:t>
                      </a:r>
                      <a:endParaRPr lang="ru-RU" sz="1000" dirty="0">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r>
                        <a:rPr lang="ru-RU" sz="1000" smtClean="0">
                          <a:latin typeface="Times New Roman" pitchFamily="18" charset="0"/>
                          <a:ea typeface="Times New Roman"/>
                          <a:cs typeface="Times New Roman" pitchFamily="18" charset="0"/>
                        </a:rPr>
                        <a:t>0,8</a:t>
                      </a:r>
                      <a:endParaRPr lang="ru-RU" sz="1000" dirty="0">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r>
                        <a:rPr lang="ru-RU" sz="1000" smtClean="0">
                          <a:latin typeface="Times New Roman" pitchFamily="18" charset="0"/>
                          <a:ea typeface="Times New Roman"/>
                          <a:cs typeface="Times New Roman" pitchFamily="18" charset="0"/>
                        </a:rPr>
                        <a:t>0,8</a:t>
                      </a:r>
                      <a:endParaRPr lang="ru-RU" sz="1000" dirty="0">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0,8</a:t>
                      </a:r>
                      <a:endParaRPr lang="ru-RU" sz="1000" dirty="0">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a:t>
                      </a:r>
                      <a:endParaRPr lang="ru-RU" sz="1000" dirty="0">
                        <a:latin typeface="Times New Roman" pitchFamily="18" charset="0"/>
                        <a:ea typeface="Times New Roman"/>
                        <a:cs typeface="Times New Roman" pitchFamily="18" charset="0"/>
                      </a:endParaRPr>
                    </a:p>
                  </a:txBody>
                  <a:tcPr anchor="ctr"/>
                </a:tc>
              </a:tr>
              <a:tr h="421968">
                <a:tc>
                  <a:txBody>
                    <a:bodyPr/>
                    <a:lstStyle/>
                    <a:p>
                      <a:pPr algn="ctr">
                        <a:lnSpc>
                          <a:spcPct val="100000"/>
                        </a:lnSpc>
                      </a:pPr>
                      <a:r>
                        <a:rPr lang="ru-RU" sz="1000" smtClean="0">
                          <a:latin typeface="Times New Roman" pitchFamily="18" charset="0"/>
                          <a:cs typeface="Times New Roman" pitchFamily="18" charset="0"/>
                        </a:rPr>
                        <a:t>7</a:t>
                      </a:r>
                      <a:endParaRPr lang="ru-RU" sz="1000" dirty="0">
                        <a:latin typeface="Times New Roman" pitchFamily="18" charset="0"/>
                        <a:cs typeface="Times New Roman" pitchFamily="18" charset="0"/>
                      </a:endParaRPr>
                    </a:p>
                  </a:txBody>
                  <a:tcPr anchor="ctr"/>
                </a:tc>
                <a:tc>
                  <a:txBody>
                    <a:bodyPr/>
                    <a:lstStyle/>
                    <a:p>
                      <a:pPr>
                        <a:lnSpc>
                          <a:spcPct val="100000"/>
                        </a:lnSpc>
                      </a:pPr>
                      <a:r>
                        <a:rPr lang="ru-RU" sz="1000" smtClean="0">
                          <a:latin typeface="Times New Roman" pitchFamily="18" charset="0"/>
                          <a:cs typeface="Times New Roman" pitchFamily="18" charset="0"/>
                        </a:rPr>
                        <a:t>Органами местного самоуправления оказана финансовая поддержка СО НКО</a:t>
                      </a:r>
                      <a:endParaRPr lang="ru-RU" sz="1000"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smtClean="0">
                          <a:latin typeface="Times New Roman" pitchFamily="18" charset="0"/>
                          <a:cs typeface="Times New Roman" pitchFamily="18" charset="0"/>
                        </a:rPr>
                        <a:t>Ед.</a:t>
                      </a:r>
                      <a:endParaRPr lang="ru-RU" sz="1000" dirty="0" smtClean="0">
                        <a:latin typeface="Times New Roman" pitchFamily="18" charset="0"/>
                        <a:cs typeface="Times New Roman" pitchFamily="18" charset="0"/>
                      </a:endParaRPr>
                    </a:p>
                  </a:txBody>
                  <a:tcPr anchor="ctr"/>
                </a:tc>
                <a:tc>
                  <a:txBody>
                    <a:bodyPr/>
                    <a:lstStyle/>
                    <a:p>
                      <a:pPr algn="ctr">
                        <a:lnSpc>
                          <a:spcPct val="100000"/>
                        </a:lnSpc>
                        <a:spcAft>
                          <a:spcPts val="0"/>
                        </a:spcAft>
                      </a:pPr>
                      <a:r>
                        <a:rPr lang="ru-RU" sz="1000" smtClean="0">
                          <a:latin typeface="Times New Roman" pitchFamily="18" charset="0"/>
                          <a:ea typeface="Times New Roman"/>
                          <a:cs typeface="Times New Roman" pitchFamily="18" charset="0"/>
                        </a:rPr>
                        <a:t>6</a:t>
                      </a:r>
                      <a:endParaRPr lang="ru-RU" sz="1000" dirty="0">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r>
                        <a:rPr lang="ru-RU" sz="1000" smtClean="0">
                          <a:latin typeface="Times New Roman" pitchFamily="18" charset="0"/>
                          <a:ea typeface="Times New Roman"/>
                          <a:cs typeface="Times New Roman" pitchFamily="18" charset="0"/>
                        </a:rPr>
                        <a:t>6</a:t>
                      </a:r>
                      <a:endParaRPr lang="ru-RU" sz="1000" dirty="0">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r>
                        <a:rPr lang="ru-RU" sz="1000" smtClean="0">
                          <a:latin typeface="Times New Roman" pitchFamily="18" charset="0"/>
                          <a:ea typeface="Times New Roman"/>
                          <a:cs typeface="Times New Roman" pitchFamily="18" charset="0"/>
                        </a:rPr>
                        <a:t>6</a:t>
                      </a:r>
                      <a:endParaRPr lang="ru-RU" sz="1000">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6</a:t>
                      </a:r>
                      <a:endParaRPr lang="ru-RU" sz="1000" dirty="0">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a:t>
                      </a:r>
                      <a:endParaRPr lang="ru-RU" sz="1000" dirty="0">
                        <a:latin typeface="Times New Roman" pitchFamily="18" charset="0"/>
                        <a:ea typeface="Times New Roman"/>
                        <a:cs typeface="Times New Roman" pitchFamily="18" charset="0"/>
                      </a:endParaRPr>
                    </a:p>
                  </a:txBody>
                  <a:tcPr anchor="ctr"/>
                </a:tc>
              </a:tr>
              <a:tr h="421968">
                <a:tc>
                  <a:txBody>
                    <a:bodyPr/>
                    <a:lstStyle/>
                    <a:p>
                      <a:pPr algn="ctr">
                        <a:lnSpc>
                          <a:spcPct val="100000"/>
                        </a:lnSpc>
                      </a:pPr>
                      <a:r>
                        <a:rPr lang="ru-RU" sz="1000" smtClean="0">
                          <a:latin typeface="Times New Roman" pitchFamily="18" charset="0"/>
                          <a:cs typeface="Times New Roman" pitchFamily="18" charset="0"/>
                        </a:rPr>
                        <a:t>8</a:t>
                      </a:r>
                      <a:endParaRPr lang="ru-RU" sz="1000" dirty="0">
                        <a:latin typeface="Times New Roman" pitchFamily="18" charset="0"/>
                        <a:cs typeface="Times New Roman" pitchFamily="18" charset="0"/>
                      </a:endParaRPr>
                    </a:p>
                  </a:txBody>
                  <a:tcPr anchor="ctr"/>
                </a:tc>
                <a:tc>
                  <a:txBody>
                    <a:bodyPr/>
                    <a:lstStyle/>
                    <a:p>
                      <a:pPr algn="l" fontAlgn="ctr"/>
                      <a:r>
                        <a:rPr lang="ru-RU" sz="1000" b="0" i="0" u="none" strike="noStrike" dirty="0" smtClean="0">
                          <a:solidFill>
                            <a:srgbClr val="000000"/>
                          </a:solidFill>
                          <a:latin typeface="Times New Roman" pitchFamily="18" charset="0"/>
                          <a:cs typeface="Times New Roman" pitchFamily="18" charset="0"/>
                        </a:rPr>
                        <a:t>Органами местного самоуправления оказана имущественная поддержка СО НКО</a:t>
                      </a:r>
                      <a:endParaRPr lang="ru-RU" sz="10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a:lnSpc>
                          <a:spcPct val="100000"/>
                        </a:lnSpc>
                        <a:spcAft>
                          <a:spcPts val="0"/>
                        </a:spcAft>
                      </a:pPr>
                      <a:r>
                        <a:rPr lang="ru-RU" sz="1000" kern="50" smtClean="0">
                          <a:solidFill>
                            <a:srgbClr val="000000"/>
                          </a:solidFill>
                          <a:latin typeface="Times New Roman" pitchFamily="18" charset="0"/>
                          <a:ea typeface="Liberation Serif"/>
                          <a:cs typeface="Times New Roman" pitchFamily="18" charset="0"/>
                        </a:rPr>
                        <a:t>Ед.</a:t>
                      </a:r>
                      <a:endParaRPr lang="ru-RU" sz="1000" kern="50" dirty="0">
                        <a:solidFill>
                          <a:srgbClr val="000000"/>
                        </a:solidFill>
                        <a:latin typeface="Times New Roman" pitchFamily="18" charset="0"/>
                        <a:ea typeface="Liberation Serif"/>
                        <a:cs typeface="Times New Roman" pitchFamily="18" charset="0"/>
                      </a:endParaRPr>
                    </a:p>
                  </a:txBody>
                  <a:tcPr anchor="ctr"/>
                </a:tc>
                <a:tc>
                  <a:txBody>
                    <a:bodyPr/>
                    <a:lstStyle/>
                    <a:p>
                      <a:pPr algn="ctr">
                        <a:lnSpc>
                          <a:spcPct val="100000"/>
                        </a:lnSpc>
                        <a:spcAft>
                          <a:spcPts val="0"/>
                        </a:spcAft>
                      </a:pPr>
                      <a:r>
                        <a:rPr lang="ru-RU" sz="1000" smtClean="0">
                          <a:latin typeface="Times New Roman" pitchFamily="18" charset="0"/>
                          <a:ea typeface="Times New Roman"/>
                          <a:cs typeface="Times New Roman" pitchFamily="18" charset="0"/>
                        </a:rPr>
                        <a:t>6</a:t>
                      </a:r>
                      <a:endParaRPr lang="ru-RU" sz="1000" dirty="0">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r>
                        <a:rPr lang="ru-RU" sz="1000" smtClean="0">
                          <a:latin typeface="Times New Roman" pitchFamily="18" charset="0"/>
                          <a:ea typeface="Times New Roman"/>
                          <a:cs typeface="Times New Roman" pitchFamily="18" charset="0"/>
                        </a:rPr>
                        <a:t>6</a:t>
                      </a:r>
                      <a:endParaRPr lang="ru-RU" sz="1000" dirty="0">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r>
                        <a:rPr lang="ru-RU" sz="1000" smtClean="0">
                          <a:latin typeface="Times New Roman" pitchFamily="18" charset="0"/>
                          <a:ea typeface="Times New Roman"/>
                          <a:cs typeface="Times New Roman" pitchFamily="18" charset="0"/>
                        </a:rPr>
                        <a:t>6</a:t>
                      </a:r>
                      <a:endParaRPr lang="ru-RU" sz="1000">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r>
                        <a:rPr lang="ru-RU" sz="1000" smtClean="0">
                          <a:latin typeface="Times New Roman" pitchFamily="18" charset="0"/>
                          <a:ea typeface="Times New Roman"/>
                          <a:cs typeface="Times New Roman" pitchFamily="18" charset="0"/>
                        </a:rPr>
                        <a:t>6</a:t>
                      </a:r>
                      <a:endParaRPr lang="ru-RU" sz="1000" dirty="0">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a:t>
                      </a:r>
                      <a:endParaRPr lang="ru-RU" sz="1000" dirty="0">
                        <a:latin typeface="Times New Roman" pitchFamily="18" charset="0"/>
                        <a:ea typeface="Times New Roman"/>
                        <a:cs typeface="Times New Roman" pitchFamily="18" charset="0"/>
                      </a:endParaRPr>
                    </a:p>
                  </a:txBody>
                  <a:tcPr anchor="ctr"/>
                </a:tc>
              </a:tr>
            </a:tbl>
          </a:graphicData>
        </a:graphic>
      </p:graphicFrame>
      <p:sp>
        <p:nvSpPr>
          <p:cNvPr id="5" name="Прямоугольник 4"/>
          <p:cNvSpPr/>
          <p:nvPr/>
        </p:nvSpPr>
        <p:spPr>
          <a:xfrm>
            <a:off x="6072198" y="6500834"/>
            <a:ext cx="2643177" cy="523220"/>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latin typeface="Arial" charset="0"/>
              <a:cs typeface="Arial" charset="0"/>
            </a:endParaRPr>
          </a:p>
        </p:txBody>
      </p:sp>
      <p:pic>
        <p:nvPicPr>
          <p:cNvPr id="17504" name="Рисунок 32" descr="Описание: Можайск-ГО-ПП-01"/>
          <p:cNvPicPr>
            <a:picLocks noChangeAspect="1" noChangeArrowheads="1"/>
          </p:cNvPicPr>
          <p:nvPr/>
        </p:nvPicPr>
        <p:blipFill>
          <a:blip r:embed="rId2" cstate="print"/>
          <a:srcRect/>
          <a:stretch>
            <a:fillRect/>
          </a:stretch>
        </p:blipFill>
        <p:spPr bwMode="auto">
          <a:xfrm>
            <a:off x="452850" y="466615"/>
            <a:ext cx="584454" cy="7143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1071538" y="500063"/>
            <a:ext cx="7615262" cy="571500"/>
          </a:xfrm>
          <a:solidFill>
            <a:srgbClr val="00B0F0"/>
          </a:solidFill>
        </p:spPr>
        <p:txBody>
          <a:bodyPr anchor="ctr"/>
          <a:lstStyle/>
          <a:p>
            <a:pPr algn="ctr"/>
            <a:r>
              <a:rPr lang="ru-RU" sz="1800" dirty="0" smtClean="0">
                <a:latin typeface="Times New Roman" pitchFamily="18" charset="0"/>
                <a:cs typeface="Times New Roman" pitchFamily="18" charset="0"/>
              </a:rPr>
              <a:t>Перечень приоритетных показателей муниципальных программ</a:t>
            </a:r>
          </a:p>
        </p:txBody>
      </p:sp>
      <p:graphicFrame>
        <p:nvGraphicFramePr>
          <p:cNvPr id="6" name="Содержимое 5"/>
          <p:cNvGraphicFramePr>
            <a:graphicFrameLocks noGrp="1"/>
          </p:cNvGraphicFramePr>
          <p:nvPr>
            <p:ph idx="1"/>
          </p:nvPr>
        </p:nvGraphicFramePr>
        <p:xfrm>
          <a:off x="453081" y="1143000"/>
          <a:ext cx="8265469" cy="3158872"/>
        </p:xfrm>
        <a:graphic>
          <a:graphicData uri="http://schemas.openxmlformats.org/drawingml/2006/table">
            <a:tbl>
              <a:tblPr/>
              <a:tblGrid>
                <a:gridCol w="402337"/>
                <a:gridCol w="3658917"/>
                <a:gridCol w="771578"/>
                <a:gridCol w="554714"/>
                <a:gridCol w="634314"/>
                <a:gridCol w="708454"/>
                <a:gridCol w="741405"/>
                <a:gridCol w="793750"/>
              </a:tblGrid>
              <a:tr h="709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Показатели, характеризующие достижение цели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Единица измерения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Факт</a:t>
                      </a:r>
                    </a:p>
                    <a:p>
                      <a:pPr algn="ctr"/>
                      <a:r>
                        <a:rPr lang="ru-RU" sz="1050" b="1" dirty="0" smtClean="0">
                          <a:solidFill>
                            <a:schemeClr val="tx1"/>
                          </a:solidFill>
                          <a:latin typeface="Times New Roman" pitchFamily="18" charset="0"/>
                          <a:cs typeface="Times New Roman" pitchFamily="18" charset="0"/>
                        </a:rPr>
                        <a:t>2021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План</a:t>
                      </a:r>
                    </a:p>
                    <a:p>
                      <a:pPr algn="ctr"/>
                      <a:r>
                        <a:rPr lang="ru-RU" sz="1050" b="1" dirty="0" smtClean="0">
                          <a:solidFill>
                            <a:schemeClr val="tx1"/>
                          </a:solidFill>
                          <a:latin typeface="Times New Roman" pitchFamily="18" charset="0"/>
                          <a:cs typeface="Times New Roman" pitchFamily="18" charset="0"/>
                        </a:rPr>
                        <a:t>2022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2023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2024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2025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r>
              <a:tr h="384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9</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Органами местного самоуправления предоставлены площади на льготных условиях или в безвозмездное пользование СО НКО</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Кв. м</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485,6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485,6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485,6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485,6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EDEEC"/>
                    </a:solidFill>
                  </a:tcPr>
                </a:tc>
              </a:tr>
              <a:tr h="384175">
                <a:tc>
                  <a:txBody>
                    <a:bodyPr/>
                    <a:lstStyle/>
                    <a:p>
                      <a:pPr>
                        <a:lnSpc>
                          <a:spcPct val="100000"/>
                        </a:lnSpc>
                      </a:pPr>
                      <a:r>
                        <a:rPr lang="en-US" sz="1000" dirty="0" smtClean="0">
                          <a:latin typeface="Times New Roman" pitchFamily="18" charset="0"/>
                          <a:cs typeface="Times New Roman" pitchFamily="18" charset="0"/>
                        </a:rPr>
                        <a:t>10</a:t>
                      </a:r>
                      <a:endParaRPr lang="ru-RU" sz="1000" dirty="0">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Органами местного самоуправления оказана консультационная поддержка СО НКО</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единиц</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r h="407099">
                <a:tc>
                  <a:txBody>
                    <a:bodyPr/>
                    <a:lstStyle/>
                    <a:p>
                      <a:pPr>
                        <a:lnSpc>
                          <a:spcPct val="100000"/>
                        </a:lnSpc>
                      </a:pPr>
                      <a:r>
                        <a:rPr lang="en-US" sz="1000" dirty="0" smtClean="0">
                          <a:latin typeface="Times New Roman" pitchFamily="18" charset="0"/>
                          <a:cs typeface="Times New Roman" pitchFamily="18" charset="0"/>
                        </a:rPr>
                        <a:t>11</a:t>
                      </a:r>
                      <a:endParaRPr lang="ru-RU" sz="1000" dirty="0">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Граждане приняли участие в просветительских мероприятиях по вопросам деятельности СО НКО</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Чел.</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1200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1200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1200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1200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r>
              <a:tr h="384175">
                <a:tc>
                  <a:txBody>
                    <a:bodyPr/>
                    <a:lstStyle/>
                    <a:p>
                      <a:pPr>
                        <a:lnSpc>
                          <a:spcPct val="100000"/>
                        </a:lnSpc>
                      </a:pPr>
                      <a:r>
                        <a:rPr lang="en-US" sz="1000" dirty="0" smtClean="0">
                          <a:latin typeface="Times New Roman" pitchFamily="18" charset="0"/>
                          <a:cs typeface="Times New Roman" pitchFamily="18" charset="0"/>
                        </a:rPr>
                        <a:t>12</a:t>
                      </a:r>
                      <a:endParaRPr lang="ru-RU" sz="1000" dirty="0">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Органами местного самоуправления проведены просветительские мероприятия по вопросам деятельности СО НКО</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Ед.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24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r h="384175">
                <a:tc>
                  <a:txBody>
                    <a:bodyPr/>
                    <a:lstStyle/>
                    <a:p>
                      <a:pPr>
                        <a:lnSpc>
                          <a:spcPct val="100000"/>
                        </a:lnSpc>
                      </a:pPr>
                      <a:r>
                        <a:rPr lang="en-US" sz="1000" dirty="0" smtClean="0">
                          <a:latin typeface="Times New Roman" pitchFamily="18" charset="0"/>
                          <a:cs typeface="Times New Roman" pitchFamily="18" charset="0"/>
                        </a:rPr>
                        <a:t>13</a:t>
                      </a:r>
                      <a:endParaRPr lang="ru-RU" sz="1000" dirty="0">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Доля доступных для инвалидов и других </a:t>
                      </a:r>
                      <a:r>
                        <a:rPr kumimoji="0" lang="ru-RU" sz="1000" b="0" i="0" u="none" strike="noStrike" cap="none" normalizeH="0" baseline="0" dirty="0" err="1" smtClean="0">
                          <a:ln>
                            <a:noFill/>
                          </a:ln>
                          <a:solidFill>
                            <a:srgbClr val="000000"/>
                          </a:solidFill>
                          <a:effectLst/>
                          <a:latin typeface="Times New Roman" pitchFamily="18" charset="0"/>
                          <a:cs typeface="Times New Roman" pitchFamily="18" charset="0"/>
                        </a:rPr>
                        <a:t>маломобильных</a:t>
                      </a: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 групп населения муниципальных объектов инфраструктуры в общем количестве муниципальных объектов</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77,8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79,8</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lnSpc>
                          <a:spcPct val="100000"/>
                        </a:lnSpc>
                      </a:pPr>
                      <a:r>
                        <a:rPr lang="ru-RU" sz="1000" b="0" i="0" u="none" strike="noStrike" dirty="0">
                          <a:solidFill>
                            <a:srgbClr val="000000"/>
                          </a:solidFill>
                          <a:latin typeface="Times New Roman" pitchFamily="18" charset="0"/>
                          <a:cs typeface="Times New Roman" pitchFamily="18" charset="0"/>
                        </a:rPr>
                        <a:t>81,8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lnSpc>
                          <a:spcPct val="100000"/>
                        </a:lnSpc>
                      </a:pPr>
                      <a:r>
                        <a:rPr lang="ru-RU" sz="1000" b="0" i="0" u="none" strike="noStrike" dirty="0">
                          <a:solidFill>
                            <a:srgbClr val="000000"/>
                          </a:solidFill>
                          <a:latin typeface="Times New Roman" pitchFamily="18" charset="0"/>
                          <a:cs typeface="Times New Roman" pitchFamily="18" charset="0"/>
                        </a:rPr>
                        <a:t>83,8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fontAlgn="ctr">
                        <a:lnSpc>
                          <a:spcPct val="100000"/>
                        </a:lnSpc>
                      </a:pPr>
                      <a:r>
                        <a:rPr lang="ru-RU" sz="1000" b="0" i="0" u="none" strike="noStrike" dirty="0">
                          <a:solidFill>
                            <a:srgbClr val="000000"/>
                          </a:solidFill>
                          <a:latin typeface="Times New Roman" pitchFamily="18" charset="0"/>
                          <a:cs typeface="Times New Roman" pitchFamily="18" charset="0"/>
                        </a:rPr>
                        <a:t>85,8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r>
            </a:tbl>
          </a:graphicData>
        </a:graphic>
      </p:graphicFrame>
      <p:sp>
        <p:nvSpPr>
          <p:cNvPr id="5" name="Прямоугольник 4"/>
          <p:cNvSpPr/>
          <p:nvPr/>
        </p:nvSpPr>
        <p:spPr>
          <a:xfrm>
            <a:off x="6143636" y="6500834"/>
            <a:ext cx="2571739" cy="523220"/>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latin typeface="Arial" charset="0"/>
              <a:cs typeface="Arial" charset="0"/>
            </a:endParaRPr>
          </a:p>
        </p:txBody>
      </p:sp>
      <p:pic>
        <p:nvPicPr>
          <p:cNvPr id="18510" name="Рисунок 32" descr="Описание: Можайск-ГО-ПП-01"/>
          <p:cNvPicPr>
            <a:picLocks noChangeAspect="1" noChangeArrowheads="1"/>
          </p:cNvPicPr>
          <p:nvPr/>
        </p:nvPicPr>
        <p:blipFill>
          <a:blip r:embed="rId2" cstate="print"/>
          <a:srcRect/>
          <a:stretch>
            <a:fillRect/>
          </a:stretch>
        </p:blipFill>
        <p:spPr bwMode="auto">
          <a:xfrm>
            <a:off x="456173" y="461578"/>
            <a:ext cx="548844" cy="6493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Текст 2"/>
          <p:cNvSpPr>
            <a:spLocks noGrp="1"/>
          </p:cNvSpPr>
          <p:nvPr>
            <p:ph type="body" idx="1"/>
          </p:nvPr>
        </p:nvSpPr>
        <p:spPr>
          <a:xfrm>
            <a:off x="500034" y="1714488"/>
            <a:ext cx="4040188" cy="1042987"/>
          </a:xfrm>
        </p:spPr>
        <p:txBody>
          <a:bodyPr>
            <a:noAutofit/>
          </a:bodyPr>
          <a:lstStyle/>
          <a:p>
            <a:endParaRPr lang="ru-RU" altLang="ru-RU" sz="1400" b="0" dirty="0" smtClean="0">
              <a:latin typeface="Times New Roman" pitchFamily="18" charset="0"/>
              <a:cs typeface="Times New Roman" pitchFamily="18" charset="0"/>
            </a:endParaRPr>
          </a:p>
          <a:p>
            <a:endParaRPr lang="ru-RU" altLang="ru-RU" sz="1400" b="0" dirty="0" smtClean="0">
              <a:latin typeface="Times New Roman" pitchFamily="18" charset="0"/>
              <a:cs typeface="Times New Roman" pitchFamily="18" charset="0"/>
            </a:endParaRPr>
          </a:p>
          <a:p>
            <a:r>
              <a:rPr lang="ru-RU" altLang="ru-RU" sz="1400" b="0" dirty="0" smtClean="0">
                <a:latin typeface="Times New Roman" pitchFamily="18" charset="0"/>
                <a:cs typeface="Times New Roman" pitchFamily="18" charset="0"/>
              </a:rPr>
              <a:t>2023 год  – 274 099,5 тыс.рублей</a:t>
            </a:r>
          </a:p>
          <a:p>
            <a:r>
              <a:rPr lang="ru-RU" altLang="ru-RU" sz="1400" b="0" dirty="0" smtClean="0">
                <a:latin typeface="Times New Roman" pitchFamily="18" charset="0"/>
                <a:cs typeface="Times New Roman" pitchFamily="18" charset="0"/>
              </a:rPr>
              <a:t>2024 год – 286 150,2 тыс.рублей</a:t>
            </a:r>
          </a:p>
          <a:p>
            <a:r>
              <a:rPr lang="ru-RU" altLang="ru-RU" sz="1400" b="0" dirty="0" smtClean="0">
                <a:latin typeface="Times New Roman" pitchFamily="18" charset="0"/>
                <a:cs typeface="Times New Roman" pitchFamily="18" charset="0"/>
              </a:rPr>
              <a:t>2025 год – 269 570,9 тыс. рублей</a:t>
            </a:r>
            <a:endParaRPr lang="ru-RU" altLang="ru-RU" sz="1400" b="0" dirty="0" smtClean="0">
              <a:latin typeface="Times New Roman" pitchFamily="18" charset="0"/>
              <a:cs typeface="Times New Roman" pitchFamily="18" charset="0"/>
            </a:endParaRPr>
          </a:p>
          <a:p>
            <a:pPr>
              <a:spcBef>
                <a:spcPts val="350"/>
              </a:spcBef>
              <a:buClrTx/>
            </a:pPr>
            <a:endParaRPr lang="ru-RU" sz="1400" b="0" dirty="0" smtClean="0">
              <a:latin typeface="Times New Roman" pitchFamily="18" charset="0"/>
              <a:cs typeface="Times New Roman" pitchFamily="18" charset="0"/>
            </a:endParaRPr>
          </a:p>
        </p:txBody>
      </p:sp>
      <p:sp>
        <p:nvSpPr>
          <p:cNvPr id="19459" name="Текст 4"/>
          <p:cNvSpPr>
            <a:spLocks noGrp="1"/>
          </p:cNvSpPr>
          <p:nvPr>
            <p:ph type="body" sz="quarter" idx="3"/>
          </p:nvPr>
        </p:nvSpPr>
        <p:spPr>
          <a:xfrm>
            <a:off x="4572000" y="1857375"/>
            <a:ext cx="4041775" cy="785813"/>
          </a:xfrm>
        </p:spPr>
        <p:txBody>
          <a:bodyPr>
            <a:noAutofit/>
          </a:bodyPr>
          <a:lstStyle/>
          <a:p>
            <a:pPr algn="ctr"/>
            <a:r>
              <a:rPr lang="ru-RU" sz="1400" b="0" dirty="0" smtClean="0">
                <a:latin typeface="Times New Roman" pitchFamily="18" charset="0"/>
                <a:cs typeface="Times New Roman" pitchFamily="18" charset="0"/>
              </a:rPr>
              <a:t>2023 год</a:t>
            </a:r>
          </a:p>
          <a:p>
            <a:r>
              <a:rPr lang="ru-RU" sz="1400" b="0" dirty="0" smtClean="0">
                <a:latin typeface="Times New Roman" pitchFamily="18" charset="0"/>
                <a:cs typeface="Times New Roman" pitchFamily="18" charset="0"/>
              </a:rPr>
              <a:t>100,0% - бюджет Можайского городского округа</a:t>
            </a:r>
          </a:p>
          <a:p>
            <a:r>
              <a:rPr lang="ru-RU" sz="1400" b="0" dirty="0" smtClean="0">
                <a:latin typeface="Times New Roman" pitchFamily="18" charset="0"/>
                <a:cs typeface="Times New Roman" pitchFamily="18" charset="0"/>
              </a:rPr>
              <a:t>0,0% - бюджет Московской области </a:t>
            </a:r>
          </a:p>
        </p:txBody>
      </p:sp>
      <p:sp>
        <p:nvSpPr>
          <p:cNvPr id="8" name="Прямоугольник 7"/>
          <p:cNvSpPr/>
          <p:nvPr/>
        </p:nvSpPr>
        <p:spPr>
          <a:xfrm>
            <a:off x="6143635" y="6500834"/>
            <a:ext cx="2571739" cy="523220"/>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cs typeface="Arial" charset="0"/>
            </a:endParaRPr>
          </a:p>
        </p:txBody>
      </p:sp>
      <p:sp>
        <p:nvSpPr>
          <p:cNvPr id="9" name="Заголовок 1"/>
          <p:cNvSpPr txBox="1">
            <a:spLocks/>
          </p:cNvSpPr>
          <p:nvPr/>
        </p:nvSpPr>
        <p:spPr bwMode="auto">
          <a:xfrm>
            <a:off x="357188" y="1285860"/>
            <a:ext cx="8229600" cy="500066"/>
          </a:xfrm>
          <a:prstGeom prst="rect">
            <a:avLst/>
          </a:prstGeom>
          <a:noFill/>
          <a:ln w="9525">
            <a:noFill/>
            <a:miter lim="800000"/>
            <a:headEnd/>
            <a:tailEnd/>
          </a:ln>
        </p:spPr>
        <p:txBody>
          <a:bodyPr anchor="ctr"/>
          <a:lstStyle/>
          <a:p>
            <a:pPr algn="ctr" eaLnBrk="0" hangingPunct="0">
              <a:defRPr/>
            </a:pPr>
            <a:endParaRPr lang="ru-RU" sz="2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mj-ea"/>
              <a:cs typeface="Times New Roman" pitchFamily="18" charset="0"/>
            </a:endParaRPr>
          </a:p>
        </p:txBody>
      </p:sp>
      <p:sp>
        <p:nvSpPr>
          <p:cNvPr id="10" name="Заголовок 1"/>
          <p:cNvSpPr txBox="1">
            <a:spLocks/>
          </p:cNvSpPr>
          <p:nvPr/>
        </p:nvSpPr>
        <p:spPr bwMode="auto">
          <a:xfrm>
            <a:off x="500063" y="1357313"/>
            <a:ext cx="8229600" cy="357187"/>
          </a:xfrm>
          <a:prstGeom prst="rect">
            <a:avLst/>
          </a:prstGeom>
          <a:noFill/>
          <a:ln w="9525">
            <a:noFill/>
            <a:miter lim="800000"/>
            <a:headEnd/>
            <a:tailEnd/>
          </a:ln>
        </p:spPr>
        <p:txBody>
          <a:bodyPr anchor="ctr"/>
          <a:lstStyle/>
          <a:p>
            <a:pPr algn="ctr" eaLnBrk="0" hangingPunct="0">
              <a:defRPr/>
            </a:pPr>
            <a:r>
              <a:rPr lang="ru-RU" kern="0" dirty="0">
                <a:latin typeface="Times New Roman" pitchFamily="18" charset="0"/>
                <a:ea typeface="+mj-ea"/>
                <a:cs typeface="Times New Roman" pitchFamily="18" charset="0"/>
              </a:rPr>
              <a:t>Расходы бюджета Можайского городского округа:</a:t>
            </a:r>
          </a:p>
        </p:txBody>
      </p:sp>
      <p:sp>
        <p:nvSpPr>
          <p:cNvPr id="12" name="Заголовок 11"/>
          <p:cNvSpPr>
            <a:spLocks noGrp="1"/>
          </p:cNvSpPr>
          <p:nvPr>
            <p:ph type="title"/>
          </p:nvPr>
        </p:nvSpPr>
        <p:spPr>
          <a:xfrm>
            <a:off x="1142976" y="571480"/>
            <a:ext cx="7543824" cy="714380"/>
          </a:xfrm>
        </p:spPr>
        <p:txBody>
          <a:bodyPr anchor="ctr"/>
          <a:lstStyle/>
          <a:p>
            <a:pPr algn="ctr">
              <a:defRPr/>
            </a:pPr>
            <a:r>
              <a:rPr lang="ru-RU" sz="21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«Спорт» на 2023- 2027 годы</a:t>
            </a:r>
            <a:endParaRPr lang="ru-RU" sz="2100" dirty="0">
              <a:solidFill>
                <a:srgbClr val="FFC000"/>
              </a:solidFill>
              <a:latin typeface="Times New Roman" pitchFamily="18" charset="0"/>
              <a:cs typeface="Times New Roman" pitchFamily="18" charset="0"/>
            </a:endParaRPr>
          </a:p>
        </p:txBody>
      </p:sp>
      <p:pic>
        <p:nvPicPr>
          <p:cNvPr id="19464" name="Рисунок 32" descr="Описание: Можайск-ГО-ПП-01"/>
          <p:cNvPicPr>
            <a:picLocks noChangeAspect="1" noChangeArrowheads="1"/>
          </p:cNvPicPr>
          <p:nvPr/>
        </p:nvPicPr>
        <p:blipFill>
          <a:blip r:embed="rId2" cstate="print"/>
          <a:srcRect/>
          <a:stretch>
            <a:fillRect/>
          </a:stretch>
        </p:blipFill>
        <p:spPr bwMode="auto">
          <a:xfrm>
            <a:off x="472000" y="471999"/>
            <a:ext cx="642942" cy="785813"/>
          </a:xfrm>
          <a:prstGeom prst="rect">
            <a:avLst/>
          </a:prstGeom>
          <a:noFill/>
          <a:ln w="9525">
            <a:noFill/>
            <a:miter lim="800000"/>
            <a:headEnd/>
            <a:tailEnd/>
          </a:ln>
        </p:spPr>
      </p:pic>
      <p:graphicFrame>
        <p:nvGraphicFramePr>
          <p:cNvPr id="17" name="Содержимое 16"/>
          <p:cNvGraphicFramePr>
            <a:graphicFrameLocks noGrp="1"/>
          </p:cNvGraphicFramePr>
          <p:nvPr>
            <p:ph sz="quarter" idx="4"/>
          </p:nvPr>
        </p:nvGraphicFramePr>
        <p:xfrm>
          <a:off x="4716016" y="3214688"/>
          <a:ext cx="3970784" cy="29114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Содержимое 12"/>
          <p:cNvGraphicFramePr>
            <a:graphicFrameLocks noGrp="1"/>
          </p:cNvGraphicFramePr>
          <p:nvPr>
            <p:ph sz="half" idx="2"/>
          </p:nvPr>
        </p:nvGraphicFramePr>
        <p:xfrm>
          <a:off x="457200" y="2857500"/>
          <a:ext cx="4040188" cy="32686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Диаграмма 13"/>
          <p:cNvGraphicFramePr/>
          <p:nvPr/>
        </p:nvGraphicFramePr>
        <p:xfrm>
          <a:off x="4857752" y="2786058"/>
          <a:ext cx="3889002" cy="31432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Диаграмма 14"/>
          <p:cNvGraphicFramePr/>
          <p:nvPr/>
        </p:nvGraphicFramePr>
        <p:xfrm>
          <a:off x="500034" y="2857496"/>
          <a:ext cx="4176464" cy="3312368"/>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1219200" y="500063"/>
            <a:ext cx="7467600" cy="785812"/>
          </a:xfrm>
          <a:solidFill>
            <a:srgbClr val="00B0F0"/>
          </a:solidFill>
        </p:spPr>
        <p:txBody>
          <a:bodyPr anchor="ctr"/>
          <a:lstStyle/>
          <a:p>
            <a:pPr algn="ctr"/>
            <a:r>
              <a:rPr lang="ru-RU" sz="1800" dirty="0" smtClean="0">
                <a:latin typeface="Times New Roman" pitchFamily="18" charset="0"/>
                <a:cs typeface="Times New Roman" pitchFamily="18" charset="0"/>
              </a:rPr>
              <a:t>Мероприятия, предусмотренные к финансированию</a:t>
            </a:r>
            <a:r>
              <a:rPr lang="ru-RU" sz="1800" dirty="0" smtClean="0">
                <a:solidFill>
                  <a:srgbClr val="00B050"/>
                </a:solidFill>
                <a:latin typeface="Times New Roman" pitchFamily="18" charset="0"/>
                <a:cs typeface="Times New Roman" pitchFamily="18" charset="0"/>
              </a:rPr>
              <a:t>:</a:t>
            </a:r>
          </a:p>
        </p:txBody>
      </p:sp>
      <p:sp>
        <p:nvSpPr>
          <p:cNvPr id="20483" name="Содержимое 2"/>
          <p:cNvSpPr>
            <a:spLocks noGrp="1"/>
          </p:cNvSpPr>
          <p:nvPr>
            <p:ph idx="1"/>
          </p:nvPr>
        </p:nvSpPr>
        <p:spPr>
          <a:xfrm>
            <a:off x="457200" y="1571625"/>
            <a:ext cx="8229600" cy="4643438"/>
          </a:xfrm>
        </p:spPr>
        <p:txBody>
          <a:bodyPr/>
          <a:lstStyle/>
          <a:p>
            <a:pPr algn="just">
              <a:buFont typeface="Wingdings" pitchFamily="2" charset="2"/>
              <a:buChar char="§"/>
            </a:pPr>
            <a:r>
              <a:rPr lang="ru-RU" sz="1300" dirty="0" smtClean="0">
                <a:latin typeface="Times New Roman" pitchFamily="18" charset="0"/>
                <a:cs typeface="Times New Roman" pitchFamily="18" charset="0"/>
              </a:rPr>
              <a:t>Расходы на обеспечение деятельности (оказание услуг) муниципальных учреждений в области физической культуры и спорта</a:t>
            </a:r>
          </a:p>
          <a:p>
            <a:pPr algn="just">
              <a:buFont typeface="Wingdings" pitchFamily="2" charset="2"/>
              <a:buChar char="§"/>
            </a:pPr>
            <a:r>
              <a:rPr lang="ru-RU" sz="1300" dirty="0" smtClean="0">
                <a:latin typeface="Times New Roman" pitchFamily="18" charset="0"/>
                <a:cs typeface="Times New Roman" pitchFamily="18" charset="0"/>
              </a:rPr>
              <a:t>Предоставление субсидии на иные цели из бюджета муниципального образования муниципальным учреждениям в области физической культуры и спорта</a:t>
            </a:r>
          </a:p>
          <a:p>
            <a:pPr algn="just">
              <a:buFont typeface="Wingdings" pitchFamily="2" charset="2"/>
              <a:buChar char="§"/>
            </a:pPr>
            <a:r>
              <a:rPr lang="ru-RU" sz="1300" dirty="0" smtClean="0">
                <a:latin typeface="Times New Roman" pitchFamily="18" charset="0"/>
                <a:cs typeface="Times New Roman" pitchFamily="18" charset="0"/>
              </a:rPr>
              <a:t>Организация и проведение физкультурно-оздоровительных и спортивных мероприятий</a:t>
            </a:r>
          </a:p>
          <a:p>
            <a:pPr algn="just">
              <a:buFont typeface="Wingdings" pitchFamily="2" charset="2"/>
              <a:buChar char="§"/>
            </a:pPr>
            <a:r>
              <a:rPr lang="ru-RU" sz="1300" dirty="0" smtClean="0">
                <a:latin typeface="Times New Roman" pitchFamily="18" charset="0"/>
                <a:cs typeface="Times New Roman" pitchFamily="18" charset="0"/>
              </a:rPr>
              <a:t>Расходы на обеспечение деятельности (оказание услуг) муниципальных учреждений по подготовке спортивных сборных команд и спортивного резерва</a:t>
            </a:r>
          </a:p>
          <a:p>
            <a:pPr algn="just">
              <a:buFont typeface="Wingdings" pitchFamily="2" charset="2"/>
              <a:buChar char="§"/>
            </a:pPr>
            <a:r>
              <a:rPr lang="ru-RU" sz="1300" dirty="0" smtClean="0">
                <a:latin typeface="Times New Roman" pitchFamily="18" charset="0"/>
                <a:cs typeface="Times New Roman" pitchFamily="18" charset="0"/>
              </a:rPr>
              <a:t>Предоставление субсидий на иные цели из бюджета муниципального образования муниципальным учреждениям, оказывающим услуги по спортивной подготовке</a:t>
            </a:r>
          </a:p>
          <a:p>
            <a:pPr algn="just">
              <a:buFont typeface="Wingdings" pitchFamily="2" charset="2"/>
              <a:buChar char="§"/>
            </a:pPr>
            <a:r>
              <a:rPr lang="ru-RU" sz="1300" dirty="0" smtClean="0">
                <a:latin typeface="Times New Roman" pitchFamily="18" charset="0"/>
                <a:cs typeface="Times New Roman" pitchFamily="18" charset="0"/>
              </a:rPr>
              <a:t>Приобретение спортивного оборудования и инвентаря для приведения организаций спортивной подготовки в нормативное состояние</a:t>
            </a:r>
          </a:p>
          <a:p>
            <a:pPr algn="just"/>
            <a:endParaRPr lang="ru-RU" sz="1300" dirty="0" smtClean="0">
              <a:solidFill>
                <a:srgbClr val="000000"/>
              </a:solidFill>
              <a:latin typeface="Times New Roman" pitchFamily="18" charset="0"/>
              <a:cs typeface="Times New Roman" pitchFamily="18" charset="0"/>
            </a:endParaRPr>
          </a:p>
          <a:p>
            <a:pPr>
              <a:buFont typeface="Wingdings" pitchFamily="2" charset="2"/>
              <a:buNone/>
            </a:pPr>
            <a:endParaRPr lang="ru-RU" sz="1400" dirty="0" smtClean="0">
              <a:latin typeface="Times New Roman" pitchFamily="18" charset="0"/>
              <a:cs typeface="Times New Roman" pitchFamily="18" charset="0"/>
            </a:endParaRPr>
          </a:p>
        </p:txBody>
      </p:sp>
      <p:sp>
        <p:nvSpPr>
          <p:cNvPr id="5" name="Прямоугольник 4"/>
          <p:cNvSpPr/>
          <p:nvPr/>
        </p:nvSpPr>
        <p:spPr>
          <a:xfrm>
            <a:off x="6215074" y="6500834"/>
            <a:ext cx="2500301" cy="523220"/>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cs typeface="Arial" charset="0"/>
            </a:endParaRPr>
          </a:p>
        </p:txBody>
      </p:sp>
      <p:pic>
        <p:nvPicPr>
          <p:cNvPr id="20485" name="Рисунок 32" descr="Описание: Можайск-ГО-ПП-01"/>
          <p:cNvPicPr>
            <a:picLocks noChangeAspect="1" noChangeArrowheads="1"/>
          </p:cNvPicPr>
          <p:nvPr/>
        </p:nvPicPr>
        <p:blipFill>
          <a:blip r:embed="rId2" cstate="print"/>
          <a:srcRect/>
          <a:stretch>
            <a:fillRect/>
          </a:stretch>
        </p:blipFill>
        <p:spPr bwMode="auto">
          <a:xfrm>
            <a:off x="472158" y="483090"/>
            <a:ext cx="672902" cy="78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1143000" y="500063"/>
            <a:ext cx="7543800" cy="661472"/>
          </a:xfrm>
          <a:solidFill>
            <a:srgbClr val="00B0F0"/>
          </a:solidFill>
        </p:spPr>
        <p:txBody>
          <a:bodyPr anchor="ctr"/>
          <a:lstStyle/>
          <a:p>
            <a:pPr algn="ctr"/>
            <a:r>
              <a:rPr lang="ru-RU" sz="1800" dirty="0" smtClean="0">
                <a:latin typeface="Times New Roman" pitchFamily="18" charset="0"/>
                <a:cs typeface="Times New Roman" pitchFamily="18" charset="0"/>
              </a:rPr>
              <a:t>Перечень приоритетных показателей муниципальных программ</a:t>
            </a:r>
          </a:p>
        </p:txBody>
      </p:sp>
      <p:graphicFrame>
        <p:nvGraphicFramePr>
          <p:cNvPr id="6" name="Содержимое 5"/>
          <p:cNvGraphicFramePr>
            <a:graphicFrameLocks noGrp="1"/>
          </p:cNvGraphicFramePr>
          <p:nvPr>
            <p:ph idx="1"/>
          </p:nvPr>
        </p:nvGraphicFramePr>
        <p:xfrm>
          <a:off x="436605" y="1214421"/>
          <a:ext cx="8287265" cy="4376101"/>
        </p:xfrm>
        <a:graphic>
          <a:graphicData uri="http://schemas.openxmlformats.org/drawingml/2006/table">
            <a:tbl>
              <a:tblPr firstRow="1" bandRow="1">
                <a:tableStyleId>{21E4AEA4-8DFA-4A89-87EB-49C32662AFE0}</a:tableStyleId>
              </a:tblPr>
              <a:tblGrid>
                <a:gridCol w="402827"/>
                <a:gridCol w="3546804"/>
                <a:gridCol w="831502"/>
                <a:gridCol w="692917"/>
                <a:gridCol w="692917"/>
                <a:gridCol w="692917"/>
                <a:gridCol w="762209"/>
                <a:gridCol w="665172"/>
              </a:tblGrid>
              <a:tr h="586605">
                <a:tc>
                  <a:txBody>
                    <a:bodyPr/>
                    <a:lstStyle/>
                    <a:p>
                      <a:pPr algn="ctr"/>
                      <a:r>
                        <a:rPr lang="ru-RU" sz="1050" dirty="0" smtClean="0">
                          <a:solidFill>
                            <a:schemeClr val="tx1"/>
                          </a:solidFill>
                          <a:latin typeface="Times New Roman" pitchFamily="18" charset="0"/>
                          <a:cs typeface="Times New Roman" pitchFamily="18" charset="0"/>
                        </a:rPr>
                        <a:t>№</a:t>
                      </a:r>
                    </a:p>
                    <a:p>
                      <a:pPr algn="ctr"/>
                      <a:r>
                        <a:rPr lang="ru-RU" sz="1050" dirty="0" err="1" smtClean="0">
                          <a:solidFill>
                            <a:schemeClr val="tx1"/>
                          </a:solidFill>
                          <a:latin typeface="Times New Roman" pitchFamily="18" charset="0"/>
                          <a:cs typeface="Times New Roman" pitchFamily="18" charset="0"/>
                        </a:rPr>
                        <a:t>п</a:t>
                      </a:r>
                      <a:r>
                        <a:rPr lang="ru-RU" sz="1050" dirty="0" smtClean="0">
                          <a:solidFill>
                            <a:schemeClr val="tx1"/>
                          </a:solidFill>
                          <a:latin typeface="Times New Roman" pitchFamily="18" charset="0"/>
                          <a:cs typeface="Times New Roman" pitchFamily="18" charset="0"/>
                        </a:rPr>
                        <a:t>/</a:t>
                      </a:r>
                      <a:r>
                        <a:rPr lang="ru-RU" sz="1050" dirty="0" err="1" smtClean="0">
                          <a:solidFill>
                            <a:schemeClr val="tx1"/>
                          </a:solidFill>
                          <a:latin typeface="Times New Roman" pitchFamily="18" charset="0"/>
                          <a:cs typeface="Times New Roman" pitchFamily="18" charset="0"/>
                        </a:rPr>
                        <a:t>п</a:t>
                      </a:r>
                      <a:endParaRPr lang="ru-RU" sz="1050" dirty="0">
                        <a:solidFill>
                          <a:schemeClr val="tx1"/>
                        </a:solidFill>
                        <a:latin typeface="Times New Roman" pitchFamily="18" charset="0"/>
                        <a:cs typeface="Times New Roman" pitchFamily="18" charset="0"/>
                      </a:endParaRPr>
                    </a:p>
                  </a:txBody>
                  <a:tcPr marL="0" marR="0" marT="0" marB="0" anchor="ctr">
                    <a:solidFill>
                      <a:srgbClr val="FEE1DC"/>
                    </a:solidFill>
                  </a:tcPr>
                </a:tc>
                <a:tc>
                  <a:txBody>
                    <a:bodyPr/>
                    <a:lstStyle/>
                    <a:p>
                      <a:pPr algn="ctr"/>
                      <a:r>
                        <a:rPr lang="ru-RU" sz="1050" dirty="0" smtClean="0">
                          <a:solidFill>
                            <a:schemeClr val="tx1"/>
                          </a:solidFill>
                          <a:latin typeface="Times New Roman" pitchFamily="18" charset="0"/>
                          <a:cs typeface="Times New Roman" pitchFamily="18" charset="0"/>
                        </a:rPr>
                        <a:t>Показатели, характеризующие достижение цели</a:t>
                      </a:r>
                      <a:endParaRPr lang="ru-RU" sz="1050" dirty="0">
                        <a:solidFill>
                          <a:schemeClr val="tx1"/>
                        </a:solidFill>
                        <a:latin typeface="Times New Roman" pitchFamily="18" charset="0"/>
                        <a:cs typeface="Times New Roman" pitchFamily="18" charset="0"/>
                      </a:endParaRPr>
                    </a:p>
                  </a:txBody>
                  <a:tcPr marL="0" marR="0" marT="0" marB="0" anchor="ctr">
                    <a:solidFill>
                      <a:srgbClr val="FEE1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Единица измерения</a:t>
                      </a:r>
                    </a:p>
                  </a:txBody>
                  <a:tcPr anchor="ctr" horzOverflow="overflow">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Факт</a:t>
                      </a:r>
                    </a:p>
                    <a:p>
                      <a:pPr algn="ctr"/>
                      <a:r>
                        <a:rPr lang="ru-RU" sz="1050" b="1" dirty="0" smtClean="0">
                          <a:solidFill>
                            <a:schemeClr val="tx1"/>
                          </a:solidFill>
                          <a:latin typeface="Times New Roman" pitchFamily="18" charset="0"/>
                          <a:cs typeface="Times New Roman" pitchFamily="18" charset="0"/>
                        </a:rPr>
                        <a:t>2021год</a:t>
                      </a:r>
                      <a:endParaRPr lang="ru-RU" sz="1050" b="1" dirty="0">
                        <a:solidFill>
                          <a:schemeClr val="tx1"/>
                        </a:solidFill>
                        <a:latin typeface="Times New Roman" pitchFamily="18" charset="0"/>
                        <a:cs typeface="Times New Roman" pitchFamily="18" charset="0"/>
                      </a:endParaRPr>
                    </a:p>
                  </a:txBody>
                  <a:tcPr anchor="c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План</a:t>
                      </a:r>
                    </a:p>
                    <a:p>
                      <a:pPr algn="ctr"/>
                      <a:r>
                        <a:rPr lang="ru-RU" sz="1050" b="1" dirty="0" smtClean="0">
                          <a:solidFill>
                            <a:schemeClr val="tx1"/>
                          </a:solidFill>
                          <a:latin typeface="Times New Roman" pitchFamily="18" charset="0"/>
                          <a:cs typeface="Times New Roman" pitchFamily="18" charset="0"/>
                        </a:rPr>
                        <a:t>2022 год</a:t>
                      </a:r>
                      <a:endParaRPr lang="ru-RU" sz="1050" b="1" dirty="0">
                        <a:solidFill>
                          <a:schemeClr val="tx1"/>
                        </a:solidFill>
                        <a:latin typeface="Times New Roman" pitchFamily="18" charset="0"/>
                        <a:cs typeface="Times New Roman" pitchFamily="18" charset="0"/>
                      </a:endParaRPr>
                    </a:p>
                  </a:txBody>
                  <a:tcPr anchor="c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2023 год</a:t>
                      </a:r>
                      <a:endParaRPr lang="ru-RU" sz="1050" b="1" dirty="0">
                        <a:solidFill>
                          <a:schemeClr val="tx1"/>
                        </a:solidFill>
                        <a:latin typeface="Times New Roman" pitchFamily="18" charset="0"/>
                        <a:cs typeface="Times New Roman" pitchFamily="18" charset="0"/>
                      </a:endParaRPr>
                    </a:p>
                  </a:txBody>
                  <a:tcPr anchor="c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2024 год</a:t>
                      </a:r>
                      <a:endParaRPr lang="ru-RU" sz="1050" b="1" dirty="0">
                        <a:solidFill>
                          <a:schemeClr val="tx1"/>
                        </a:solidFill>
                        <a:latin typeface="Times New Roman" pitchFamily="18" charset="0"/>
                        <a:cs typeface="Times New Roman" pitchFamily="18" charset="0"/>
                      </a:endParaRPr>
                    </a:p>
                  </a:txBody>
                  <a:tcPr anchor="c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2025 год</a:t>
                      </a:r>
                      <a:endParaRPr lang="ru-RU" sz="1050" b="1" dirty="0">
                        <a:solidFill>
                          <a:schemeClr val="tx1"/>
                        </a:solidFill>
                        <a:latin typeface="Times New Roman" pitchFamily="18" charset="0"/>
                        <a:cs typeface="Times New Roman" pitchFamily="18" charset="0"/>
                      </a:endParaRPr>
                    </a:p>
                  </a:txBody>
                  <a:tcPr anchor="ctr">
                    <a:solidFill>
                      <a:srgbClr val="FEE1DC"/>
                    </a:solidFill>
                  </a:tcPr>
                </a:tc>
              </a:tr>
              <a:tr h="342090">
                <a:tc>
                  <a:txBody>
                    <a:bodyPr/>
                    <a:lstStyle/>
                    <a:p>
                      <a:pPr algn="ctr">
                        <a:lnSpc>
                          <a:spcPct val="100000"/>
                        </a:lnSpc>
                      </a:pPr>
                      <a:r>
                        <a:rPr lang="ru-RU" sz="1000" dirty="0" smtClean="0">
                          <a:latin typeface="Times New Roman" pitchFamily="18" charset="0"/>
                          <a:cs typeface="Times New Roman" pitchFamily="18" charset="0"/>
                        </a:rPr>
                        <a:t>1</a:t>
                      </a:r>
                      <a:endParaRPr lang="ru-RU" sz="1000" dirty="0">
                        <a:latin typeface="Times New Roman" pitchFamily="18" charset="0"/>
                        <a:cs typeface="Times New Roman" pitchFamily="18" charset="0"/>
                      </a:endParaRPr>
                    </a:p>
                  </a:txBody>
                  <a:tcPr anchor="ctr"/>
                </a:tc>
                <a:tc>
                  <a:txBody>
                    <a:bodyPr/>
                    <a:lstStyle/>
                    <a:p>
                      <a:pPr algn="l">
                        <a:lnSpc>
                          <a:spcPct val="100000"/>
                        </a:lnSpc>
                      </a:pPr>
                      <a:r>
                        <a:rPr lang="ru-RU" sz="1000" kern="1200" dirty="0" smtClean="0">
                          <a:solidFill>
                            <a:schemeClr val="dk1"/>
                          </a:solidFill>
                          <a:latin typeface="Times New Roman" pitchFamily="18" charset="0"/>
                          <a:ea typeface="+mn-ea"/>
                          <a:cs typeface="Times New Roman" pitchFamily="18" charset="0"/>
                        </a:rPr>
                        <a:t>Доля граждан, систематически занимающихся физической культурой и спортом</a:t>
                      </a:r>
                      <a:endParaRPr lang="ru-RU" sz="1000" dirty="0">
                        <a:latin typeface="Times New Roman" pitchFamily="18" charset="0"/>
                        <a:cs typeface="Times New Roman" pitchFamily="18" charset="0"/>
                      </a:endParaRPr>
                    </a:p>
                  </a:txBody>
                  <a:tcPr anchor="ctr"/>
                </a:tc>
                <a:tc>
                  <a:txBody>
                    <a:bodyPr/>
                    <a:lstStyle/>
                    <a:p>
                      <a:pPr algn="ctr">
                        <a:lnSpc>
                          <a:spcPct val="100000"/>
                        </a:lnSpc>
                      </a:pPr>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46</a:t>
                      </a:r>
                      <a:endParaRPr lang="ru-RU" sz="1000" dirty="0">
                        <a:solidFill>
                          <a:srgbClr val="00000A"/>
                        </a:solidFill>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r>
                        <a:rPr lang="ru-RU" sz="1000" dirty="0">
                          <a:solidFill>
                            <a:srgbClr val="00000A"/>
                          </a:solidFill>
                          <a:latin typeface="Times New Roman" pitchFamily="18" charset="0"/>
                          <a:ea typeface="Times New Roman"/>
                          <a:cs typeface="Times New Roman" pitchFamily="18" charset="0"/>
                        </a:rPr>
                        <a:t>48,5</a:t>
                      </a:r>
                    </a:p>
                  </a:txBody>
                  <a:tcPr anchor="ctr"/>
                </a:tc>
                <a:tc>
                  <a:txBody>
                    <a:bodyPr/>
                    <a:lstStyle/>
                    <a:p>
                      <a:pPr algn="ctr">
                        <a:lnSpc>
                          <a:spcPct val="100000"/>
                        </a:lnSpc>
                        <a:spcAft>
                          <a:spcPts val="0"/>
                        </a:spcAft>
                      </a:pPr>
                      <a:r>
                        <a:rPr lang="ru-RU" sz="1000" dirty="0">
                          <a:solidFill>
                            <a:srgbClr val="00000A"/>
                          </a:solidFill>
                          <a:latin typeface="Times New Roman" pitchFamily="18" charset="0"/>
                          <a:ea typeface="Times New Roman"/>
                          <a:cs typeface="Times New Roman" pitchFamily="18" charset="0"/>
                        </a:rPr>
                        <a:t>51,7</a:t>
                      </a:r>
                    </a:p>
                  </a:txBody>
                  <a:tcPr anchor="ctr"/>
                </a:tc>
                <a:tc>
                  <a:txBody>
                    <a:bodyPr/>
                    <a:lstStyle/>
                    <a:p>
                      <a:pPr algn="ctr">
                        <a:lnSpc>
                          <a:spcPct val="100000"/>
                        </a:lnSpc>
                        <a:spcAft>
                          <a:spcPts val="0"/>
                        </a:spcAft>
                      </a:pPr>
                      <a:r>
                        <a:rPr lang="ru-RU" sz="1000" dirty="0">
                          <a:solidFill>
                            <a:srgbClr val="00000A"/>
                          </a:solidFill>
                          <a:latin typeface="Times New Roman" pitchFamily="18" charset="0"/>
                          <a:ea typeface="Times New Roman"/>
                          <a:cs typeface="Times New Roman" pitchFamily="18" charset="0"/>
                        </a:rPr>
                        <a:t>55,0</a:t>
                      </a:r>
                    </a:p>
                  </a:txBody>
                  <a:tcPr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anchor="ctr"/>
                </a:tc>
              </a:tr>
              <a:tr h="428628">
                <a:tc>
                  <a:txBody>
                    <a:bodyPr/>
                    <a:lstStyle/>
                    <a:p>
                      <a:pPr algn="ctr">
                        <a:lnSpc>
                          <a:spcPct val="100000"/>
                        </a:lnSpc>
                      </a:pPr>
                      <a:r>
                        <a:rPr lang="ru-RU" sz="1000" dirty="0" smtClean="0">
                          <a:latin typeface="Times New Roman" pitchFamily="18" charset="0"/>
                          <a:cs typeface="Times New Roman" pitchFamily="18" charset="0"/>
                        </a:rPr>
                        <a:t>2</a:t>
                      </a:r>
                      <a:endParaRPr lang="ru-RU" sz="1000" dirty="0">
                        <a:latin typeface="Times New Roman" pitchFamily="18" charset="0"/>
                        <a:cs typeface="Times New Roman"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latin typeface="Times New Roman" pitchFamily="18" charset="0"/>
                          <a:ea typeface="+mn-ea"/>
                          <a:cs typeface="Times New Roman" pitchFamily="18" charset="0"/>
                        </a:rPr>
                        <a:t>Уровень обеспеченности граждан спортивными сооружениями исходя из единовременной пропускной способности объектов спорта</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ctr"/>
                </a:tc>
                <a:tc>
                  <a:txBody>
                    <a:bodyPr/>
                    <a:lstStyle/>
                    <a:p>
                      <a:pPr algn="ctr">
                        <a:lnSpc>
                          <a:spcPct val="100000"/>
                        </a:lnSpc>
                      </a:pPr>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36,5</a:t>
                      </a:r>
                      <a:endParaRPr lang="ru-RU" sz="1000" dirty="0">
                        <a:solidFill>
                          <a:srgbClr val="00000A"/>
                        </a:solidFill>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endParaRPr lang="ru-RU" sz="1000" dirty="0" smtClean="0">
                        <a:solidFill>
                          <a:srgbClr val="00000A"/>
                        </a:solidFill>
                        <a:latin typeface="Times New Roman" pitchFamily="18" charset="0"/>
                        <a:ea typeface="Times New Roman"/>
                        <a:cs typeface="Times New Roman" pitchFamily="18" charset="0"/>
                      </a:endParaRPr>
                    </a:p>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37,9</a:t>
                      </a:r>
                      <a:endParaRPr lang="ru-RU" sz="1000" dirty="0">
                        <a:solidFill>
                          <a:srgbClr val="00000A"/>
                        </a:solidFill>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31,6 </a:t>
                      </a:r>
                      <a:endParaRPr lang="ru-RU" sz="1000" dirty="0">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r>
                        <a:rPr lang="ru-RU" sz="1000">
                          <a:solidFill>
                            <a:srgbClr val="000000"/>
                          </a:solidFill>
                          <a:latin typeface="Times New Roman" pitchFamily="18" charset="0"/>
                          <a:ea typeface="Times New Roman"/>
                          <a:cs typeface="Times New Roman" pitchFamily="18" charset="0"/>
                        </a:rPr>
                        <a:t>31,7</a:t>
                      </a:r>
                      <a:endParaRPr lang="ru-RU" sz="1000">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31,7</a:t>
                      </a:r>
                      <a:endParaRPr lang="ru-RU" sz="1000" dirty="0">
                        <a:latin typeface="Times New Roman" pitchFamily="18" charset="0"/>
                        <a:ea typeface="Times New Roman"/>
                        <a:cs typeface="Times New Roman" pitchFamily="18" charset="0"/>
                      </a:endParaRPr>
                    </a:p>
                  </a:txBody>
                  <a:tcPr anchor="ctr"/>
                </a:tc>
              </a:tr>
              <a:tr h="384219">
                <a:tc>
                  <a:txBody>
                    <a:bodyPr/>
                    <a:lstStyle/>
                    <a:p>
                      <a:pPr algn="ctr">
                        <a:lnSpc>
                          <a:spcPct val="100000"/>
                        </a:lnSpc>
                      </a:pPr>
                      <a:r>
                        <a:rPr lang="ru-RU" sz="1000" dirty="0" smtClean="0">
                          <a:latin typeface="Times New Roman" pitchFamily="18" charset="0"/>
                          <a:cs typeface="Times New Roman" pitchFamily="18" charset="0"/>
                        </a:rPr>
                        <a:t>3</a:t>
                      </a:r>
                      <a:endParaRPr lang="ru-RU" sz="1000" dirty="0">
                        <a:latin typeface="Times New Roman" pitchFamily="18" charset="0"/>
                        <a:cs typeface="Times New Roman"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latin typeface="Times New Roman" pitchFamily="18" charset="0"/>
                          <a:ea typeface="+mn-ea"/>
                          <a:cs typeface="Times New Roman" pitchFamily="18" charset="0"/>
                        </a:rPr>
                        <a:t>Доля жителей Московской области, выполнивших нормативы испытаний (тестов) Всероссийского комплекса «Готов к труду и обороне» (ГТО), в общей численности населения, принявшего участие в испытаниях (тестах)</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ctr"/>
                </a:tc>
                <a:tc>
                  <a:txBody>
                    <a:bodyPr/>
                    <a:lstStyle/>
                    <a:p>
                      <a:pPr algn="ctr">
                        <a:lnSpc>
                          <a:spcPct val="100000"/>
                        </a:lnSpc>
                      </a:pPr>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67,4</a:t>
                      </a:r>
                      <a:endParaRPr lang="ru-RU" sz="1000" dirty="0">
                        <a:solidFill>
                          <a:srgbClr val="00000A"/>
                        </a:solidFill>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31,2</a:t>
                      </a:r>
                      <a:endParaRPr lang="ru-RU" sz="1000" dirty="0">
                        <a:solidFill>
                          <a:srgbClr val="00000A"/>
                        </a:solidFill>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31</a:t>
                      </a:r>
                      <a:r>
                        <a:rPr lang="en-US" sz="1000" dirty="0">
                          <a:latin typeface="Times New Roman" pitchFamily="18" charset="0"/>
                          <a:ea typeface="Times New Roman"/>
                          <a:cs typeface="Times New Roman" pitchFamily="18" charset="0"/>
                        </a:rPr>
                        <a:t>,3</a:t>
                      </a:r>
                      <a:endParaRPr lang="ru-RU" sz="1000" dirty="0">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r>
                        <a:rPr lang="en-US" sz="1000" dirty="0">
                          <a:latin typeface="Times New Roman" pitchFamily="18" charset="0"/>
                          <a:ea typeface="Times New Roman"/>
                          <a:cs typeface="Times New Roman" pitchFamily="18" charset="0"/>
                        </a:rPr>
                        <a:t>31,4</a:t>
                      </a:r>
                      <a:endParaRPr lang="ru-RU" sz="1000" dirty="0">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r>
                        <a:rPr lang="en-US" sz="1000" dirty="0">
                          <a:latin typeface="Times New Roman" pitchFamily="18" charset="0"/>
                          <a:ea typeface="Times New Roman"/>
                          <a:cs typeface="Times New Roman" pitchFamily="18" charset="0"/>
                        </a:rPr>
                        <a:t>31,5</a:t>
                      </a:r>
                      <a:endParaRPr lang="ru-RU" sz="1000" dirty="0">
                        <a:latin typeface="Times New Roman" pitchFamily="18" charset="0"/>
                        <a:ea typeface="Times New Roman"/>
                        <a:cs typeface="Times New Roman" pitchFamily="18" charset="0"/>
                      </a:endParaRPr>
                    </a:p>
                  </a:txBody>
                  <a:tcPr anchor="ctr"/>
                </a:tc>
              </a:tr>
              <a:tr h="536338">
                <a:tc>
                  <a:txBody>
                    <a:bodyPr/>
                    <a:lstStyle/>
                    <a:p>
                      <a:pPr algn="ctr">
                        <a:lnSpc>
                          <a:spcPct val="100000"/>
                        </a:lnSpc>
                      </a:pPr>
                      <a:r>
                        <a:rPr lang="ru-RU" sz="1000" dirty="0" smtClean="0">
                          <a:latin typeface="Times New Roman" pitchFamily="18" charset="0"/>
                          <a:cs typeface="Times New Roman" pitchFamily="18" charset="0"/>
                        </a:rPr>
                        <a:t>4</a:t>
                      </a:r>
                      <a:endParaRPr lang="ru-RU" sz="1000" dirty="0">
                        <a:latin typeface="Times New Roman" pitchFamily="18" charset="0"/>
                        <a:cs typeface="Times New Roman"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latin typeface="Times New Roman" pitchFamily="18" charset="0"/>
                          <a:ea typeface="+mn-ea"/>
                          <a:cs typeface="Times New Roman" pitchFamily="18" charset="0"/>
                        </a:rPr>
                        <a:t>Доля лиц с ограниченными возможностями здоровья и инвалидов, систематически занимающихся физической культурой и спортом, в общей численности указанной категории населения, проживающего в Московской области</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ctr"/>
                </a:tc>
                <a:tc>
                  <a:txBody>
                    <a:bodyPr/>
                    <a:lstStyle/>
                    <a:p>
                      <a:pPr algn="ctr">
                        <a:lnSpc>
                          <a:spcPct val="100000"/>
                        </a:lnSpc>
                      </a:pPr>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15,6</a:t>
                      </a:r>
                      <a:endParaRPr lang="ru-RU" sz="1000" dirty="0">
                        <a:solidFill>
                          <a:srgbClr val="00000A"/>
                        </a:solidFill>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16</a:t>
                      </a:r>
                      <a:endParaRPr lang="ru-RU" sz="1000" dirty="0">
                        <a:solidFill>
                          <a:srgbClr val="00000A"/>
                        </a:solidFill>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16,1</a:t>
                      </a:r>
                    </a:p>
                  </a:txBody>
                  <a:tcPr anchor="ct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16,2</a:t>
                      </a:r>
                    </a:p>
                  </a:txBody>
                  <a:tcPr anchor="ct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16,3</a:t>
                      </a:r>
                    </a:p>
                  </a:txBody>
                  <a:tcPr anchor="ctr"/>
                </a:tc>
              </a:tr>
              <a:tr h="538178">
                <a:tc>
                  <a:txBody>
                    <a:bodyPr/>
                    <a:lstStyle/>
                    <a:p>
                      <a:pPr algn="ctr">
                        <a:lnSpc>
                          <a:spcPct val="100000"/>
                        </a:lnSpc>
                      </a:pPr>
                      <a:r>
                        <a:rPr lang="ru-RU" sz="1000" dirty="0" smtClean="0">
                          <a:latin typeface="Times New Roman" pitchFamily="18" charset="0"/>
                          <a:cs typeface="Times New Roman" pitchFamily="18" charset="0"/>
                        </a:rPr>
                        <a:t>5</a:t>
                      </a:r>
                      <a:endParaRPr lang="ru-RU" sz="1000" dirty="0">
                        <a:latin typeface="Times New Roman" pitchFamily="18" charset="0"/>
                        <a:cs typeface="Times New Roman"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latin typeface="Times New Roman" pitchFamily="18" charset="0"/>
                          <a:ea typeface="+mn-ea"/>
                          <a:cs typeface="Times New Roman" pitchFamily="18" charset="0"/>
                        </a:rPr>
                        <a:t>Эффективность использования существующих объектов спорта (отношение фактической посещаемости к нормативной пропускной способности)</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ctr"/>
                </a:tc>
                <a:tc>
                  <a:txBody>
                    <a:bodyPr/>
                    <a:lstStyle/>
                    <a:p>
                      <a:pPr algn="ctr">
                        <a:lnSpc>
                          <a:spcPct val="100000"/>
                        </a:lnSpc>
                      </a:pPr>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103,02</a:t>
                      </a:r>
                      <a:endParaRPr lang="ru-RU" sz="1000" dirty="0">
                        <a:solidFill>
                          <a:srgbClr val="00000A"/>
                        </a:solidFill>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100</a:t>
                      </a:r>
                      <a:endParaRPr lang="ru-RU" sz="1000" dirty="0">
                        <a:solidFill>
                          <a:srgbClr val="00000A"/>
                        </a:solidFill>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100</a:t>
                      </a:r>
                    </a:p>
                  </a:txBody>
                  <a:tcPr anchor="ct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100</a:t>
                      </a:r>
                    </a:p>
                  </a:txBody>
                  <a:tcPr anchor="ct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100</a:t>
                      </a:r>
                    </a:p>
                  </a:txBody>
                  <a:tcPr anchor="ctr"/>
                </a:tc>
              </a:tr>
              <a:tr h="893896">
                <a:tc>
                  <a:txBody>
                    <a:bodyPr/>
                    <a:lstStyle/>
                    <a:p>
                      <a:pPr algn="ctr">
                        <a:lnSpc>
                          <a:spcPct val="100000"/>
                        </a:lnSpc>
                      </a:pPr>
                      <a:r>
                        <a:rPr lang="ru-RU" sz="1000" dirty="0" smtClean="0">
                          <a:latin typeface="Times New Roman" pitchFamily="18" charset="0"/>
                          <a:cs typeface="Times New Roman" pitchFamily="18" charset="0"/>
                        </a:rPr>
                        <a:t>6</a:t>
                      </a:r>
                      <a:endParaRPr lang="ru-RU" sz="1000" dirty="0">
                        <a:latin typeface="Times New Roman" pitchFamily="18" charset="0"/>
                        <a:cs typeface="Times New Roman"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latin typeface="Times New Roman" pitchFamily="18" charset="0"/>
                          <a:ea typeface="+mn-ea"/>
                          <a:cs typeface="Times New Roman" pitchFamily="18" charset="0"/>
                        </a:rPr>
                        <a:t>Сохранена сеть организаций, реализующих дополнительные образовательные программы спортивной подготовки, в ведении органов управления в сфере физической культуры и спорта</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ctr"/>
                </a:tc>
                <a:tc>
                  <a:txBody>
                    <a:bodyPr/>
                    <a:lstStyle/>
                    <a:p>
                      <a:pPr algn="ctr">
                        <a:lnSpc>
                          <a:spcPct val="100000"/>
                        </a:lnSpc>
                      </a:pPr>
                      <a:r>
                        <a:rPr lang="ru-RU" sz="1000" dirty="0" smtClean="0">
                          <a:latin typeface="Times New Roman" pitchFamily="18" charset="0"/>
                          <a:cs typeface="Times New Roman" pitchFamily="18" charset="0"/>
                        </a:rPr>
                        <a:t>%</a:t>
                      </a:r>
                      <a:endParaRPr lang="ru-RU" sz="1000" dirty="0">
                        <a:latin typeface="Times New Roman" pitchFamily="18" charset="0"/>
                        <a:cs typeface="Times New Roman" pitchFamily="18" charset="0"/>
                      </a:endParaRPr>
                    </a:p>
                  </a:txBody>
                  <a:tcPr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anchor="ct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100</a:t>
                      </a:r>
                    </a:p>
                  </a:txBody>
                  <a:tcPr anchor="ct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100</a:t>
                      </a:r>
                    </a:p>
                  </a:txBody>
                  <a:tcPr anchor="ct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100</a:t>
                      </a:r>
                    </a:p>
                  </a:txBody>
                  <a:tcPr anchor="ctr"/>
                </a:tc>
              </a:tr>
            </a:tbl>
          </a:graphicData>
        </a:graphic>
      </p:graphicFrame>
      <p:sp>
        <p:nvSpPr>
          <p:cNvPr id="5" name="Прямоугольник 4"/>
          <p:cNvSpPr/>
          <p:nvPr/>
        </p:nvSpPr>
        <p:spPr>
          <a:xfrm>
            <a:off x="6215074" y="6491415"/>
            <a:ext cx="2500301" cy="523220"/>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cs typeface="Arial" charset="0"/>
            </a:endParaRPr>
          </a:p>
        </p:txBody>
      </p:sp>
      <p:pic>
        <p:nvPicPr>
          <p:cNvPr id="21600" name="Рисунок 32" descr="Описание: Можайск-ГО-ПП-01"/>
          <p:cNvPicPr>
            <a:picLocks noChangeAspect="1" noChangeArrowheads="1"/>
          </p:cNvPicPr>
          <p:nvPr/>
        </p:nvPicPr>
        <p:blipFill>
          <a:blip r:embed="rId2" cstate="print"/>
          <a:srcRect/>
          <a:stretch>
            <a:fillRect/>
          </a:stretch>
        </p:blipFill>
        <p:spPr bwMode="auto">
          <a:xfrm>
            <a:off x="472158" y="458378"/>
            <a:ext cx="614748" cy="7184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Текст 2"/>
          <p:cNvSpPr>
            <a:spLocks noGrp="1"/>
          </p:cNvSpPr>
          <p:nvPr>
            <p:ph type="body" idx="1"/>
          </p:nvPr>
        </p:nvSpPr>
        <p:spPr>
          <a:xfrm>
            <a:off x="663029" y="1894714"/>
            <a:ext cx="4040188" cy="900112"/>
          </a:xfrm>
        </p:spPr>
        <p:txBody>
          <a:bodyPr>
            <a:normAutofit/>
          </a:bodyPr>
          <a:lstStyle/>
          <a:p>
            <a:r>
              <a:rPr lang="ru-RU" altLang="ru-RU" sz="1400" b="0" dirty="0" smtClean="0">
                <a:latin typeface="Times New Roman" pitchFamily="18" charset="0"/>
                <a:cs typeface="Times New Roman" pitchFamily="18" charset="0"/>
              </a:rPr>
              <a:t>2023 год – 39 479,9 тыс.рублей</a:t>
            </a:r>
          </a:p>
          <a:p>
            <a:r>
              <a:rPr lang="ru-RU" altLang="ru-RU" sz="1400" b="0" dirty="0" smtClean="0">
                <a:latin typeface="Times New Roman" pitchFamily="18" charset="0"/>
                <a:cs typeface="Times New Roman" pitchFamily="18" charset="0"/>
              </a:rPr>
              <a:t>2024 год – 39 597,3 тыс.рублей</a:t>
            </a:r>
          </a:p>
          <a:p>
            <a:r>
              <a:rPr lang="ru-RU" altLang="ru-RU" sz="1400" b="0" dirty="0" smtClean="0">
                <a:latin typeface="Times New Roman" pitchFamily="18" charset="0"/>
                <a:cs typeface="Times New Roman" pitchFamily="18" charset="0"/>
              </a:rPr>
              <a:t>2025 год – 39 708,5 тыс. рублей</a:t>
            </a:r>
          </a:p>
        </p:txBody>
      </p:sp>
      <p:sp>
        <p:nvSpPr>
          <p:cNvPr id="22531" name="Текст 4"/>
          <p:cNvSpPr>
            <a:spLocks noGrp="1"/>
          </p:cNvSpPr>
          <p:nvPr>
            <p:ph type="body" sz="quarter" idx="3"/>
          </p:nvPr>
        </p:nvSpPr>
        <p:spPr>
          <a:xfrm>
            <a:off x="4643438" y="1857364"/>
            <a:ext cx="4041775" cy="1071570"/>
          </a:xfrm>
        </p:spPr>
        <p:txBody>
          <a:bodyPr>
            <a:normAutofit/>
          </a:bodyPr>
          <a:lstStyle/>
          <a:p>
            <a:pPr algn="ctr"/>
            <a:r>
              <a:rPr lang="ru-RU" sz="1400" b="0" dirty="0" smtClean="0">
                <a:latin typeface="Times New Roman" pitchFamily="18" charset="0"/>
                <a:cs typeface="Times New Roman" pitchFamily="18" charset="0"/>
              </a:rPr>
              <a:t>2023 год</a:t>
            </a:r>
          </a:p>
          <a:p>
            <a:r>
              <a:rPr lang="ru-RU" sz="1400" b="0" dirty="0" smtClean="0">
                <a:latin typeface="Times New Roman" pitchFamily="18" charset="0"/>
                <a:cs typeface="Times New Roman" pitchFamily="18" charset="0"/>
              </a:rPr>
              <a:t>87,5% - бюджет Можайского городского округа</a:t>
            </a:r>
          </a:p>
          <a:p>
            <a:r>
              <a:rPr lang="ru-RU" sz="1400" b="0" dirty="0" smtClean="0">
                <a:latin typeface="Times New Roman" pitchFamily="18" charset="0"/>
                <a:cs typeface="Times New Roman" pitchFamily="18" charset="0"/>
              </a:rPr>
              <a:t>12,5% - бюджет Московской области </a:t>
            </a:r>
          </a:p>
          <a:p>
            <a:endParaRPr lang="ru-RU" sz="1400" b="0" dirty="0" smtClean="0">
              <a:latin typeface="Times New Roman" pitchFamily="18" charset="0"/>
              <a:cs typeface="Times New Roman" pitchFamily="18" charset="0"/>
            </a:endParaRPr>
          </a:p>
        </p:txBody>
      </p:sp>
      <p:sp>
        <p:nvSpPr>
          <p:cNvPr id="8" name="Прямоугольник 7"/>
          <p:cNvSpPr/>
          <p:nvPr/>
        </p:nvSpPr>
        <p:spPr>
          <a:xfrm>
            <a:off x="6143635" y="6524368"/>
            <a:ext cx="2571739" cy="523220"/>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cs typeface="Arial" charset="0"/>
            </a:endParaRPr>
          </a:p>
        </p:txBody>
      </p:sp>
      <p:sp>
        <p:nvSpPr>
          <p:cNvPr id="9" name="Заголовок 1"/>
          <p:cNvSpPr txBox="1">
            <a:spLocks/>
          </p:cNvSpPr>
          <p:nvPr/>
        </p:nvSpPr>
        <p:spPr bwMode="auto">
          <a:xfrm>
            <a:off x="357188" y="1428750"/>
            <a:ext cx="8229600" cy="571500"/>
          </a:xfrm>
          <a:prstGeom prst="rect">
            <a:avLst/>
          </a:prstGeom>
          <a:noFill/>
          <a:ln w="9525">
            <a:noFill/>
            <a:miter lim="800000"/>
            <a:headEnd/>
            <a:tailEnd/>
          </a:ln>
        </p:spPr>
        <p:txBody>
          <a:bodyPr anchor="ctr"/>
          <a:lstStyle/>
          <a:p>
            <a:pPr algn="ctr" eaLnBrk="0" hangingPunct="0">
              <a:defRPr/>
            </a:pPr>
            <a:endParaRPr lang="ru-RU" sz="2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mj-ea"/>
              <a:cs typeface="Times New Roman" pitchFamily="18" charset="0"/>
            </a:endParaRPr>
          </a:p>
        </p:txBody>
      </p:sp>
      <p:sp>
        <p:nvSpPr>
          <p:cNvPr id="10" name="Заголовок 1"/>
          <p:cNvSpPr txBox="1">
            <a:spLocks/>
          </p:cNvSpPr>
          <p:nvPr/>
        </p:nvSpPr>
        <p:spPr bwMode="auto">
          <a:xfrm>
            <a:off x="500063" y="1285875"/>
            <a:ext cx="8229600" cy="714375"/>
          </a:xfrm>
          <a:prstGeom prst="rect">
            <a:avLst/>
          </a:prstGeom>
          <a:noFill/>
          <a:ln w="9525">
            <a:noFill/>
            <a:miter lim="800000"/>
            <a:headEnd/>
            <a:tailEnd/>
          </a:ln>
        </p:spPr>
        <p:txBody>
          <a:bodyPr anchor="ctr"/>
          <a:lstStyle/>
          <a:p>
            <a:pPr algn="ctr" eaLnBrk="0" hangingPunct="0">
              <a:defRPr/>
            </a:pPr>
            <a:r>
              <a:rPr lang="ru-RU" kern="0" dirty="0">
                <a:latin typeface="Times New Roman" pitchFamily="18" charset="0"/>
                <a:ea typeface="+mj-ea"/>
                <a:cs typeface="Times New Roman" pitchFamily="18" charset="0"/>
              </a:rPr>
              <a:t>Расходы бюджета Можайского городского округа:</a:t>
            </a:r>
          </a:p>
        </p:txBody>
      </p:sp>
      <p:sp>
        <p:nvSpPr>
          <p:cNvPr id="12" name="Заголовок 11"/>
          <p:cNvSpPr>
            <a:spLocks noGrp="1"/>
          </p:cNvSpPr>
          <p:nvPr>
            <p:ph type="title"/>
          </p:nvPr>
        </p:nvSpPr>
        <p:spPr>
          <a:xfrm>
            <a:off x="912317" y="370703"/>
            <a:ext cx="7543824" cy="857256"/>
          </a:xfrm>
        </p:spPr>
        <p:txBody>
          <a:bodyPr/>
          <a:lstStyle/>
          <a:p>
            <a:pPr algn="ctr">
              <a:defRPr/>
            </a:pPr>
            <a:r>
              <a:rPr lang="ru-RU" sz="20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a:t>
            </a:r>
            <a:r>
              <a:rPr lang="ru-RU" sz="2000" b="1" dirty="0" smtClean="0">
                <a:solidFill>
                  <a:srgbClr val="FFC000"/>
                </a:solidFill>
                <a:latin typeface="Times New Roman" pitchFamily="18" charset="0"/>
                <a:cs typeface="Times New Roman" pitchFamily="18" charset="0"/>
              </a:rPr>
              <a:t>Развитие сельского хозяйства» </a:t>
            </a:r>
            <a:br>
              <a:rPr lang="ru-RU" sz="2000" b="1" dirty="0" smtClean="0">
                <a:solidFill>
                  <a:srgbClr val="FFC000"/>
                </a:solidFill>
                <a:latin typeface="Times New Roman" pitchFamily="18" charset="0"/>
                <a:cs typeface="Times New Roman" pitchFamily="18" charset="0"/>
              </a:rPr>
            </a:br>
            <a:r>
              <a:rPr lang="ru-RU" sz="2000" b="1" dirty="0" smtClean="0">
                <a:solidFill>
                  <a:srgbClr val="FFC000"/>
                </a:solidFill>
                <a:latin typeface="Times New Roman" pitchFamily="18" charset="0"/>
                <a:cs typeface="Times New Roman" pitchFamily="18" charset="0"/>
              </a:rPr>
              <a:t>на </a:t>
            </a:r>
            <a:r>
              <a:rPr lang="ru-RU" sz="20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2023- 2027 годы</a:t>
            </a:r>
            <a:endParaRPr lang="ru-RU" sz="2000" b="1" dirty="0">
              <a:solidFill>
                <a:srgbClr val="FFC000"/>
              </a:solidFill>
              <a:latin typeface="Times New Roman" pitchFamily="18" charset="0"/>
              <a:cs typeface="Times New Roman" pitchFamily="18" charset="0"/>
            </a:endParaRPr>
          </a:p>
        </p:txBody>
      </p:sp>
      <p:pic>
        <p:nvPicPr>
          <p:cNvPr id="22536" name="Рисунок 32" descr="Описание: Можайск-ГО-ПП-01"/>
          <p:cNvPicPr>
            <a:picLocks noChangeAspect="1" noChangeArrowheads="1"/>
          </p:cNvPicPr>
          <p:nvPr/>
        </p:nvPicPr>
        <p:blipFill>
          <a:blip r:embed="rId2" cstate="print"/>
          <a:srcRect/>
          <a:stretch>
            <a:fillRect/>
          </a:stretch>
        </p:blipFill>
        <p:spPr bwMode="auto">
          <a:xfrm>
            <a:off x="452361" y="493534"/>
            <a:ext cx="672414" cy="785813"/>
          </a:xfrm>
          <a:prstGeom prst="rect">
            <a:avLst/>
          </a:prstGeom>
          <a:noFill/>
          <a:ln w="9525">
            <a:noFill/>
            <a:miter lim="800000"/>
            <a:headEnd/>
            <a:tailEnd/>
          </a:ln>
        </p:spPr>
      </p:pic>
      <p:graphicFrame>
        <p:nvGraphicFramePr>
          <p:cNvPr id="13" name="Содержимое 12"/>
          <p:cNvGraphicFramePr>
            <a:graphicFrameLocks noGrp="1"/>
          </p:cNvGraphicFramePr>
          <p:nvPr>
            <p:ph sz="half" idx="2"/>
          </p:nvPr>
        </p:nvGraphicFramePr>
        <p:xfrm>
          <a:off x="457200" y="2924944"/>
          <a:ext cx="3898776" cy="32012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Диаграмма 13"/>
          <p:cNvGraphicFramePr/>
          <p:nvPr/>
        </p:nvGraphicFramePr>
        <p:xfrm>
          <a:off x="323529" y="2996952"/>
          <a:ext cx="3888431" cy="3600400"/>
        </p:xfrm>
        <a:graphic>
          <a:graphicData uri="http://schemas.openxmlformats.org/drawingml/2006/chart">
            <c:chart xmlns:c="http://schemas.openxmlformats.org/drawingml/2006/chart" xmlns:r="http://schemas.openxmlformats.org/officeDocument/2006/relationships" r:id="rId4"/>
          </a:graphicData>
        </a:graphic>
      </p:graphicFrame>
      <p:pic>
        <p:nvPicPr>
          <p:cNvPr id="4098" name="Picture 2" descr="C:\Users\buch1\Desktop\Безымянныйудал.jpg"/>
          <p:cNvPicPr>
            <a:picLocks noGrp="1" noChangeAspect="1" noChangeArrowheads="1"/>
          </p:cNvPicPr>
          <p:nvPr>
            <p:ph sz="quarter" idx="4"/>
          </p:nvPr>
        </p:nvPicPr>
        <p:blipFill>
          <a:blip r:embed="rId5"/>
          <a:srcRect/>
          <a:stretch>
            <a:fillRect/>
          </a:stretch>
        </p:blipFill>
        <p:spPr bwMode="auto">
          <a:xfrm>
            <a:off x="4692459" y="2965653"/>
            <a:ext cx="3930650" cy="332401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1285853" y="453081"/>
            <a:ext cx="7429522" cy="743670"/>
          </a:xfrm>
          <a:solidFill>
            <a:srgbClr val="6FE7E4"/>
          </a:solidFill>
        </p:spPr>
        <p:txBody>
          <a:bodyPr>
            <a:normAutofit fontScale="90000"/>
          </a:bodyPr>
          <a:lstStyle/>
          <a:p>
            <a:pPr algn="ctr"/>
            <a:r>
              <a:rPr lang="ru-RU" sz="1600" dirty="0" smtClean="0">
                <a:latin typeface="Times New Roman" pitchFamily="18" charset="0"/>
                <a:cs typeface="Times New Roman" pitchFamily="18" charset="0"/>
              </a:rPr>
              <a:t>Основные показатели социально-экономического развития Можайского городского округа Московской области за 2021 год, план на 2022 год,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прогноз на 2023 год и на плановый период 2024-2025 годов</a:t>
            </a:r>
          </a:p>
        </p:txBody>
      </p:sp>
      <p:graphicFrame>
        <p:nvGraphicFramePr>
          <p:cNvPr id="4" name="Содержимое 3"/>
          <p:cNvGraphicFramePr>
            <a:graphicFrameLocks noGrp="1"/>
          </p:cNvGraphicFramePr>
          <p:nvPr>
            <p:ph idx="1"/>
          </p:nvPr>
        </p:nvGraphicFramePr>
        <p:xfrm>
          <a:off x="457200" y="1341438"/>
          <a:ext cx="8258208" cy="4389546"/>
        </p:xfrm>
        <a:graphic>
          <a:graphicData uri="http://schemas.openxmlformats.org/drawingml/2006/table">
            <a:tbl>
              <a:tblPr firstRow="1" bandRow="1">
                <a:tableStyleId>{5C22544A-7EE6-4342-B048-85BDC9FD1C3A}</a:tableStyleId>
              </a:tblPr>
              <a:tblGrid>
                <a:gridCol w="400024"/>
                <a:gridCol w="2643206"/>
                <a:gridCol w="1000132"/>
                <a:gridCol w="714380"/>
                <a:gridCol w="785818"/>
                <a:gridCol w="928694"/>
                <a:gridCol w="928694"/>
                <a:gridCol w="857260"/>
              </a:tblGrid>
              <a:tr h="447841">
                <a:tc>
                  <a:txBody>
                    <a:bodyPr/>
                    <a:lstStyle/>
                    <a:p>
                      <a:pPr algn="ctr"/>
                      <a:r>
                        <a:rPr lang="ru-RU" sz="1200" b="0" dirty="0" smtClean="0">
                          <a:solidFill>
                            <a:schemeClr val="tx1"/>
                          </a:solidFill>
                          <a:latin typeface="Times New Roman" pitchFamily="18" charset="0"/>
                          <a:cs typeface="Times New Roman" pitchFamily="18" charset="0"/>
                        </a:rPr>
                        <a:t>№</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kern="1200" dirty="0" smtClean="0">
                          <a:solidFill>
                            <a:schemeClr val="tx1"/>
                          </a:solidFill>
                          <a:latin typeface="Times New Roman" pitchFamily="18" charset="0"/>
                          <a:ea typeface="+mn-ea"/>
                          <a:cs typeface="Times New Roman" pitchFamily="18" charset="0"/>
                        </a:rPr>
                        <a:t>Показатель</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Единица измерения</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Факт </a:t>
                      </a:r>
                    </a:p>
                    <a:p>
                      <a:pPr algn="ctr"/>
                      <a:r>
                        <a:rPr lang="ru-RU" sz="1200" b="0" dirty="0" smtClean="0">
                          <a:solidFill>
                            <a:schemeClr val="tx1"/>
                          </a:solidFill>
                          <a:latin typeface="Times New Roman" pitchFamily="18" charset="0"/>
                          <a:cs typeface="Times New Roman" pitchFamily="18" charset="0"/>
                        </a:rPr>
                        <a:t>2021</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План </a:t>
                      </a:r>
                    </a:p>
                    <a:p>
                      <a:pPr algn="ctr"/>
                      <a:r>
                        <a:rPr lang="ru-RU" sz="1200" b="0" dirty="0" smtClean="0">
                          <a:solidFill>
                            <a:schemeClr val="tx1"/>
                          </a:solidFill>
                          <a:latin typeface="Times New Roman" pitchFamily="18" charset="0"/>
                          <a:cs typeface="Times New Roman" pitchFamily="18" charset="0"/>
                        </a:rPr>
                        <a:t>2022</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Прогноз 2023</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Прогноз</a:t>
                      </a:r>
                      <a:r>
                        <a:rPr lang="ru-RU" sz="1200" b="0" baseline="0" dirty="0" smtClean="0">
                          <a:solidFill>
                            <a:schemeClr val="tx1"/>
                          </a:solidFill>
                          <a:latin typeface="Times New Roman" pitchFamily="18" charset="0"/>
                          <a:cs typeface="Times New Roman" pitchFamily="18" charset="0"/>
                        </a:rPr>
                        <a:t> 2024</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Прогноз 2025</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r>
              <a:tr h="268705">
                <a:tc>
                  <a:txBody>
                    <a:bodyPr/>
                    <a:lstStyle/>
                    <a:p>
                      <a:r>
                        <a:rPr lang="ru-RU" sz="1200" b="1" dirty="0" smtClean="0">
                          <a:latin typeface="Times New Roman" pitchFamily="18" charset="0"/>
                          <a:cs typeface="Times New Roman" pitchFamily="18" charset="0"/>
                        </a:rPr>
                        <a:t>1</a:t>
                      </a:r>
                      <a:endParaRPr lang="ru-RU" sz="1200" b="1" dirty="0">
                        <a:latin typeface="Times New Roman" pitchFamily="18" charset="0"/>
                        <a:cs typeface="Times New Roman" pitchFamily="18" charset="0"/>
                      </a:endParaRPr>
                    </a:p>
                  </a:txBody>
                  <a:tcPr/>
                </a:tc>
                <a:tc gridSpan="7">
                  <a:txBody>
                    <a:bodyPr/>
                    <a:lstStyle/>
                    <a:p>
                      <a:pPr algn="ctr"/>
                      <a:r>
                        <a:rPr lang="ru-RU" sz="1200" b="1" dirty="0" smtClean="0">
                          <a:latin typeface="Times New Roman" pitchFamily="18" charset="0"/>
                          <a:cs typeface="Times New Roman" pitchFamily="18" charset="0"/>
                        </a:rPr>
                        <a:t>Демографические показатели</a:t>
                      </a:r>
                      <a:endParaRPr lang="ru-RU" sz="1200" b="1" dirty="0">
                        <a:latin typeface="Times New Roman" pitchFamily="18" charset="0"/>
                        <a:cs typeface="Times New Roman" pitchFamily="18" charset="0"/>
                      </a:endParaRPr>
                    </a:p>
                  </a:txBody>
                  <a:tcPr/>
                </a:tc>
                <a:tc hMerge="1">
                  <a:txBody>
                    <a:bodyPr/>
                    <a:lstStyle/>
                    <a:p>
                      <a:endParaRPr lang="ru-RU" sz="1200" dirty="0">
                        <a:latin typeface="Times New Roman" pitchFamily="18" charset="0"/>
                        <a:cs typeface="Times New Roman" pitchFamily="18" charset="0"/>
                      </a:endParaRPr>
                    </a:p>
                  </a:txBody>
                  <a:tcPr/>
                </a:tc>
                <a:tc hMerge="1">
                  <a:txBody>
                    <a:bodyPr/>
                    <a:lstStyle/>
                    <a:p>
                      <a:endParaRPr lang="ru-RU"/>
                    </a:p>
                  </a:txBody>
                  <a:tcPr/>
                </a:tc>
                <a:tc hMerge="1">
                  <a:txBody>
                    <a:bodyPr/>
                    <a:lstStyle/>
                    <a:p>
                      <a:endParaRPr lang="ru-RU"/>
                    </a:p>
                  </a:txBody>
                  <a:tcPr/>
                </a:tc>
                <a:tc hMerge="1">
                  <a:txBody>
                    <a:bodyPr/>
                    <a:lstStyle/>
                    <a:p>
                      <a:endParaRPr lang="ru-RU" sz="1200" dirty="0">
                        <a:latin typeface="Times New Roman" pitchFamily="18" charset="0"/>
                        <a:cs typeface="Times New Roman" pitchFamily="18" charset="0"/>
                      </a:endParaRPr>
                    </a:p>
                  </a:txBody>
                  <a:tcPr/>
                </a:tc>
                <a:tc hMerge="1">
                  <a:txBody>
                    <a:bodyPr/>
                    <a:lstStyle/>
                    <a:p>
                      <a:endParaRPr lang="ru-RU" sz="1200" dirty="0">
                        <a:latin typeface="Times New Roman" pitchFamily="18" charset="0"/>
                        <a:cs typeface="Times New Roman" pitchFamily="18" charset="0"/>
                      </a:endParaRPr>
                    </a:p>
                  </a:txBody>
                  <a:tcPr/>
                </a:tc>
                <a:tc hMerge="1">
                  <a:txBody>
                    <a:bodyPr/>
                    <a:lstStyle/>
                    <a:p>
                      <a:endParaRPr lang="ru-RU" sz="1200" dirty="0">
                        <a:latin typeface="Times New Roman" pitchFamily="18" charset="0"/>
                        <a:cs typeface="Times New Roman" pitchFamily="18" charset="0"/>
                      </a:endParaRPr>
                    </a:p>
                  </a:txBody>
                  <a:tcPr/>
                </a:tc>
              </a:tr>
              <a:tr h="447841">
                <a:tc>
                  <a:txBody>
                    <a:bodyPr/>
                    <a:lstStyle/>
                    <a:p>
                      <a:endParaRPr lang="ru-RU" sz="1200" dirty="0">
                        <a:latin typeface="Times New Roman" pitchFamily="18" charset="0"/>
                        <a:cs typeface="Times New Roman" pitchFamily="18" charset="0"/>
                      </a:endParaRPr>
                    </a:p>
                  </a:txBody>
                  <a:tcPr/>
                </a:tc>
                <a:tc>
                  <a:txBody>
                    <a:bodyPr/>
                    <a:lstStyle/>
                    <a:p>
                      <a:r>
                        <a:rPr lang="ru-RU" sz="1200" dirty="0" smtClean="0">
                          <a:latin typeface="Times New Roman" pitchFamily="18" charset="0"/>
                          <a:cs typeface="Times New Roman" pitchFamily="18" charset="0"/>
                        </a:rPr>
                        <a:t>Численность постоянного населения (на конец года)</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человек</a:t>
                      </a:r>
                      <a:endParaRPr lang="ru-RU" sz="1200" dirty="0">
                        <a:latin typeface="Times New Roman" pitchFamily="18" charset="0"/>
                        <a:cs typeface="Times New Roman" pitchFamily="18" charset="0"/>
                      </a:endParaRPr>
                    </a:p>
                  </a:txBody>
                  <a:tcPr anchor="ctr"/>
                </a:tc>
                <a:tc>
                  <a:txBody>
                    <a:bodyPr/>
                    <a:lstStyle/>
                    <a:p>
                      <a:pPr algn="ctr"/>
                      <a:r>
                        <a:rPr lang="en-US" sz="1200" dirty="0" smtClean="0">
                          <a:latin typeface="Times New Roman" pitchFamily="18" charset="0"/>
                          <a:cs typeface="Times New Roman" pitchFamily="18" charset="0"/>
                        </a:rPr>
                        <a:t>72044</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72217</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72338</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72543</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72900</a:t>
                      </a:r>
                      <a:endParaRPr lang="ru-RU" sz="1200" dirty="0">
                        <a:latin typeface="Times New Roman" pitchFamily="18" charset="0"/>
                        <a:cs typeface="Times New Roman" pitchFamily="18" charset="0"/>
                      </a:endParaRPr>
                    </a:p>
                  </a:txBody>
                  <a:tcPr anchor="ctr"/>
                </a:tc>
              </a:tr>
              <a:tr h="268705">
                <a:tc>
                  <a:txBody>
                    <a:bodyPr/>
                    <a:lstStyle/>
                    <a:p>
                      <a:r>
                        <a:rPr lang="ru-RU" sz="1200" b="1" dirty="0" smtClean="0">
                          <a:latin typeface="Times New Roman" pitchFamily="18" charset="0"/>
                          <a:cs typeface="Times New Roman" pitchFamily="18" charset="0"/>
                        </a:rPr>
                        <a:t>2</a:t>
                      </a:r>
                      <a:endParaRPr lang="ru-RU" sz="1200" b="1" dirty="0">
                        <a:latin typeface="Times New Roman" pitchFamily="18" charset="0"/>
                        <a:cs typeface="Times New Roman" pitchFamily="18" charset="0"/>
                      </a:endParaRPr>
                    </a:p>
                  </a:txBody>
                  <a:tcPr/>
                </a:tc>
                <a:tc gridSpan="7">
                  <a:txBody>
                    <a:bodyPr/>
                    <a:lstStyle/>
                    <a:p>
                      <a:pPr marL="0" algn="ctr" defTabSz="914400" rtl="0" eaLnBrk="1" latinLnBrk="0" hangingPunct="1"/>
                      <a:r>
                        <a:rPr lang="ru-RU" sz="1200" b="1" kern="1200" dirty="0" smtClean="0">
                          <a:solidFill>
                            <a:schemeClr val="dk1"/>
                          </a:solidFill>
                          <a:latin typeface="Times New Roman" pitchFamily="18" charset="0"/>
                          <a:ea typeface="+mn-ea"/>
                          <a:cs typeface="Times New Roman" pitchFamily="18" charset="0"/>
                        </a:rPr>
                        <a:t>Промышленное производство</a:t>
                      </a:r>
                      <a:endParaRPr lang="ru-RU" sz="1200" b="1" kern="1200" dirty="0">
                        <a:solidFill>
                          <a:schemeClr val="dk1"/>
                        </a:solidFill>
                        <a:latin typeface="Times New Roman" pitchFamily="18" charset="0"/>
                        <a:ea typeface="+mn-ea"/>
                        <a:cs typeface="Times New Roman" pitchFamily="18" charset="0"/>
                      </a:endParaRPr>
                    </a:p>
                  </a:txBody>
                  <a:tcPr/>
                </a:tc>
                <a:tc hMerge="1">
                  <a:txBody>
                    <a:bodyPr/>
                    <a:lstStyle/>
                    <a:p>
                      <a:pPr marL="0" algn="ctr" defTabSz="914400" rtl="0" eaLnBrk="1" latinLnBrk="0" hangingPunct="1"/>
                      <a:endParaRPr lang="ru-RU" sz="1200" b="1" kern="1200" dirty="0">
                        <a:solidFill>
                          <a:schemeClr val="dk1"/>
                        </a:solidFill>
                        <a:latin typeface="Times New Roman" pitchFamily="18" charset="0"/>
                        <a:ea typeface="+mn-ea"/>
                        <a:cs typeface="Times New Roman" pitchFamily="18" charset="0"/>
                      </a:endParaRPr>
                    </a:p>
                  </a:txBody>
                  <a:tcPr/>
                </a:tc>
                <a:tc hMerge="1">
                  <a:txBody>
                    <a:bodyPr/>
                    <a:lstStyle/>
                    <a:p>
                      <a:endParaRPr lang="ru-RU"/>
                    </a:p>
                  </a:txBody>
                  <a:tcPr/>
                </a:tc>
                <a:tc hMerge="1">
                  <a:txBody>
                    <a:bodyPr/>
                    <a:lstStyle/>
                    <a:p>
                      <a:endParaRPr lang="ru-RU"/>
                    </a:p>
                  </a:txBody>
                  <a:tcPr/>
                </a:tc>
                <a:tc hMerge="1">
                  <a:txBody>
                    <a:bodyPr/>
                    <a:lstStyle/>
                    <a:p>
                      <a:pPr marL="0" algn="ctr" defTabSz="914400" rtl="0" eaLnBrk="1" latinLnBrk="0" hangingPunct="1"/>
                      <a:endParaRPr lang="ru-RU" sz="1200" b="1" kern="1200" dirty="0">
                        <a:solidFill>
                          <a:schemeClr val="dk1"/>
                        </a:solidFill>
                        <a:latin typeface="Times New Roman" pitchFamily="18" charset="0"/>
                        <a:ea typeface="+mn-ea"/>
                        <a:cs typeface="Times New Roman" pitchFamily="18" charset="0"/>
                      </a:endParaRPr>
                    </a:p>
                  </a:txBody>
                  <a:tcPr/>
                </a:tc>
                <a:tc hMerge="1">
                  <a:txBody>
                    <a:bodyPr/>
                    <a:lstStyle/>
                    <a:p>
                      <a:pPr marL="0" algn="ctr" defTabSz="914400" rtl="0" eaLnBrk="1" latinLnBrk="0" hangingPunct="1"/>
                      <a:endParaRPr lang="ru-RU" sz="1200" b="1" kern="1200" dirty="0">
                        <a:solidFill>
                          <a:schemeClr val="dk1"/>
                        </a:solidFill>
                        <a:latin typeface="Times New Roman" pitchFamily="18" charset="0"/>
                        <a:ea typeface="+mn-ea"/>
                        <a:cs typeface="Times New Roman" pitchFamily="18" charset="0"/>
                      </a:endParaRPr>
                    </a:p>
                  </a:txBody>
                  <a:tcPr/>
                </a:tc>
                <a:tc hMerge="1">
                  <a:txBody>
                    <a:bodyPr/>
                    <a:lstStyle/>
                    <a:p>
                      <a:pPr marL="0" algn="ctr" defTabSz="914400" rtl="0" eaLnBrk="1" latinLnBrk="0" hangingPunct="1"/>
                      <a:endParaRPr lang="ru-RU" sz="1200" b="1" kern="1200" dirty="0">
                        <a:solidFill>
                          <a:schemeClr val="dk1"/>
                        </a:solidFill>
                        <a:latin typeface="Times New Roman" pitchFamily="18" charset="0"/>
                        <a:ea typeface="+mn-ea"/>
                        <a:cs typeface="Times New Roman" pitchFamily="18" charset="0"/>
                      </a:endParaRPr>
                    </a:p>
                  </a:txBody>
                  <a:tcPr/>
                </a:tc>
              </a:tr>
              <a:tr h="985251">
                <a:tc>
                  <a:txBody>
                    <a:bodyPr/>
                    <a:lstStyle/>
                    <a:p>
                      <a:endParaRPr lang="ru-RU" sz="1200">
                        <a:latin typeface="Times New Roman" pitchFamily="18" charset="0"/>
                        <a:cs typeface="Times New Roman" pitchFamily="18" charset="0"/>
                      </a:endParaRPr>
                    </a:p>
                  </a:txBody>
                  <a:tcPr/>
                </a:tc>
                <a:tc>
                  <a:txBody>
                    <a:bodyPr/>
                    <a:lstStyle/>
                    <a:p>
                      <a:r>
                        <a:rPr lang="ru-RU" sz="1200" dirty="0" smtClean="0">
                          <a:latin typeface="Times New Roman" pitchFamily="18" charset="0"/>
                          <a:cs typeface="Times New Roman" pitchFamily="18" charset="0"/>
                        </a:rPr>
                        <a:t>Объём отгруженных товаров собственного производства, выполненных работ и услуг собственными силами по промышленным видам деятельности по крупным и средним организациям (без организаций с численностью работающих менее 15 человек)</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млн. рублей</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5239,1</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8391,6</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8801,0</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10086,8</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10718,3</a:t>
                      </a:r>
                      <a:endParaRPr lang="ru-RU" sz="1200" dirty="0">
                        <a:latin typeface="Times New Roman" pitchFamily="18" charset="0"/>
                        <a:cs typeface="Times New Roman" pitchFamily="18" charset="0"/>
                      </a:endParaRPr>
                    </a:p>
                  </a:txBody>
                  <a:tcPr anchor="ctr"/>
                </a:tc>
              </a:tr>
              <a:tr h="366186">
                <a:tc>
                  <a:txBody>
                    <a:bodyPr/>
                    <a:lstStyle/>
                    <a:p>
                      <a:r>
                        <a:rPr lang="ru-RU" sz="1200" b="1" dirty="0" smtClean="0">
                          <a:latin typeface="Times New Roman" pitchFamily="18" charset="0"/>
                          <a:cs typeface="Times New Roman" pitchFamily="18" charset="0"/>
                        </a:rPr>
                        <a:t>3</a:t>
                      </a:r>
                      <a:endParaRPr lang="ru-RU" sz="1200" b="1" dirty="0">
                        <a:latin typeface="Times New Roman" pitchFamily="18" charset="0"/>
                        <a:cs typeface="Times New Roman" pitchFamily="18" charset="0"/>
                      </a:endParaRPr>
                    </a:p>
                  </a:txBody>
                  <a:tcPr/>
                </a:tc>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itchFamily="18" charset="0"/>
                          <a:cs typeface="Times New Roman" pitchFamily="18" charset="0"/>
                        </a:rPr>
                        <a:t>Транспорт</a:t>
                      </a:r>
                    </a:p>
                  </a:txBody>
                  <a:tcPr/>
                </a:tc>
                <a:tc hMerge="1">
                  <a:txBody>
                    <a:bodyPr/>
                    <a:lstStyle/>
                    <a:p>
                      <a:endParaRPr lang="ru-RU" sz="1200" dirty="0">
                        <a:latin typeface="Times New Roman" pitchFamily="18" charset="0"/>
                        <a:cs typeface="Times New Roman" pitchFamily="18" charset="0"/>
                      </a:endParaRPr>
                    </a:p>
                  </a:txBody>
                  <a:tcPr/>
                </a:tc>
                <a:tc hMerge="1">
                  <a:txBody>
                    <a:bodyPr/>
                    <a:lstStyle/>
                    <a:p>
                      <a:endParaRPr lang="ru-RU"/>
                    </a:p>
                  </a:txBody>
                  <a:tcPr/>
                </a:tc>
                <a:tc hMerge="1">
                  <a:txBody>
                    <a:bodyPr/>
                    <a:lstStyle/>
                    <a:p>
                      <a:endParaRPr lang="ru-RU"/>
                    </a:p>
                  </a:txBody>
                  <a:tcPr/>
                </a:tc>
                <a:tc hMerge="1">
                  <a:txBody>
                    <a:bodyPr/>
                    <a:lstStyle/>
                    <a:p>
                      <a:endParaRPr lang="ru-RU" sz="1200" dirty="0">
                        <a:latin typeface="Times New Roman" pitchFamily="18" charset="0"/>
                        <a:cs typeface="Times New Roman" pitchFamily="18" charset="0"/>
                      </a:endParaRPr>
                    </a:p>
                  </a:txBody>
                  <a:tcPr/>
                </a:tc>
                <a:tc hMerge="1">
                  <a:txBody>
                    <a:bodyPr/>
                    <a:lstStyle/>
                    <a:p>
                      <a:endParaRPr lang="ru-RU" sz="1200" dirty="0">
                        <a:latin typeface="Times New Roman" pitchFamily="18" charset="0"/>
                        <a:cs typeface="Times New Roman" pitchFamily="18" charset="0"/>
                      </a:endParaRPr>
                    </a:p>
                  </a:txBody>
                  <a:tcPr/>
                </a:tc>
                <a:tc hMerge="1">
                  <a:txBody>
                    <a:bodyPr/>
                    <a:lstStyle/>
                    <a:p>
                      <a:endParaRPr lang="ru-RU" sz="1200" dirty="0">
                        <a:latin typeface="Times New Roman" pitchFamily="18" charset="0"/>
                        <a:cs typeface="Times New Roman" pitchFamily="18" charset="0"/>
                      </a:endParaRPr>
                    </a:p>
                  </a:txBody>
                  <a:tcPr/>
                </a:tc>
              </a:tr>
              <a:tr h="806114">
                <a:tc>
                  <a:txBody>
                    <a:bodyPr/>
                    <a:lstStyle/>
                    <a:p>
                      <a:endParaRPr lang="ru-RU" sz="12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err="1" smtClean="0">
                          <a:latin typeface="Times New Roman" pitchFamily="18" charset="0"/>
                          <a:cs typeface="Times New Roman" pitchFamily="18" charset="0"/>
                        </a:rPr>
                        <a:t>Справочно</a:t>
                      </a:r>
                      <a:r>
                        <a:rPr lang="ru-RU" sz="1200" dirty="0" smtClean="0">
                          <a:latin typeface="Times New Roman" pitchFamily="18" charset="0"/>
                          <a:cs typeface="Times New Roman" pitchFamily="18" charset="0"/>
                        </a:rPr>
                        <a:t>: Протяжённость автомобильных дорог общего пользования с твёрдым</a:t>
                      </a:r>
                      <a:r>
                        <a:rPr lang="ru-RU" sz="1200" baseline="0" dirty="0" smtClean="0">
                          <a:latin typeface="Times New Roman" pitchFamily="18" charset="0"/>
                          <a:cs typeface="Times New Roman" pitchFamily="18" charset="0"/>
                        </a:rPr>
                        <a:t> типом покрытия местного значения</a:t>
                      </a:r>
                      <a:endParaRPr lang="ru-RU" sz="1200" dirty="0" smtClean="0">
                        <a:latin typeface="Times New Roman" pitchFamily="18" charset="0"/>
                        <a:cs typeface="Times New Roman" pitchFamily="18" charset="0"/>
                      </a:endParaRPr>
                    </a:p>
                    <a:p>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километр</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264</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265</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266</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267</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268</a:t>
                      </a:r>
                      <a:endParaRPr lang="ru-RU" sz="1200" dirty="0">
                        <a:latin typeface="Times New Roman" pitchFamily="18" charset="0"/>
                        <a:cs typeface="Times New Roman" pitchFamily="18" charset="0"/>
                      </a:endParaRPr>
                    </a:p>
                  </a:txBody>
                  <a:tcPr anchor="ctr"/>
                </a:tc>
              </a:tr>
            </a:tbl>
          </a:graphicData>
        </a:graphic>
      </p:graphicFrame>
      <p:pic>
        <p:nvPicPr>
          <p:cNvPr id="4201" name="Рисунок 32" descr="Описание: Можайск-ГО-ПП-01"/>
          <p:cNvPicPr>
            <a:picLocks noChangeAspect="1" noChangeArrowheads="1"/>
          </p:cNvPicPr>
          <p:nvPr/>
        </p:nvPicPr>
        <p:blipFill>
          <a:blip r:embed="rId2" cstate="print"/>
          <a:srcRect/>
          <a:stretch>
            <a:fillRect/>
          </a:stretch>
        </p:blipFill>
        <p:spPr bwMode="auto">
          <a:xfrm>
            <a:off x="494038" y="458377"/>
            <a:ext cx="714375" cy="785813"/>
          </a:xfrm>
          <a:prstGeom prst="rect">
            <a:avLst/>
          </a:prstGeom>
          <a:noFill/>
          <a:ln w="9525">
            <a:noFill/>
            <a:miter lim="800000"/>
            <a:headEnd/>
            <a:tailEnd/>
          </a:ln>
        </p:spPr>
      </p:pic>
      <p:sp>
        <p:nvSpPr>
          <p:cNvPr id="7" name="Прямоугольник 4"/>
          <p:cNvSpPr>
            <a:spLocks noChangeArrowheads="1"/>
          </p:cNvSpPr>
          <p:nvPr/>
        </p:nvSpPr>
        <p:spPr bwMode="auto">
          <a:xfrm>
            <a:off x="6449316" y="6493883"/>
            <a:ext cx="2370138" cy="307975"/>
          </a:xfrm>
          <a:prstGeom prst="rect">
            <a:avLst/>
          </a:prstGeom>
          <a:noFill/>
          <a:ln w="9525">
            <a:noFill/>
            <a:miter lim="800000"/>
            <a:headEnd/>
            <a:tailEnd/>
          </a:ln>
        </p:spPr>
        <p:txBody>
          <a:bodyPr wrap="none">
            <a:spAutoFit/>
          </a:bodyPr>
          <a:lstStyle/>
          <a:p>
            <a:pPr algn="r"/>
            <a:r>
              <a:rPr lang="ru-RU" altLang="ru-RU" sz="1400" i="1" dirty="0">
                <a:solidFill>
                  <a:srgbClr val="000072"/>
                </a:solidFill>
                <a:latin typeface="Times New Roman" pitchFamily="18" charset="0"/>
                <a:cs typeface="Times New Roman" pitchFamily="18" charset="0"/>
              </a:rPr>
              <a:t>Можайский городской округ</a:t>
            </a:r>
            <a:endParaRPr lang="ru-RU" alt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1200150" y="500062"/>
            <a:ext cx="7486650" cy="738187"/>
          </a:xfrm>
          <a:solidFill>
            <a:srgbClr val="00B0F0"/>
          </a:solidFill>
        </p:spPr>
        <p:txBody>
          <a:bodyPr anchor="ctr"/>
          <a:lstStyle/>
          <a:p>
            <a:pPr algn="ctr"/>
            <a:r>
              <a:rPr lang="ru-RU" sz="1800" dirty="0" smtClean="0">
                <a:latin typeface="Times New Roman" pitchFamily="18" charset="0"/>
                <a:cs typeface="Times New Roman" pitchFamily="18" charset="0"/>
              </a:rPr>
              <a:t>Мероприятия, предусмотренные к финансированию:</a:t>
            </a:r>
          </a:p>
        </p:txBody>
      </p:sp>
      <p:sp>
        <p:nvSpPr>
          <p:cNvPr id="23555" name="Содержимое 2"/>
          <p:cNvSpPr>
            <a:spLocks noGrp="1"/>
          </p:cNvSpPr>
          <p:nvPr>
            <p:ph idx="1"/>
          </p:nvPr>
        </p:nvSpPr>
        <p:spPr>
          <a:xfrm>
            <a:off x="457200" y="1285875"/>
            <a:ext cx="8229600" cy="4643438"/>
          </a:xfrm>
        </p:spPr>
        <p:txBody>
          <a:bodyPr/>
          <a:lstStyle/>
          <a:p>
            <a:r>
              <a:rPr lang="ru-RU" sz="1400" dirty="0" smtClean="0">
                <a:latin typeface="Times New Roman" pitchFamily="18" charset="0"/>
                <a:cs typeface="Times New Roman" pitchFamily="18" charset="0"/>
              </a:rPr>
              <a:t>Развитие приоритетных отраслей АПК</a:t>
            </a:r>
          </a:p>
          <a:p>
            <a:r>
              <a:rPr lang="ru-RU" sz="1400" dirty="0" smtClean="0">
                <a:latin typeface="Times New Roman" pitchFamily="18" charset="0"/>
                <a:cs typeface="Times New Roman" pitchFamily="18" charset="0"/>
              </a:rPr>
              <a:t>Организация и проведение конкурсов и выставок</a:t>
            </a:r>
          </a:p>
          <a:p>
            <a:r>
              <a:rPr lang="ru-RU" sz="1400" dirty="0" smtClean="0">
                <a:latin typeface="Times New Roman" pitchFamily="18" charset="0"/>
                <a:cs typeface="Times New Roman" pitchFamily="18" charset="0"/>
              </a:rPr>
              <a:t>Предотвращение выбытия из оборота земель сельскохозяйственного назначения и развитие мелиоративных систем и гидротехнических сооружений сельскохозяйственного назначения, а также проведение </a:t>
            </a:r>
            <a:r>
              <a:rPr lang="ru-RU" sz="1400" dirty="0" err="1" smtClean="0">
                <a:latin typeface="Times New Roman" pitchFamily="18" charset="0"/>
                <a:cs typeface="Times New Roman" pitchFamily="18" charset="0"/>
              </a:rPr>
              <a:t>культуртехнических</a:t>
            </a:r>
            <a:r>
              <a:rPr lang="ru-RU" sz="1400" dirty="0" smtClean="0">
                <a:latin typeface="Times New Roman" pitchFamily="18" charset="0"/>
                <a:cs typeface="Times New Roman" pitchFamily="18" charset="0"/>
              </a:rPr>
              <a:t> мероприятий</a:t>
            </a:r>
          </a:p>
          <a:p>
            <a:r>
              <a:rPr lang="ru-RU" sz="1400" dirty="0" smtClean="0">
                <a:latin typeface="Times New Roman" pitchFamily="18" charset="0"/>
                <a:cs typeface="Times New Roman" pitchFamily="18" charset="0"/>
              </a:rPr>
              <a:t>Проведение мероприятий по комплексной борьбе с борщевиком Сосновского</a:t>
            </a:r>
          </a:p>
          <a:p>
            <a:r>
              <a:rPr lang="ru-RU" sz="1400" dirty="0" smtClean="0">
                <a:latin typeface="Times New Roman" pitchFamily="18" charset="0"/>
                <a:cs typeface="Times New Roman" pitchFamily="18" charset="0"/>
              </a:rPr>
              <a:t>Улучшение жилищных условий граждан, проживающих на сельских территориях</a:t>
            </a:r>
          </a:p>
          <a:p>
            <a:r>
              <a:rPr lang="ru-RU" sz="1400" dirty="0" smtClean="0">
                <a:latin typeface="Times New Roman" pitchFamily="18" charset="0"/>
                <a:cs typeface="Times New Roman" pitchFamily="18" charset="0"/>
              </a:rPr>
              <a:t>Частичная компенсация транспортных расходов организаций и индивидуальных предпринимателей по доставке продовольственных и промышленных товаров в сельские населенные пункты</a:t>
            </a:r>
          </a:p>
          <a:p>
            <a:r>
              <a:rPr lang="ru-RU" sz="1400" dirty="0" smtClean="0">
                <a:latin typeface="Times New Roman" pitchFamily="18" charset="0"/>
                <a:cs typeface="Times New Roman" pitchFamily="18" charset="0"/>
              </a:rPr>
              <a:t>Осуществление переданных полномочий Московской области по организации мероприятий при осуществлении деятельности по обращению с собаками без владельцев</a:t>
            </a:r>
          </a:p>
          <a:p>
            <a:pPr algn="just">
              <a:buFont typeface="Wingdings" pitchFamily="2" charset="2"/>
              <a:buNone/>
            </a:pPr>
            <a:endParaRPr lang="ru-RU" sz="1400" dirty="0" smtClean="0">
              <a:solidFill>
                <a:srgbClr val="000000"/>
              </a:solidFill>
              <a:latin typeface="Times New Roman" pitchFamily="18" charset="0"/>
              <a:cs typeface="Times New Roman" pitchFamily="18" charset="0"/>
            </a:endParaRPr>
          </a:p>
          <a:p>
            <a:pPr algn="just"/>
            <a:endParaRPr lang="ru-RU" sz="1400" dirty="0" smtClean="0">
              <a:solidFill>
                <a:srgbClr val="000000"/>
              </a:solidFill>
              <a:latin typeface="Times New Roman" pitchFamily="18" charset="0"/>
            </a:endParaRPr>
          </a:p>
          <a:p>
            <a:pPr algn="just">
              <a:buFont typeface="Wingdings" pitchFamily="2" charset="2"/>
              <a:buNone/>
            </a:pPr>
            <a:endParaRPr lang="ru-RU" sz="1400" dirty="0" smtClean="0">
              <a:latin typeface="Times New Roman" pitchFamily="18" charset="0"/>
              <a:cs typeface="Times New Roman" pitchFamily="18" charset="0"/>
            </a:endParaRPr>
          </a:p>
        </p:txBody>
      </p:sp>
      <p:sp>
        <p:nvSpPr>
          <p:cNvPr id="5" name="Прямоугольник 4"/>
          <p:cNvSpPr/>
          <p:nvPr/>
        </p:nvSpPr>
        <p:spPr>
          <a:xfrm>
            <a:off x="6215074" y="6500834"/>
            <a:ext cx="2500301" cy="523220"/>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cs typeface="Arial" charset="0"/>
            </a:endParaRPr>
          </a:p>
        </p:txBody>
      </p:sp>
      <p:pic>
        <p:nvPicPr>
          <p:cNvPr id="23557" name="Рисунок 32" descr="Описание: Можайск-ГО-ПП-01"/>
          <p:cNvPicPr>
            <a:picLocks noChangeAspect="1" noChangeArrowheads="1"/>
          </p:cNvPicPr>
          <p:nvPr/>
        </p:nvPicPr>
        <p:blipFill>
          <a:blip r:embed="rId2" cstate="print"/>
          <a:srcRect/>
          <a:stretch>
            <a:fillRect/>
          </a:stretch>
        </p:blipFill>
        <p:spPr bwMode="auto">
          <a:xfrm>
            <a:off x="447675" y="476250"/>
            <a:ext cx="695325" cy="78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1238250" y="500062"/>
            <a:ext cx="7448550" cy="757237"/>
          </a:xfrm>
          <a:solidFill>
            <a:srgbClr val="00B0F0"/>
          </a:solidFill>
        </p:spPr>
        <p:txBody>
          <a:bodyPr anchor="ctr"/>
          <a:lstStyle/>
          <a:p>
            <a:pPr algn="ctr"/>
            <a:r>
              <a:rPr lang="ru-RU" sz="1800" dirty="0" smtClean="0">
                <a:latin typeface="Times New Roman" pitchFamily="18" charset="0"/>
                <a:cs typeface="Times New Roman" pitchFamily="18" charset="0"/>
              </a:rPr>
              <a:t>Перечень приоритетных показателей муниципальных программ</a:t>
            </a:r>
          </a:p>
        </p:txBody>
      </p:sp>
      <p:graphicFrame>
        <p:nvGraphicFramePr>
          <p:cNvPr id="6" name="Содержимое 5"/>
          <p:cNvGraphicFramePr>
            <a:graphicFrameLocks noGrp="1"/>
          </p:cNvGraphicFramePr>
          <p:nvPr>
            <p:ph idx="1"/>
          </p:nvPr>
        </p:nvGraphicFramePr>
        <p:xfrm>
          <a:off x="411893" y="1323990"/>
          <a:ext cx="8313013" cy="1476693"/>
        </p:xfrm>
        <a:graphic>
          <a:graphicData uri="http://schemas.openxmlformats.org/drawingml/2006/table">
            <a:tbl>
              <a:tblPr/>
              <a:tblGrid>
                <a:gridCol w="404006"/>
                <a:gridCol w="3060938"/>
                <a:gridCol w="907824"/>
                <a:gridCol w="793753"/>
                <a:gridCol w="793752"/>
                <a:gridCol w="793753"/>
                <a:gridCol w="793752"/>
                <a:gridCol w="765235"/>
              </a:tblGrid>
              <a:tr h="5318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Показатели, характеризующие достижение цели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Единица измерения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Факт</a:t>
                      </a:r>
                    </a:p>
                    <a:p>
                      <a:pPr algn="ctr"/>
                      <a:r>
                        <a:rPr lang="ru-RU" sz="1050" b="1" dirty="0" smtClean="0">
                          <a:solidFill>
                            <a:schemeClr val="tx1"/>
                          </a:solidFill>
                          <a:latin typeface="Times New Roman" pitchFamily="18" charset="0"/>
                          <a:cs typeface="Times New Roman" pitchFamily="18" charset="0"/>
                        </a:rPr>
                        <a:t>2021год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План</a:t>
                      </a:r>
                    </a:p>
                    <a:p>
                      <a:pPr algn="ctr"/>
                      <a:r>
                        <a:rPr lang="ru-RU" sz="1050" b="1" dirty="0" smtClean="0">
                          <a:solidFill>
                            <a:schemeClr val="tx1"/>
                          </a:solidFill>
                          <a:latin typeface="Times New Roman" pitchFamily="18" charset="0"/>
                          <a:cs typeface="Times New Roman" pitchFamily="18" charset="0"/>
                        </a:rPr>
                        <a:t>2022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2023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2024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2025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r>
              <a:tr h="468313">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000" kern="1200" dirty="0" smtClean="0">
                          <a:solidFill>
                            <a:schemeClr val="tx1"/>
                          </a:solidFill>
                          <a:latin typeface="Times New Roman" pitchFamily="18" charset="0"/>
                          <a:ea typeface="+mn-ea"/>
                          <a:cs typeface="Times New Roman" pitchFamily="18" charset="0"/>
                        </a:rPr>
                        <a:t>Индекс производства продукции сельского хозяйства в хозяйствах всех категорий (в сопоставимых ценах) к предыдущему году</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103,7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106,3</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106,4</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106,5</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r>
              <a:tr h="223838">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000" kern="1200" dirty="0" smtClean="0">
                          <a:solidFill>
                            <a:schemeClr val="tx1"/>
                          </a:solidFill>
                          <a:latin typeface="Times New Roman" pitchFamily="18" charset="0"/>
                          <a:ea typeface="+mn-ea"/>
                          <a:cs typeface="Times New Roman" pitchFamily="18" charset="0"/>
                        </a:rPr>
                        <a:t>Доля сельского населения в общей численности населения</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r>
            </a:tbl>
          </a:graphicData>
        </a:graphic>
      </p:graphicFrame>
      <p:sp>
        <p:nvSpPr>
          <p:cNvPr id="5" name="Прямоугольник 4"/>
          <p:cNvSpPr/>
          <p:nvPr/>
        </p:nvSpPr>
        <p:spPr>
          <a:xfrm>
            <a:off x="6286512" y="6500834"/>
            <a:ext cx="2428863" cy="523220"/>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cs typeface="Arial" charset="0"/>
            </a:endParaRPr>
          </a:p>
        </p:txBody>
      </p:sp>
      <p:pic>
        <p:nvPicPr>
          <p:cNvPr id="24663" name="Рисунок 32" descr="Описание: Можайск-ГО-ПП-01"/>
          <p:cNvPicPr>
            <a:picLocks noChangeAspect="1" noChangeArrowheads="1"/>
          </p:cNvPicPr>
          <p:nvPr/>
        </p:nvPicPr>
        <p:blipFill>
          <a:blip r:embed="rId2" cstate="print"/>
          <a:srcRect/>
          <a:stretch>
            <a:fillRect/>
          </a:stretch>
        </p:blipFill>
        <p:spPr bwMode="auto">
          <a:xfrm>
            <a:off x="452464" y="481032"/>
            <a:ext cx="695325" cy="78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Текст 2"/>
          <p:cNvSpPr>
            <a:spLocks noGrp="1"/>
          </p:cNvSpPr>
          <p:nvPr>
            <p:ph type="body" idx="1"/>
          </p:nvPr>
        </p:nvSpPr>
        <p:spPr>
          <a:xfrm>
            <a:off x="892650" y="1621837"/>
            <a:ext cx="3000396" cy="928694"/>
          </a:xfrm>
        </p:spPr>
        <p:txBody>
          <a:bodyPr>
            <a:normAutofit/>
          </a:bodyPr>
          <a:lstStyle/>
          <a:p>
            <a:r>
              <a:rPr lang="ru-RU" altLang="ru-RU" sz="1400" b="0" dirty="0" smtClean="0">
                <a:latin typeface="Times New Roman" pitchFamily="18" charset="0"/>
                <a:cs typeface="Times New Roman" pitchFamily="18" charset="0"/>
              </a:rPr>
              <a:t>2023 год  – 6 657,2 тыс.рублей</a:t>
            </a:r>
          </a:p>
          <a:p>
            <a:r>
              <a:rPr lang="ru-RU" altLang="ru-RU" sz="1400" b="0" dirty="0" smtClean="0">
                <a:latin typeface="Times New Roman" pitchFamily="18" charset="0"/>
                <a:cs typeface="Times New Roman" pitchFamily="18" charset="0"/>
              </a:rPr>
              <a:t>2024 год  – 6 657,2 тыс.рублей</a:t>
            </a:r>
          </a:p>
          <a:p>
            <a:r>
              <a:rPr lang="ru-RU" altLang="ru-RU" sz="1400" b="0" dirty="0" smtClean="0">
                <a:latin typeface="Times New Roman" pitchFamily="18" charset="0"/>
                <a:cs typeface="Times New Roman" pitchFamily="18" charset="0"/>
              </a:rPr>
              <a:t>2025 год  – 6 657,2  тыс. рублей</a:t>
            </a:r>
          </a:p>
        </p:txBody>
      </p:sp>
      <p:sp>
        <p:nvSpPr>
          <p:cNvPr id="26627" name="Текст 4"/>
          <p:cNvSpPr>
            <a:spLocks noGrp="1"/>
          </p:cNvSpPr>
          <p:nvPr>
            <p:ph type="body" sz="quarter" idx="3"/>
          </p:nvPr>
        </p:nvSpPr>
        <p:spPr>
          <a:xfrm>
            <a:off x="4486259" y="1657362"/>
            <a:ext cx="4041775" cy="785813"/>
          </a:xfrm>
        </p:spPr>
        <p:txBody>
          <a:bodyPr>
            <a:noAutofit/>
          </a:bodyPr>
          <a:lstStyle/>
          <a:p>
            <a:pPr algn="ctr"/>
            <a:r>
              <a:rPr lang="ru-RU" sz="1400" b="0" dirty="0" smtClean="0">
                <a:latin typeface="Times New Roman" pitchFamily="18" charset="0"/>
                <a:cs typeface="Times New Roman" pitchFamily="18" charset="0"/>
              </a:rPr>
              <a:t>2023 год</a:t>
            </a:r>
          </a:p>
          <a:p>
            <a:r>
              <a:rPr lang="ru-RU" sz="1400" b="0" dirty="0" smtClean="0">
                <a:latin typeface="Times New Roman" pitchFamily="18" charset="0"/>
                <a:cs typeface="Times New Roman" pitchFamily="18" charset="0"/>
              </a:rPr>
              <a:t>11,6% - бюджет Можайского городского округа</a:t>
            </a:r>
          </a:p>
          <a:p>
            <a:r>
              <a:rPr lang="ru-RU" sz="1400" b="0" dirty="0" smtClean="0">
                <a:latin typeface="Times New Roman" pitchFamily="18" charset="0"/>
                <a:cs typeface="Times New Roman" pitchFamily="18" charset="0"/>
              </a:rPr>
              <a:t>88,4% - бюджет Московской области </a:t>
            </a:r>
          </a:p>
        </p:txBody>
      </p:sp>
      <p:sp>
        <p:nvSpPr>
          <p:cNvPr id="8" name="Прямоугольник 7"/>
          <p:cNvSpPr/>
          <p:nvPr/>
        </p:nvSpPr>
        <p:spPr>
          <a:xfrm>
            <a:off x="6286511" y="6500834"/>
            <a:ext cx="2428863" cy="523220"/>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cs typeface="Arial" charset="0"/>
            </a:endParaRPr>
          </a:p>
        </p:txBody>
      </p:sp>
      <p:sp>
        <p:nvSpPr>
          <p:cNvPr id="9" name="Заголовок 1"/>
          <p:cNvSpPr txBox="1">
            <a:spLocks/>
          </p:cNvSpPr>
          <p:nvPr/>
        </p:nvSpPr>
        <p:spPr bwMode="auto">
          <a:xfrm>
            <a:off x="357188" y="1428750"/>
            <a:ext cx="8229600" cy="571500"/>
          </a:xfrm>
          <a:prstGeom prst="rect">
            <a:avLst/>
          </a:prstGeom>
          <a:noFill/>
          <a:ln w="9525">
            <a:noFill/>
            <a:miter lim="800000"/>
            <a:headEnd/>
            <a:tailEnd/>
          </a:ln>
        </p:spPr>
        <p:txBody>
          <a:bodyPr anchor="ctr"/>
          <a:lstStyle/>
          <a:p>
            <a:pPr algn="ctr" eaLnBrk="0" hangingPunct="0">
              <a:defRPr/>
            </a:pPr>
            <a:endParaRPr lang="ru-RU" sz="2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mj-ea"/>
              <a:cs typeface="Times New Roman" pitchFamily="18" charset="0"/>
            </a:endParaRPr>
          </a:p>
        </p:txBody>
      </p:sp>
      <p:sp>
        <p:nvSpPr>
          <p:cNvPr id="10" name="Заголовок 1"/>
          <p:cNvSpPr txBox="1">
            <a:spLocks/>
          </p:cNvSpPr>
          <p:nvPr/>
        </p:nvSpPr>
        <p:spPr bwMode="auto">
          <a:xfrm>
            <a:off x="1000125" y="1142985"/>
            <a:ext cx="7729538" cy="428628"/>
          </a:xfrm>
          <a:prstGeom prst="rect">
            <a:avLst/>
          </a:prstGeom>
          <a:noFill/>
          <a:ln w="9525">
            <a:noFill/>
            <a:miter lim="800000"/>
            <a:headEnd/>
            <a:tailEnd/>
          </a:ln>
        </p:spPr>
        <p:txBody>
          <a:bodyPr anchor="ctr"/>
          <a:lstStyle/>
          <a:p>
            <a:pPr algn="ctr" eaLnBrk="0" hangingPunct="0">
              <a:defRPr/>
            </a:pPr>
            <a:r>
              <a:rPr lang="ru-RU" kern="0" dirty="0">
                <a:latin typeface="Times New Roman" pitchFamily="18" charset="0"/>
                <a:ea typeface="+mj-ea"/>
                <a:cs typeface="Times New Roman" pitchFamily="18" charset="0"/>
              </a:rPr>
              <a:t>Расходы бюджета Можайского городского округа:</a:t>
            </a:r>
          </a:p>
        </p:txBody>
      </p:sp>
      <p:sp>
        <p:nvSpPr>
          <p:cNvPr id="12" name="Заголовок 11"/>
          <p:cNvSpPr>
            <a:spLocks noGrp="1"/>
          </p:cNvSpPr>
          <p:nvPr>
            <p:ph type="title"/>
          </p:nvPr>
        </p:nvSpPr>
        <p:spPr>
          <a:xfrm>
            <a:off x="1142976" y="642918"/>
            <a:ext cx="7543824" cy="625842"/>
          </a:xfrm>
        </p:spPr>
        <p:txBody>
          <a:bodyPr>
            <a:normAutofit fontScale="90000"/>
          </a:bodyPr>
          <a:lstStyle/>
          <a:p>
            <a:pPr algn="ctr">
              <a:defRPr/>
            </a:pPr>
            <a:r>
              <a:rPr lang="ru-RU" sz="20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a:t>
            </a:r>
            <a:r>
              <a:rPr lang="ru-RU" sz="2000" b="1" dirty="0" smtClean="0">
                <a:solidFill>
                  <a:srgbClr val="FFC000"/>
                </a:solidFill>
                <a:latin typeface="Times New Roman" pitchFamily="18" charset="0"/>
                <a:cs typeface="Times New Roman" pitchFamily="18" charset="0"/>
              </a:rPr>
              <a:t>Экология и окружающая среда</a:t>
            </a:r>
            <a:r>
              <a:rPr lang="ru-RU" sz="20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 на 2023- 2027 годы</a:t>
            </a:r>
            <a:r>
              <a:rPr lang="ru-RU" sz="18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
            </a:r>
            <a:br>
              <a:rPr lang="ru-RU" sz="18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br>
            <a:endParaRPr lang="ru-RU" sz="1800" dirty="0">
              <a:solidFill>
                <a:srgbClr val="FFC000"/>
              </a:solidFill>
              <a:latin typeface="Times New Roman" pitchFamily="18" charset="0"/>
              <a:cs typeface="Times New Roman" pitchFamily="18" charset="0"/>
            </a:endParaRPr>
          </a:p>
        </p:txBody>
      </p:sp>
      <p:pic>
        <p:nvPicPr>
          <p:cNvPr id="26632" name="Рисунок 32" descr="Описание: Можайск-ГО-ПП-01"/>
          <p:cNvPicPr>
            <a:picLocks noChangeAspect="1" noChangeArrowheads="1"/>
          </p:cNvPicPr>
          <p:nvPr/>
        </p:nvPicPr>
        <p:blipFill>
          <a:blip r:embed="rId2" cstate="print"/>
          <a:srcRect/>
          <a:stretch>
            <a:fillRect/>
          </a:stretch>
        </p:blipFill>
        <p:spPr bwMode="auto">
          <a:xfrm>
            <a:off x="457200" y="476250"/>
            <a:ext cx="714375" cy="785813"/>
          </a:xfrm>
          <a:prstGeom prst="rect">
            <a:avLst/>
          </a:prstGeom>
          <a:noFill/>
          <a:ln w="9525">
            <a:noFill/>
            <a:miter lim="800000"/>
            <a:headEnd/>
            <a:tailEnd/>
          </a:ln>
        </p:spPr>
      </p:pic>
      <p:graphicFrame>
        <p:nvGraphicFramePr>
          <p:cNvPr id="16" name="Содержимое 15"/>
          <p:cNvGraphicFramePr>
            <a:graphicFrameLocks noGrp="1"/>
          </p:cNvGraphicFramePr>
          <p:nvPr>
            <p:ph sz="half" idx="2"/>
          </p:nvPr>
        </p:nvGraphicFramePr>
        <p:xfrm>
          <a:off x="457200" y="2928938"/>
          <a:ext cx="4040188" cy="31972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Диаграмма 10"/>
          <p:cNvGraphicFramePr/>
          <p:nvPr/>
        </p:nvGraphicFramePr>
        <p:xfrm>
          <a:off x="395537" y="2996952"/>
          <a:ext cx="3960440" cy="3384376"/>
        </p:xfrm>
        <a:graphic>
          <a:graphicData uri="http://schemas.openxmlformats.org/drawingml/2006/chart">
            <c:chart xmlns:c="http://schemas.openxmlformats.org/drawingml/2006/chart" xmlns:r="http://schemas.openxmlformats.org/officeDocument/2006/relationships" r:id="rId4"/>
          </a:graphicData>
        </a:graphic>
      </p:graphicFrame>
      <p:pic>
        <p:nvPicPr>
          <p:cNvPr id="5122" name="Picture 2" descr="C:\Users\buch1\Desktop\1.jpg"/>
          <p:cNvPicPr>
            <a:picLocks noGrp="1" noChangeAspect="1" noChangeArrowheads="1"/>
          </p:cNvPicPr>
          <p:nvPr>
            <p:ph sz="quarter" idx="4"/>
          </p:nvPr>
        </p:nvPicPr>
        <p:blipFill>
          <a:blip r:embed="rId5"/>
          <a:srcRect/>
          <a:stretch>
            <a:fillRect/>
          </a:stretch>
        </p:blipFill>
        <p:spPr bwMode="auto">
          <a:xfrm>
            <a:off x="4725922" y="2749255"/>
            <a:ext cx="3876675" cy="3257550"/>
          </a:xfrm>
          <a:prstGeom prst="rect">
            <a:avLst/>
          </a:prstGeom>
          <a:noFill/>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1357313" y="500063"/>
            <a:ext cx="7329487" cy="760326"/>
          </a:xfrm>
          <a:solidFill>
            <a:srgbClr val="00B0F0"/>
          </a:solidFill>
        </p:spPr>
        <p:txBody>
          <a:bodyPr anchor="ctr"/>
          <a:lstStyle/>
          <a:p>
            <a:pPr algn="ctr"/>
            <a:r>
              <a:rPr lang="ru-RU" sz="1800" dirty="0" smtClean="0">
                <a:latin typeface="Times New Roman" pitchFamily="18" charset="0"/>
                <a:cs typeface="Times New Roman" pitchFamily="18" charset="0"/>
              </a:rPr>
              <a:t>Мероприятия, предусмотренные к финансированию:</a:t>
            </a:r>
          </a:p>
        </p:txBody>
      </p:sp>
      <p:sp>
        <p:nvSpPr>
          <p:cNvPr id="27651" name="Содержимое 2"/>
          <p:cNvSpPr>
            <a:spLocks noGrp="1"/>
          </p:cNvSpPr>
          <p:nvPr>
            <p:ph idx="1"/>
          </p:nvPr>
        </p:nvSpPr>
        <p:spPr>
          <a:xfrm>
            <a:off x="428625" y="1214422"/>
            <a:ext cx="8429625" cy="1571636"/>
          </a:xfrm>
        </p:spPr>
        <p:txBody>
          <a:bodyPr/>
          <a:lstStyle/>
          <a:p>
            <a:pPr>
              <a:buFont typeface="Wingdings" pitchFamily="2" charset="2"/>
              <a:buChar char="§"/>
            </a:pPr>
            <a:r>
              <a:rPr lang="ru-RU" sz="1400" dirty="0" smtClean="0">
                <a:latin typeface="Times New Roman" pitchFamily="18" charset="0"/>
                <a:cs typeface="Times New Roman" pitchFamily="18" charset="0"/>
              </a:rPr>
              <a:t>Вовлечение населения в экологические мероприятия </a:t>
            </a:r>
          </a:p>
          <a:p>
            <a:pPr>
              <a:buFont typeface="Wingdings" pitchFamily="2" charset="2"/>
              <a:buChar char="§"/>
            </a:pPr>
            <a:r>
              <a:rPr lang="ru-RU" sz="1400" dirty="0" smtClean="0">
                <a:latin typeface="Times New Roman" pitchFamily="18" charset="0"/>
                <a:cs typeface="Times New Roman" pitchFamily="18" charset="0"/>
              </a:rPr>
              <a:t>Проведение обследований состояния окружающей среды</a:t>
            </a:r>
          </a:p>
          <a:p>
            <a:pPr>
              <a:buFont typeface="Wingdings" pitchFamily="2" charset="2"/>
              <a:buChar char="§"/>
            </a:pPr>
            <a:r>
              <a:rPr lang="ru-RU" sz="1400" dirty="0" smtClean="0">
                <a:latin typeface="Times New Roman" pitchFamily="18" charset="0"/>
                <a:cs typeface="Times New Roman" pitchFamily="18" charset="0"/>
              </a:rPr>
              <a:t>Обеспечение безопасности гидротехнических сооружений и проведение мероприятий по </a:t>
            </a:r>
            <a:r>
              <a:rPr lang="ru-RU" sz="1400" dirty="0" err="1" smtClean="0">
                <a:latin typeface="Times New Roman" pitchFamily="18" charset="0"/>
                <a:cs typeface="Times New Roman" pitchFamily="18" charset="0"/>
              </a:rPr>
              <a:t>берегоукреплению</a:t>
            </a:r>
            <a:endParaRPr lang="ru-RU" sz="1400" dirty="0" smtClean="0">
              <a:latin typeface="Times New Roman" pitchFamily="18" charset="0"/>
              <a:cs typeface="Times New Roman" pitchFamily="18" charset="0"/>
            </a:endParaRPr>
          </a:p>
          <a:p>
            <a:pPr>
              <a:buFont typeface="Wingdings" pitchFamily="2" charset="2"/>
              <a:buChar char="§"/>
            </a:pPr>
            <a:r>
              <a:rPr lang="ru-RU" sz="1400" dirty="0" smtClean="0">
                <a:latin typeface="Times New Roman" pitchFamily="18" charset="0"/>
                <a:cs typeface="Times New Roman" pitchFamily="18" charset="0"/>
              </a:rPr>
              <a:t>Ликвидация последствий засорения водных объектов</a:t>
            </a:r>
          </a:p>
          <a:p>
            <a:pPr>
              <a:buFont typeface="Wingdings" pitchFamily="2" charset="2"/>
              <a:buChar char="§"/>
            </a:pPr>
            <a:r>
              <a:rPr lang="ru-RU" sz="1400" dirty="0" smtClean="0">
                <a:latin typeface="Times New Roman" pitchFamily="18" charset="0"/>
                <a:cs typeface="Times New Roman" pitchFamily="18" charset="0"/>
              </a:rPr>
              <a:t>Осуществление отдельных полномочий в области лесных отношений</a:t>
            </a:r>
          </a:p>
        </p:txBody>
      </p:sp>
      <p:sp>
        <p:nvSpPr>
          <p:cNvPr id="5" name="Прямоугольник 4"/>
          <p:cNvSpPr/>
          <p:nvPr/>
        </p:nvSpPr>
        <p:spPr>
          <a:xfrm>
            <a:off x="6357950" y="6500834"/>
            <a:ext cx="2500330" cy="523220"/>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latin typeface="Arial" charset="0"/>
              <a:cs typeface="Arial" charset="0"/>
            </a:endParaRPr>
          </a:p>
        </p:txBody>
      </p:sp>
      <p:pic>
        <p:nvPicPr>
          <p:cNvPr id="27653" name="Рисунок 32" descr="Описание: Можайск-ГО-ПП-01"/>
          <p:cNvPicPr>
            <a:picLocks noChangeAspect="1" noChangeArrowheads="1"/>
          </p:cNvPicPr>
          <p:nvPr/>
        </p:nvPicPr>
        <p:blipFill>
          <a:blip r:embed="rId2" cstate="print"/>
          <a:srcRect/>
          <a:stretch>
            <a:fillRect/>
          </a:stretch>
        </p:blipFill>
        <p:spPr bwMode="auto">
          <a:xfrm>
            <a:off x="458384" y="483090"/>
            <a:ext cx="686675" cy="785813"/>
          </a:xfrm>
          <a:prstGeom prst="rect">
            <a:avLst/>
          </a:prstGeom>
          <a:noFill/>
          <a:ln w="9525">
            <a:noFill/>
            <a:miter lim="800000"/>
            <a:headEnd/>
            <a:tailEnd/>
          </a:ln>
        </p:spPr>
      </p:pic>
      <p:sp>
        <p:nvSpPr>
          <p:cNvPr id="7" name="Заголовок 1"/>
          <p:cNvSpPr txBox="1">
            <a:spLocks/>
          </p:cNvSpPr>
          <p:nvPr/>
        </p:nvSpPr>
        <p:spPr bwMode="auto">
          <a:xfrm>
            <a:off x="500063" y="2786058"/>
            <a:ext cx="8186737" cy="428628"/>
          </a:xfrm>
          <a:prstGeom prst="rect">
            <a:avLst/>
          </a:prstGeom>
          <a:solidFill>
            <a:srgbClr val="00B0F0"/>
          </a:solidFill>
          <a:ln w="9525">
            <a:noFill/>
            <a:miter lim="800000"/>
            <a:headEnd/>
            <a:tailEnd/>
          </a:ln>
        </p:spPr>
        <p:txBody>
          <a:bodyPr anchor="ctr"/>
          <a:lstStyle/>
          <a:p>
            <a:pPr algn="ctr" eaLnBrk="0" hangingPunct="0">
              <a:defRPr/>
            </a:pPr>
            <a:r>
              <a:rPr lang="ru-RU" kern="0" dirty="0">
                <a:latin typeface="Times New Roman" pitchFamily="18" charset="0"/>
                <a:ea typeface="+mj-ea"/>
                <a:cs typeface="Times New Roman" pitchFamily="18" charset="0"/>
              </a:rPr>
              <a:t>Перечень приоритетных показателей муниципальных программ</a:t>
            </a:r>
          </a:p>
        </p:txBody>
      </p:sp>
      <p:graphicFrame>
        <p:nvGraphicFramePr>
          <p:cNvPr id="8" name="Содержимое 5"/>
          <p:cNvGraphicFramePr>
            <a:graphicFrameLocks/>
          </p:cNvGraphicFramePr>
          <p:nvPr/>
        </p:nvGraphicFramePr>
        <p:xfrm>
          <a:off x="411892" y="3286124"/>
          <a:ext cx="8328453" cy="2133616"/>
        </p:xfrm>
        <a:graphic>
          <a:graphicData uri="http://schemas.openxmlformats.org/drawingml/2006/table">
            <a:tbl>
              <a:tblPr firstRow="1" bandRow="1">
                <a:tableStyleId>{21E4AEA4-8DFA-4A89-87EB-49C32662AFE0}</a:tableStyleId>
              </a:tblPr>
              <a:tblGrid>
                <a:gridCol w="404828"/>
                <a:gridCol w="3413592"/>
                <a:gridCol w="737313"/>
                <a:gridCol w="854200"/>
                <a:gridCol w="793906"/>
                <a:gridCol w="700944"/>
                <a:gridCol w="711834"/>
                <a:gridCol w="711836"/>
              </a:tblGrid>
              <a:tr h="825413">
                <a:tc>
                  <a:txBody>
                    <a:bodyPr/>
                    <a:lstStyle/>
                    <a:p>
                      <a:pPr algn="ctr"/>
                      <a:r>
                        <a:rPr lang="ru-RU" sz="1050" dirty="0" smtClean="0">
                          <a:solidFill>
                            <a:schemeClr val="tx1"/>
                          </a:solidFill>
                          <a:latin typeface="Times New Roman" pitchFamily="18" charset="0"/>
                          <a:cs typeface="Times New Roman" pitchFamily="18" charset="0"/>
                        </a:rPr>
                        <a:t>№</a:t>
                      </a:r>
                    </a:p>
                    <a:p>
                      <a:pPr algn="ctr"/>
                      <a:r>
                        <a:rPr lang="ru-RU" sz="1050" dirty="0" err="1" smtClean="0">
                          <a:solidFill>
                            <a:schemeClr val="tx1"/>
                          </a:solidFill>
                          <a:latin typeface="Times New Roman" pitchFamily="18" charset="0"/>
                          <a:cs typeface="Times New Roman" pitchFamily="18" charset="0"/>
                        </a:rPr>
                        <a:t>п</a:t>
                      </a:r>
                      <a:r>
                        <a:rPr lang="ru-RU" sz="1050" dirty="0" smtClean="0">
                          <a:solidFill>
                            <a:schemeClr val="tx1"/>
                          </a:solidFill>
                          <a:latin typeface="Times New Roman" pitchFamily="18" charset="0"/>
                          <a:cs typeface="Times New Roman" pitchFamily="18" charset="0"/>
                        </a:rPr>
                        <a:t>/</a:t>
                      </a:r>
                      <a:r>
                        <a:rPr lang="ru-RU" sz="1050" dirty="0" err="1" smtClean="0">
                          <a:solidFill>
                            <a:schemeClr val="tx1"/>
                          </a:solidFill>
                          <a:latin typeface="Times New Roman" pitchFamily="18" charset="0"/>
                          <a:cs typeface="Times New Roman" pitchFamily="18" charset="0"/>
                        </a:rPr>
                        <a:t>п</a:t>
                      </a:r>
                      <a:endParaRPr lang="ru-RU" sz="1050" dirty="0">
                        <a:solidFill>
                          <a:schemeClr val="tx1"/>
                        </a:solidFill>
                        <a:latin typeface="Times New Roman" pitchFamily="18" charset="0"/>
                        <a:cs typeface="Times New Roman" pitchFamily="18" charset="0"/>
                      </a:endParaRPr>
                    </a:p>
                  </a:txBody>
                  <a:tcPr>
                    <a:solidFill>
                      <a:srgbClr val="FEE1DC"/>
                    </a:solidFill>
                  </a:tcPr>
                </a:tc>
                <a:tc>
                  <a:txBody>
                    <a:bodyPr/>
                    <a:lstStyle/>
                    <a:p>
                      <a:pPr algn="ctr"/>
                      <a:r>
                        <a:rPr lang="ru-RU" sz="1050" dirty="0" smtClean="0">
                          <a:solidFill>
                            <a:schemeClr val="tx1"/>
                          </a:solidFill>
                          <a:latin typeface="Times New Roman" pitchFamily="18" charset="0"/>
                          <a:cs typeface="Times New Roman" pitchFamily="18" charset="0"/>
                        </a:rPr>
                        <a:t>Показатели, характеризующие достижение цели</a:t>
                      </a:r>
                      <a:endParaRPr lang="ru-RU" sz="1050" dirty="0">
                        <a:solidFill>
                          <a:schemeClr val="tx1"/>
                        </a:solidFill>
                        <a:latin typeface="Times New Roman" pitchFamily="18" charset="0"/>
                        <a:cs typeface="Times New Roman" pitchFamily="18" charset="0"/>
                      </a:endParaRPr>
                    </a:p>
                  </a:txBody>
                  <a:tcPr>
                    <a:solidFill>
                      <a:srgbClr val="FEE1DC"/>
                    </a:solidFill>
                  </a:tcPr>
                </a:tc>
                <a:tc>
                  <a:txBody>
                    <a:bodyPr/>
                    <a:lstStyle/>
                    <a:p>
                      <a:pPr algn="ctr"/>
                      <a:r>
                        <a:rPr lang="ru-RU" sz="900" dirty="0" smtClean="0">
                          <a:solidFill>
                            <a:schemeClr val="tx1"/>
                          </a:solidFill>
                          <a:latin typeface="Times New Roman" pitchFamily="18" charset="0"/>
                          <a:cs typeface="Times New Roman" pitchFamily="18" charset="0"/>
                        </a:rPr>
                        <a:t>Единица измерения</a:t>
                      </a:r>
                      <a:endParaRPr lang="ru-RU" sz="900" dirty="0">
                        <a:solidFill>
                          <a:schemeClr val="tx1"/>
                        </a:solidFill>
                        <a:latin typeface="Times New Roman" pitchFamily="18" charset="0"/>
                        <a:cs typeface="Times New Roman" pitchFamily="18" charset="0"/>
                      </a:endParaRPr>
                    </a:p>
                  </a:txBody>
                  <a:tcP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Факт</a:t>
                      </a:r>
                    </a:p>
                    <a:p>
                      <a:pPr algn="ctr"/>
                      <a:r>
                        <a:rPr lang="ru-RU" sz="1050" b="1" dirty="0" smtClean="0">
                          <a:solidFill>
                            <a:schemeClr val="tx1"/>
                          </a:solidFill>
                          <a:latin typeface="Times New Roman" pitchFamily="18" charset="0"/>
                          <a:cs typeface="Times New Roman" pitchFamily="18" charset="0"/>
                        </a:rPr>
                        <a:t>2021год</a:t>
                      </a:r>
                      <a:endParaRPr lang="ru-RU" sz="1050" b="1" dirty="0">
                        <a:solidFill>
                          <a:schemeClr val="tx1"/>
                        </a:solidFill>
                        <a:latin typeface="Times New Roman" pitchFamily="18" charset="0"/>
                        <a:cs typeface="Times New Roman" pitchFamily="18" charset="0"/>
                      </a:endParaRPr>
                    </a:p>
                  </a:txBody>
                  <a:tcP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План</a:t>
                      </a:r>
                    </a:p>
                    <a:p>
                      <a:pPr algn="ctr"/>
                      <a:r>
                        <a:rPr lang="ru-RU" sz="1050" b="1" dirty="0" smtClean="0">
                          <a:solidFill>
                            <a:schemeClr val="tx1"/>
                          </a:solidFill>
                          <a:latin typeface="Times New Roman" pitchFamily="18" charset="0"/>
                          <a:cs typeface="Times New Roman" pitchFamily="18" charset="0"/>
                        </a:rPr>
                        <a:t>2022 год</a:t>
                      </a:r>
                      <a:endParaRPr lang="ru-RU" sz="1050" b="1" dirty="0">
                        <a:solidFill>
                          <a:schemeClr val="tx1"/>
                        </a:solidFill>
                        <a:latin typeface="Times New Roman" pitchFamily="18" charset="0"/>
                        <a:cs typeface="Times New Roman" pitchFamily="18" charset="0"/>
                      </a:endParaRPr>
                    </a:p>
                  </a:txBody>
                  <a:tcP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2023 год</a:t>
                      </a:r>
                      <a:endParaRPr lang="ru-RU" sz="1050" b="1" dirty="0">
                        <a:solidFill>
                          <a:schemeClr val="tx1"/>
                        </a:solidFill>
                        <a:latin typeface="Times New Roman" pitchFamily="18" charset="0"/>
                        <a:cs typeface="Times New Roman" pitchFamily="18" charset="0"/>
                      </a:endParaRPr>
                    </a:p>
                  </a:txBody>
                  <a:tcP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2024 год</a:t>
                      </a:r>
                      <a:endParaRPr lang="ru-RU" sz="1050" b="1" dirty="0">
                        <a:solidFill>
                          <a:schemeClr val="tx1"/>
                        </a:solidFill>
                        <a:latin typeface="Times New Roman" pitchFamily="18" charset="0"/>
                        <a:cs typeface="Times New Roman" pitchFamily="18" charset="0"/>
                      </a:endParaRPr>
                    </a:p>
                  </a:txBody>
                  <a:tcP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2025 год</a:t>
                      </a:r>
                      <a:endParaRPr lang="ru-RU" sz="1050" b="1" dirty="0">
                        <a:solidFill>
                          <a:schemeClr val="tx1"/>
                        </a:solidFill>
                        <a:latin typeface="Times New Roman" pitchFamily="18" charset="0"/>
                        <a:cs typeface="Times New Roman" pitchFamily="18" charset="0"/>
                      </a:endParaRPr>
                    </a:p>
                  </a:txBody>
                  <a:tcPr>
                    <a:solidFill>
                      <a:srgbClr val="FEE1DC"/>
                    </a:solidFill>
                  </a:tcPr>
                </a:tc>
              </a:tr>
              <a:tr h="531909">
                <a:tc>
                  <a:txBody>
                    <a:bodyPr/>
                    <a:lstStyle/>
                    <a:p>
                      <a:pPr algn="ctr"/>
                      <a:r>
                        <a:rPr lang="ru-RU" sz="1000" dirty="0" smtClean="0">
                          <a:latin typeface="Times New Roman" pitchFamily="18" charset="0"/>
                          <a:cs typeface="Times New Roman" pitchFamily="18" charset="0"/>
                        </a:rPr>
                        <a:t>1</a:t>
                      </a:r>
                      <a:endParaRPr lang="ru-RU" sz="1000" dirty="0">
                        <a:latin typeface="Times New Roman" pitchFamily="18" charset="0"/>
                        <a:cs typeface="Times New Roman" pitchFamily="18" charset="0"/>
                      </a:endParaRPr>
                    </a:p>
                  </a:txBody>
                  <a:tcPr/>
                </a:tc>
                <a:tc>
                  <a:txBody>
                    <a:bodyPr/>
                    <a:lstStyle/>
                    <a:p>
                      <a:r>
                        <a:rPr lang="ru-RU" sz="1000" kern="1200" dirty="0" smtClean="0">
                          <a:solidFill>
                            <a:schemeClr val="dk1"/>
                          </a:solidFill>
                          <a:latin typeface="Times New Roman" pitchFamily="18" charset="0"/>
                          <a:ea typeface="+mn-ea"/>
                          <a:cs typeface="Times New Roman" pitchFamily="18" charset="0"/>
                        </a:rPr>
                        <a:t>Количество гидротехнических сооружений с неудовлетворительным и опасным уровнем безопасности, приведенных в безопасное техническое состояние</a:t>
                      </a:r>
                      <a:endParaRPr lang="ru-RU" sz="10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Times New Roman" pitchFamily="18" charset="0"/>
                          <a:cs typeface="Times New Roman" pitchFamily="18" charset="0"/>
                        </a:rPr>
                        <a:t>Шт.</a:t>
                      </a:r>
                    </a:p>
                  </a:txBody>
                  <a:tcPr/>
                </a:tc>
                <a:tc>
                  <a:txBody>
                    <a:bodyPr/>
                    <a:lstStyle/>
                    <a:p>
                      <a:pPr algn="ctr">
                        <a:spcAft>
                          <a:spcPts val="0"/>
                        </a:spcAft>
                      </a:pPr>
                      <a:r>
                        <a:rPr lang="ru-RU" sz="1000" dirty="0" smtClean="0">
                          <a:latin typeface="Times New Roman" pitchFamily="18" charset="0"/>
                          <a:ea typeface="Times New Roman"/>
                          <a:cs typeface="Times New Roman" pitchFamily="18" charset="0"/>
                        </a:rPr>
                        <a:t>-</a:t>
                      </a:r>
                      <a:endParaRPr lang="ru-RU" sz="1000" dirty="0">
                        <a:latin typeface="Times New Roman" pitchFamily="18" charset="0"/>
                        <a:ea typeface="Times New Roman"/>
                        <a:cs typeface="Times New Roman" pitchFamily="18" charset="0"/>
                      </a:endParaRPr>
                    </a:p>
                  </a:txBody>
                  <a:tcPr/>
                </a:tc>
                <a:tc>
                  <a:txBody>
                    <a:bodyPr/>
                    <a:lstStyle/>
                    <a:p>
                      <a:pPr algn="ctr">
                        <a:spcAft>
                          <a:spcPts val="0"/>
                        </a:spcAft>
                      </a:pPr>
                      <a:r>
                        <a:rPr lang="ru-RU" sz="1000" dirty="0" smtClean="0">
                          <a:latin typeface="Times New Roman" pitchFamily="18" charset="0"/>
                          <a:ea typeface="Times New Roman"/>
                          <a:cs typeface="Times New Roman" pitchFamily="18" charset="0"/>
                        </a:rPr>
                        <a:t>-</a:t>
                      </a:r>
                      <a:endParaRPr lang="ru-RU" sz="1000" dirty="0">
                        <a:latin typeface="Times New Roman" pitchFamily="18" charset="0"/>
                        <a:ea typeface="Times New Roman"/>
                        <a:cs typeface="Times New Roman" pitchFamily="18" charset="0"/>
                      </a:endParaRPr>
                    </a:p>
                  </a:txBody>
                  <a:tcPr/>
                </a:tc>
                <a:tc>
                  <a:txBody>
                    <a:bodyPr/>
                    <a:lstStyle/>
                    <a:p>
                      <a:pPr algn="ctr">
                        <a:spcAft>
                          <a:spcPts val="0"/>
                        </a:spcAft>
                      </a:pPr>
                      <a:r>
                        <a:rPr lang="ru-RU" sz="1000" dirty="0" smtClean="0">
                          <a:latin typeface="Times New Roman" pitchFamily="18" charset="0"/>
                          <a:ea typeface="Times New Roman"/>
                          <a:cs typeface="Times New Roman" pitchFamily="18" charset="0"/>
                        </a:rPr>
                        <a:t>-</a:t>
                      </a:r>
                      <a:endParaRPr lang="ru-RU" sz="1000" dirty="0">
                        <a:latin typeface="Times New Roman" pitchFamily="18" charset="0"/>
                        <a:ea typeface="Times New Roman"/>
                        <a:cs typeface="Times New Roman" pitchFamily="18" charset="0"/>
                      </a:endParaRPr>
                    </a:p>
                  </a:txBody>
                  <a:tcPr/>
                </a:tc>
                <a:tc>
                  <a:txBody>
                    <a:bodyPr/>
                    <a:lstStyle/>
                    <a:p>
                      <a:pPr algn="ctr">
                        <a:spcAft>
                          <a:spcPts val="0"/>
                        </a:spcAft>
                      </a:pPr>
                      <a:r>
                        <a:rPr lang="ru-RU" sz="1000" dirty="0" smtClean="0">
                          <a:latin typeface="Times New Roman" pitchFamily="18" charset="0"/>
                          <a:ea typeface="Times New Roman"/>
                          <a:cs typeface="Times New Roman" pitchFamily="18" charset="0"/>
                        </a:rPr>
                        <a:t>-</a:t>
                      </a:r>
                      <a:endParaRPr lang="ru-RU" sz="1000" dirty="0">
                        <a:latin typeface="Times New Roman" pitchFamily="18" charset="0"/>
                        <a:ea typeface="Times New Roman"/>
                        <a:cs typeface="Times New Roman" pitchFamily="18" charset="0"/>
                      </a:endParaRPr>
                    </a:p>
                  </a:txBody>
                  <a:tcPr/>
                </a:tc>
                <a:tc>
                  <a:txBody>
                    <a:bodyPr/>
                    <a:lstStyle/>
                    <a:p>
                      <a:pPr algn="ctr">
                        <a:spcAft>
                          <a:spcPts val="0"/>
                        </a:spcAft>
                      </a:pPr>
                      <a:r>
                        <a:rPr lang="ru-RU" sz="1000" dirty="0" smtClean="0">
                          <a:latin typeface="Times New Roman" pitchFamily="18" charset="0"/>
                          <a:ea typeface="Times New Roman"/>
                          <a:cs typeface="Times New Roman" pitchFamily="18" charset="0"/>
                        </a:rPr>
                        <a:t>-</a:t>
                      </a:r>
                      <a:endParaRPr lang="ru-RU" sz="1000" dirty="0">
                        <a:latin typeface="Times New Roman" pitchFamily="18" charset="0"/>
                        <a:ea typeface="Times New Roman"/>
                        <a:cs typeface="Times New Roman" pitchFamily="18" charset="0"/>
                      </a:endParaRPr>
                    </a:p>
                  </a:txBody>
                  <a:tcPr/>
                </a:tc>
              </a:tr>
              <a:tr h="759563">
                <a:tc>
                  <a:txBody>
                    <a:bodyPr/>
                    <a:lstStyle/>
                    <a:p>
                      <a:pPr algn="ctr"/>
                      <a:r>
                        <a:rPr lang="ru-RU" sz="1000" dirty="0" smtClean="0">
                          <a:latin typeface="Times New Roman" pitchFamily="18" charset="0"/>
                          <a:cs typeface="Times New Roman" pitchFamily="18" charset="0"/>
                        </a:rPr>
                        <a:t>2</a:t>
                      </a:r>
                      <a:endParaRPr lang="ru-RU" sz="1000" dirty="0">
                        <a:latin typeface="Times New Roman" pitchFamily="18" charset="0"/>
                        <a:cs typeface="Times New Roman" pitchFamily="18" charset="0"/>
                      </a:endParaRPr>
                    </a:p>
                  </a:txBody>
                  <a:tcPr/>
                </a:tc>
                <a:tc>
                  <a:txBody>
                    <a:bodyPr/>
                    <a:lstStyle/>
                    <a:p>
                      <a:r>
                        <a:rPr lang="ru-RU" sz="1000" kern="1200" dirty="0" smtClean="0">
                          <a:solidFill>
                            <a:schemeClr val="dk1"/>
                          </a:solidFill>
                          <a:latin typeface="Times New Roman" pitchFamily="18" charset="0"/>
                          <a:ea typeface="+mn-ea"/>
                          <a:cs typeface="Times New Roman" pitchFamily="18" charset="0"/>
                        </a:rPr>
                        <a:t>Доля ликвидированных отходов, на лесных участках в составе земель лесного фонда, не предоставленных гражданам и юридическим лицам, в общем объеме обнаруженных отходов</a:t>
                      </a:r>
                      <a:endParaRPr lang="ru-RU" sz="10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Times New Roman" pitchFamily="18" charset="0"/>
                          <a:cs typeface="Times New Roman" pitchFamily="18" charset="0"/>
                        </a:rPr>
                        <a:t>%</a:t>
                      </a:r>
                    </a:p>
                  </a:txBody>
                  <a:tcPr/>
                </a:tc>
                <a:tc>
                  <a:txBody>
                    <a:bodyPr/>
                    <a:lstStyle/>
                    <a:p>
                      <a:pPr algn="ctr">
                        <a:spcAft>
                          <a:spcPts val="0"/>
                        </a:spcAft>
                      </a:pPr>
                      <a:r>
                        <a:rPr lang="ru-RU" sz="1000" dirty="0" smtClean="0">
                          <a:latin typeface="Times New Roman" pitchFamily="18" charset="0"/>
                          <a:ea typeface="Times New Roman"/>
                          <a:cs typeface="Times New Roman" pitchFamily="18" charset="0"/>
                        </a:rPr>
                        <a:t>-</a:t>
                      </a:r>
                      <a:endParaRPr lang="ru-RU" sz="1000" dirty="0">
                        <a:latin typeface="Times New Roman" pitchFamily="18" charset="0"/>
                        <a:ea typeface="Times New Roman"/>
                        <a:cs typeface="Times New Roman" pitchFamily="18" charset="0"/>
                      </a:endParaRPr>
                    </a:p>
                  </a:txBody>
                  <a:tcPr/>
                </a:tc>
                <a:tc>
                  <a:txBody>
                    <a:bodyPr/>
                    <a:lstStyle/>
                    <a:p>
                      <a:pPr algn="ctr">
                        <a:spcAft>
                          <a:spcPts val="0"/>
                        </a:spcAft>
                      </a:pPr>
                      <a:r>
                        <a:rPr lang="ru-RU" sz="1000" dirty="0">
                          <a:latin typeface="Times New Roman" pitchFamily="18" charset="0"/>
                          <a:ea typeface="Times New Roman"/>
                          <a:cs typeface="Times New Roman" pitchFamily="18" charset="0"/>
                        </a:rPr>
                        <a:t>20</a:t>
                      </a:r>
                    </a:p>
                  </a:txBody>
                  <a:tcPr/>
                </a:tc>
                <a:tc>
                  <a:txBody>
                    <a:bodyPr/>
                    <a:lstStyle/>
                    <a:p>
                      <a:pPr algn="ctr">
                        <a:spcAft>
                          <a:spcPts val="0"/>
                        </a:spcAft>
                      </a:pPr>
                      <a:r>
                        <a:rPr lang="ru-RU" sz="1000" dirty="0">
                          <a:latin typeface="Times New Roman" pitchFamily="18" charset="0"/>
                          <a:ea typeface="Times New Roman"/>
                          <a:cs typeface="Times New Roman" pitchFamily="18" charset="0"/>
                        </a:rPr>
                        <a:t>20</a:t>
                      </a:r>
                    </a:p>
                  </a:txBody>
                  <a:tcPr/>
                </a:tc>
                <a:tc>
                  <a:txBody>
                    <a:bodyPr/>
                    <a:lstStyle/>
                    <a:p>
                      <a:pPr algn="ctr">
                        <a:spcAft>
                          <a:spcPts val="0"/>
                        </a:spcAft>
                      </a:pPr>
                      <a:r>
                        <a:rPr lang="ru-RU" sz="1000" dirty="0">
                          <a:latin typeface="Times New Roman" pitchFamily="18" charset="0"/>
                          <a:ea typeface="Times New Roman"/>
                          <a:cs typeface="Times New Roman" pitchFamily="18" charset="0"/>
                        </a:rPr>
                        <a:t>30</a:t>
                      </a:r>
                    </a:p>
                  </a:txBody>
                  <a:tcPr/>
                </a:tc>
                <a:tc>
                  <a:txBody>
                    <a:bodyPr/>
                    <a:lstStyle/>
                    <a:p>
                      <a:pPr algn="ctr">
                        <a:spcAft>
                          <a:spcPts val="0"/>
                        </a:spcAft>
                      </a:pPr>
                      <a:r>
                        <a:rPr lang="ru-RU" sz="1000" dirty="0" smtClean="0">
                          <a:latin typeface="Times New Roman" pitchFamily="18" charset="0"/>
                          <a:ea typeface="Times New Roman"/>
                          <a:cs typeface="Times New Roman" pitchFamily="18" charset="0"/>
                        </a:rPr>
                        <a:t>-</a:t>
                      </a:r>
                      <a:endParaRPr lang="ru-RU" sz="1000" dirty="0">
                        <a:latin typeface="Times New Roman" pitchFamily="18" charset="0"/>
                        <a:ea typeface="Times New Roman"/>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Текст 2"/>
          <p:cNvSpPr>
            <a:spLocks noGrp="1"/>
          </p:cNvSpPr>
          <p:nvPr>
            <p:ph type="body" idx="1"/>
          </p:nvPr>
        </p:nvSpPr>
        <p:spPr>
          <a:xfrm>
            <a:off x="681947" y="1721709"/>
            <a:ext cx="4040188" cy="785817"/>
          </a:xfrm>
        </p:spPr>
        <p:txBody>
          <a:bodyPr>
            <a:noAutofit/>
          </a:bodyPr>
          <a:lstStyle/>
          <a:p>
            <a:r>
              <a:rPr lang="ru-RU" altLang="ru-RU" sz="1400" b="0" dirty="0" smtClean="0">
                <a:latin typeface="Times New Roman" pitchFamily="18" charset="0"/>
                <a:cs typeface="Times New Roman" pitchFamily="18" charset="0"/>
              </a:rPr>
              <a:t>2023 год – 100 526,5 тыс.рублей</a:t>
            </a:r>
          </a:p>
          <a:p>
            <a:r>
              <a:rPr lang="ru-RU" altLang="ru-RU" sz="1400" b="0" dirty="0" smtClean="0">
                <a:latin typeface="Times New Roman" pitchFamily="18" charset="0"/>
                <a:cs typeface="Times New Roman" pitchFamily="18" charset="0"/>
              </a:rPr>
              <a:t>2024 год –  97 775,6 тыс.рублей</a:t>
            </a:r>
          </a:p>
          <a:p>
            <a:r>
              <a:rPr lang="ru-RU" altLang="ru-RU" sz="1400" b="0" dirty="0" smtClean="0">
                <a:latin typeface="Times New Roman" pitchFamily="18" charset="0"/>
                <a:cs typeface="Times New Roman" pitchFamily="18" charset="0"/>
              </a:rPr>
              <a:t>2025 год –  97 775,6 тыс. рублей</a:t>
            </a:r>
          </a:p>
        </p:txBody>
      </p:sp>
      <p:sp>
        <p:nvSpPr>
          <p:cNvPr id="28675" name="Текст 4"/>
          <p:cNvSpPr>
            <a:spLocks noGrp="1"/>
          </p:cNvSpPr>
          <p:nvPr>
            <p:ph type="body" sz="quarter" idx="3"/>
          </p:nvPr>
        </p:nvSpPr>
        <p:spPr>
          <a:xfrm>
            <a:off x="4643438" y="1714489"/>
            <a:ext cx="4041775" cy="785817"/>
          </a:xfrm>
        </p:spPr>
        <p:txBody>
          <a:bodyPr>
            <a:noAutofit/>
          </a:bodyPr>
          <a:lstStyle/>
          <a:p>
            <a:pPr algn="ctr"/>
            <a:r>
              <a:rPr lang="ru-RU" sz="1400" b="0" dirty="0" smtClean="0">
                <a:latin typeface="Times New Roman" pitchFamily="18" charset="0"/>
                <a:cs typeface="Times New Roman" pitchFamily="18" charset="0"/>
              </a:rPr>
              <a:t>2023 год</a:t>
            </a:r>
          </a:p>
          <a:p>
            <a:r>
              <a:rPr lang="ru-RU" sz="1400" b="0" dirty="0" smtClean="0">
                <a:latin typeface="Times New Roman" pitchFamily="18" charset="0"/>
                <a:cs typeface="Times New Roman" pitchFamily="18" charset="0"/>
              </a:rPr>
              <a:t>96,8% - бюджет Можайского городского округа</a:t>
            </a:r>
          </a:p>
          <a:p>
            <a:r>
              <a:rPr lang="ru-RU" sz="1400" b="0" dirty="0" smtClean="0">
                <a:latin typeface="Times New Roman" pitchFamily="18" charset="0"/>
                <a:cs typeface="Times New Roman" pitchFamily="18" charset="0"/>
              </a:rPr>
              <a:t>3,2% - бюджет Московской области </a:t>
            </a:r>
          </a:p>
        </p:txBody>
      </p:sp>
      <p:sp>
        <p:nvSpPr>
          <p:cNvPr id="8" name="Прямоугольник 7"/>
          <p:cNvSpPr/>
          <p:nvPr/>
        </p:nvSpPr>
        <p:spPr>
          <a:xfrm>
            <a:off x="6215073" y="6500834"/>
            <a:ext cx="2500301" cy="523220"/>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cs typeface="Arial" charset="0"/>
            </a:endParaRPr>
          </a:p>
        </p:txBody>
      </p:sp>
      <p:sp>
        <p:nvSpPr>
          <p:cNvPr id="9" name="Заголовок 1"/>
          <p:cNvSpPr txBox="1">
            <a:spLocks/>
          </p:cNvSpPr>
          <p:nvPr/>
        </p:nvSpPr>
        <p:spPr bwMode="auto">
          <a:xfrm>
            <a:off x="357188" y="1428750"/>
            <a:ext cx="8229600" cy="571500"/>
          </a:xfrm>
          <a:prstGeom prst="rect">
            <a:avLst/>
          </a:prstGeom>
          <a:noFill/>
          <a:ln w="9525">
            <a:noFill/>
            <a:miter lim="800000"/>
            <a:headEnd/>
            <a:tailEnd/>
          </a:ln>
        </p:spPr>
        <p:txBody>
          <a:bodyPr anchor="ctr"/>
          <a:lstStyle/>
          <a:p>
            <a:pPr algn="ctr" eaLnBrk="0" hangingPunct="0">
              <a:defRPr/>
            </a:pPr>
            <a:endParaRPr lang="ru-RU" sz="2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mj-ea"/>
              <a:cs typeface="Times New Roman" pitchFamily="18" charset="0"/>
            </a:endParaRPr>
          </a:p>
        </p:txBody>
      </p:sp>
      <p:sp>
        <p:nvSpPr>
          <p:cNvPr id="10" name="Заголовок 1"/>
          <p:cNvSpPr txBox="1">
            <a:spLocks/>
          </p:cNvSpPr>
          <p:nvPr/>
        </p:nvSpPr>
        <p:spPr bwMode="auto">
          <a:xfrm>
            <a:off x="500063" y="1214422"/>
            <a:ext cx="8229600" cy="357190"/>
          </a:xfrm>
          <a:prstGeom prst="rect">
            <a:avLst/>
          </a:prstGeom>
          <a:noFill/>
          <a:ln w="9525">
            <a:noFill/>
            <a:miter lim="800000"/>
            <a:headEnd/>
            <a:tailEnd/>
          </a:ln>
        </p:spPr>
        <p:txBody>
          <a:bodyPr anchor="ctr"/>
          <a:lstStyle/>
          <a:p>
            <a:pPr algn="ctr" eaLnBrk="0" hangingPunct="0">
              <a:defRPr/>
            </a:pPr>
            <a:r>
              <a:rPr lang="ru-RU" kern="0" dirty="0">
                <a:latin typeface="Times New Roman" pitchFamily="18" charset="0"/>
                <a:ea typeface="+mj-ea"/>
                <a:cs typeface="Times New Roman" pitchFamily="18" charset="0"/>
              </a:rPr>
              <a:t>Расходы бюджета Можайского городского округа:</a:t>
            </a:r>
          </a:p>
        </p:txBody>
      </p:sp>
      <p:sp>
        <p:nvSpPr>
          <p:cNvPr id="12" name="Заголовок 11"/>
          <p:cNvSpPr>
            <a:spLocks noGrp="1"/>
          </p:cNvSpPr>
          <p:nvPr>
            <p:ph type="title"/>
          </p:nvPr>
        </p:nvSpPr>
        <p:spPr>
          <a:xfrm>
            <a:off x="1125979" y="543697"/>
            <a:ext cx="7543824" cy="785818"/>
          </a:xfrm>
        </p:spPr>
        <p:txBody>
          <a:bodyPr>
            <a:normAutofit fontScale="90000"/>
          </a:bodyPr>
          <a:lstStyle/>
          <a:p>
            <a:pPr algn="ctr">
              <a:defRPr/>
            </a:pPr>
            <a:r>
              <a:rPr lang="ru-RU" sz="20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a:t>
            </a:r>
            <a:r>
              <a:rPr lang="ru-RU" sz="2000" b="1" dirty="0" smtClean="0">
                <a:solidFill>
                  <a:srgbClr val="FFC000"/>
                </a:solidFill>
                <a:latin typeface="Times New Roman" pitchFamily="18" charset="0"/>
                <a:cs typeface="Times New Roman" pitchFamily="18" charset="0"/>
              </a:rPr>
              <a:t>Безопасность и обеспечение безопасности жизнедеятельности населения</a:t>
            </a:r>
            <a:r>
              <a:rPr lang="ru-RU" sz="20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 на 2023- 2027 годы</a:t>
            </a:r>
            <a:r>
              <a:rPr lang="ru-RU" sz="18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
            </a:r>
            <a:br>
              <a:rPr lang="ru-RU" sz="18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br>
            <a:endParaRPr lang="ru-RU" sz="1800" dirty="0">
              <a:solidFill>
                <a:srgbClr val="FFC000"/>
              </a:solidFill>
              <a:latin typeface="Times New Roman" pitchFamily="18" charset="0"/>
              <a:cs typeface="Times New Roman" pitchFamily="18" charset="0"/>
            </a:endParaRPr>
          </a:p>
        </p:txBody>
      </p:sp>
      <p:pic>
        <p:nvPicPr>
          <p:cNvPr id="28680" name="Рисунок 32" descr="Описание: Можайск-ГО-ПП-01"/>
          <p:cNvPicPr>
            <a:picLocks noChangeAspect="1" noChangeArrowheads="1"/>
          </p:cNvPicPr>
          <p:nvPr/>
        </p:nvPicPr>
        <p:blipFill>
          <a:blip r:embed="rId2" cstate="print"/>
          <a:srcRect/>
          <a:stretch>
            <a:fillRect/>
          </a:stretch>
        </p:blipFill>
        <p:spPr bwMode="auto">
          <a:xfrm>
            <a:off x="452849" y="477555"/>
            <a:ext cx="659259" cy="785813"/>
          </a:xfrm>
          <a:prstGeom prst="rect">
            <a:avLst/>
          </a:prstGeom>
          <a:noFill/>
          <a:ln w="9525">
            <a:noFill/>
            <a:miter lim="800000"/>
            <a:headEnd/>
            <a:tailEnd/>
          </a:ln>
        </p:spPr>
      </p:pic>
      <p:graphicFrame>
        <p:nvGraphicFramePr>
          <p:cNvPr id="13" name="Содержимое 12"/>
          <p:cNvGraphicFramePr>
            <a:graphicFrameLocks noGrp="1"/>
          </p:cNvGraphicFramePr>
          <p:nvPr>
            <p:ph sz="half" idx="2"/>
          </p:nvPr>
        </p:nvGraphicFramePr>
        <p:xfrm>
          <a:off x="457200" y="2643182"/>
          <a:ext cx="3610744" cy="3482980"/>
        </p:xfrm>
        <a:graphic>
          <a:graphicData uri="http://schemas.openxmlformats.org/drawingml/2006/chart">
            <c:chart xmlns:c="http://schemas.openxmlformats.org/drawingml/2006/chart" xmlns:r="http://schemas.openxmlformats.org/officeDocument/2006/relationships" r:id="rId3"/>
          </a:graphicData>
        </a:graphic>
      </p:graphicFrame>
      <p:pic>
        <p:nvPicPr>
          <p:cNvPr id="6146" name="Picture 2" descr="C:\Users\buch1\Desktop\2.jpg"/>
          <p:cNvPicPr>
            <a:picLocks noGrp="1" noChangeAspect="1" noChangeArrowheads="1"/>
          </p:cNvPicPr>
          <p:nvPr>
            <p:ph sz="quarter" idx="4"/>
          </p:nvPr>
        </p:nvPicPr>
        <p:blipFill>
          <a:blip r:embed="rId4"/>
          <a:srcRect/>
          <a:stretch>
            <a:fillRect/>
          </a:stretch>
        </p:blipFill>
        <p:spPr bwMode="auto">
          <a:xfrm>
            <a:off x="4740314" y="3065037"/>
            <a:ext cx="3930650" cy="3144520"/>
          </a:xfrm>
          <a:prstGeom prst="rect">
            <a:avLst/>
          </a:prstGeom>
          <a:noFill/>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1071563" y="500062"/>
            <a:ext cx="7615237" cy="642921"/>
          </a:xfrm>
          <a:solidFill>
            <a:srgbClr val="00B0F0"/>
          </a:solidFill>
        </p:spPr>
        <p:txBody>
          <a:bodyPr anchor="ctr"/>
          <a:lstStyle/>
          <a:p>
            <a:pPr algn="ctr"/>
            <a:r>
              <a:rPr lang="ru-RU" sz="1800" dirty="0" smtClean="0">
                <a:latin typeface="Times New Roman" pitchFamily="18" charset="0"/>
                <a:cs typeface="Times New Roman" pitchFamily="18" charset="0"/>
              </a:rPr>
              <a:t>Мероприятия, предусмотренные к финансированию:</a:t>
            </a:r>
          </a:p>
        </p:txBody>
      </p:sp>
      <p:sp>
        <p:nvSpPr>
          <p:cNvPr id="29699" name="Содержимое 2"/>
          <p:cNvSpPr>
            <a:spLocks noGrp="1"/>
          </p:cNvSpPr>
          <p:nvPr>
            <p:ph idx="1"/>
          </p:nvPr>
        </p:nvSpPr>
        <p:spPr>
          <a:xfrm>
            <a:off x="457200" y="1143000"/>
            <a:ext cx="8229600" cy="5214938"/>
          </a:xfrm>
        </p:spPr>
        <p:txBody>
          <a:bodyPr/>
          <a:lstStyle/>
          <a:p>
            <a:r>
              <a:rPr lang="ru-RU" sz="1400" dirty="0" smtClean="0">
                <a:latin typeface="Times New Roman" pitchFamily="18" charset="0"/>
                <a:cs typeface="Times New Roman" pitchFamily="18" charset="0"/>
              </a:rPr>
              <a:t>Проведение мероприятий по профилактике терроризма</a:t>
            </a:r>
          </a:p>
          <a:p>
            <a:r>
              <a:rPr lang="ru-RU" sz="1400" dirty="0" smtClean="0">
                <a:latin typeface="Times New Roman" pitchFamily="18" charset="0"/>
                <a:cs typeface="Times New Roman" pitchFamily="18" charset="0"/>
              </a:rPr>
              <a:t>Приобретение оборудования (материалов), наглядных пособий и оснащения для использования при проведении тренировок на объектах с массовым пребыванием людей</a:t>
            </a:r>
          </a:p>
          <a:p>
            <a:r>
              <a:rPr lang="ru-RU" sz="1400" dirty="0" smtClean="0">
                <a:latin typeface="Times New Roman" pitchFamily="18" charset="0"/>
                <a:cs typeface="Times New Roman" pitchFamily="18" charset="0"/>
              </a:rPr>
              <a:t>Оборудование социально значимых объектов инженерно-техническими сооружениями, обеспечивающими контроль доступа или блокирование несанкционированного доступа, контроль и оповещение о возникновении угроз</a:t>
            </a:r>
          </a:p>
          <a:p>
            <a:r>
              <a:rPr lang="ru-RU" sz="1400" dirty="0" smtClean="0">
                <a:latin typeface="Times New Roman" pitchFamily="18" charset="0"/>
                <a:cs typeface="Times New Roman" pitchFamily="18" charset="0"/>
              </a:rPr>
              <a:t>Материальное стимулирование народных дружинников</a:t>
            </a:r>
          </a:p>
          <a:p>
            <a:r>
              <a:rPr lang="ru-RU" sz="1400" dirty="0" smtClean="0">
                <a:latin typeface="Times New Roman" pitchFamily="18" charset="0"/>
                <a:cs typeface="Times New Roman" pitchFamily="18" charset="0"/>
              </a:rPr>
              <a:t>Проведение мероприятий по профилактике экстремизма</a:t>
            </a:r>
          </a:p>
          <a:p>
            <a:r>
              <a:rPr lang="ru-RU" sz="1400" dirty="0" smtClean="0">
                <a:latin typeface="Times New Roman" pitchFamily="18" charset="0"/>
                <a:cs typeface="Times New Roman" pitchFamily="18" charset="0"/>
              </a:rPr>
              <a:t>Оказание услуг по предоставлению видеоизображения для системы «Безопасный регион» с видеокамер, установленных в местах массового скопления людей, на детских игровых, спортивных площадках и социальных объектах</a:t>
            </a:r>
          </a:p>
          <a:p>
            <a:r>
              <a:rPr lang="ru-RU" sz="1400" dirty="0" smtClean="0">
                <a:latin typeface="Times New Roman" pitchFamily="18" charset="0"/>
                <a:cs typeface="Times New Roman" pitchFamily="18" charset="0"/>
              </a:rPr>
              <a:t>Техническое обслуживание и модернизация оборудования системы «Безопасный регион»</a:t>
            </a:r>
          </a:p>
          <a:p>
            <a:r>
              <a:rPr lang="ru-RU" sz="1400" dirty="0" smtClean="0">
                <a:latin typeface="Times New Roman" pitchFamily="18" charset="0"/>
                <a:cs typeface="Times New Roman" pitchFamily="18" charset="0"/>
              </a:rPr>
              <a:t>Изготовление и размещение рекламы, агитационных материалов направленных на: информирование общественности и целевых групп профилактики о государственной стратегии, а также реализуемой профилактической деятельности в отношении наркомании; - формирования общественного мнения, направленного на изменение норм, связанных с поведением «риска», и пропаганду ценностей здорового образа жизни; - информирование о рисках, связанных с наркотиками; - стимулирование подростков и молодежи и их родителей к обращению за психологической и иной профессиональной помощью</a:t>
            </a:r>
          </a:p>
          <a:p>
            <a:r>
              <a:rPr lang="ru-RU" sz="1400" dirty="0" smtClean="0">
                <a:latin typeface="Times New Roman" pitchFamily="18" charset="0"/>
                <a:cs typeface="Times New Roman" pitchFamily="18" charset="0"/>
              </a:rPr>
              <a:t>Обустройство и восстановление воинских захоронений, расположенных на территории Московской области</a:t>
            </a:r>
          </a:p>
        </p:txBody>
      </p:sp>
      <p:sp>
        <p:nvSpPr>
          <p:cNvPr id="5" name="Прямоугольник 4"/>
          <p:cNvSpPr/>
          <p:nvPr/>
        </p:nvSpPr>
        <p:spPr>
          <a:xfrm>
            <a:off x="6248400" y="6507480"/>
            <a:ext cx="2466975" cy="523220"/>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cs typeface="Arial" charset="0"/>
            </a:endParaRPr>
          </a:p>
        </p:txBody>
      </p:sp>
      <p:pic>
        <p:nvPicPr>
          <p:cNvPr id="29701" name="Рисунок 32" descr="Описание: Можайск-ГО-ПП-01"/>
          <p:cNvPicPr>
            <a:picLocks noChangeAspect="1" noChangeArrowheads="1"/>
          </p:cNvPicPr>
          <p:nvPr/>
        </p:nvPicPr>
        <p:blipFill>
          <a:blip r:embed="rId2" cstate="print"/>
          <a:srcRect/>
          <a:stretch>
            <a:fillRect/>
          </a:stretch>
        </p:blipFill>
        <p:spPr bwMode="auto">
          <a:xfrm>
            <a:off x="440081" y="485794"/>
            <a:ext cx="596239" cy="7212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1142976" y="500062"/>
            <a:ext cx="7543824" cy="719138"/>
          </a:xfrm>
          <a:solidFill>
            <a:srgbClr val="00B0F0"/>
          </a:solidFill>
        </p:spPr>
        <p:txBody>
          <a:bodyPr anchor="ctr"/>
          <a:lstStyle/>
          <a:p>
            <a:pPr algn="ctr"/>
            <a:r>
              <a:rPr lang="ru-RU" sz="1800" dirty="0" smtClean="0">
                <a:latin typeface="Times New Roman" pitchFamily="18" charset="0"/>
                <a:cs typeface="Times New Roman" pitchFamily="18" charset="0"/>
              </a:rPr>
              <a:t>Мероприятия, предусмотренные к финансированию:</a:t>
            </a:r>
          </a:p>
        </p:txBody>
      </p:sp>
      <p:sp>
        <p:nvSpPr>
          <p:cNvPr id="30723" name="Содержимое 2"/>
          <p:cNvSpPr>
            <a:spLocks noGrp="1"/>
          </p:cNvSpPr>
          <p:nvPr>
            <p:ph idx="1"/>
          </p:nvPr>
        </p:nvSpPr>
        <p:spPr>
          <a:xfrm>
            <a:off x="457200" y="1143000"/>
            <a:ext cx="8229600" cy="5214938"/>
          </a:xfrm>
        </p:spPr>
        <p:txBody>
          <a:bodyPr/>
          <a:lstStyle/>
          <a:p>
            <a:pPr algn="just"/>
            <a:endParaRPr lang="ru-RU" sz="1400" b="1" dirty="0" smtClean="0"/>
          </a:p>
          <a:p>
            <a:pPr algn="just"/>
            <a:r>
              <a:rPr lang="ru-RU" sz="1400" dirty="0" smtClean="0">
                <a:latin typeface="Times New Roman" pitchFamily="18" charset="0"/>
                <a:cs typeface="Times New Roman" pitchFamily="18" charset="0"/>
              </a:rPr>
              <a:t>Реализация мероприятий по транспортировке умерших в морг, включая погрузо-разгрузочные работы, с мест обнаружения или происшествия для проведения судебно-медицинской экспертизы</a:t>
            </a:r>
          </a:p>
          <a:p>
            <a:pPr algn="just"/>
            <a:r>
              <a:rPr lang="ru-RU" sz="1400" dirty="0" smtClean="0">
                <a:latin typeface="Times New Roman" pitchFamily="18" charset="0"/>
                <a:cs typeface="Times New Roman" pitchFamily="18" charset="0"/>
              </a:rPr>
              <a:t>Расходы на обеспечение деятельности (оказание услуг) в сфере похоронного дела</a:t>
            </a:r>
          </a:p>
          <a:p>
            <a:pPr algn="just"/>
            <a:r>
              <a:rPr lang="ru-RU" sz="1400" dirty="0" smtClean="0">
                <a:latin typeface="Times New Roman" pitchFamily="18" charset="0"/>
                <a:cs typeface="Times New Roman" pitchFamily="18" charset="0"/>
              </a:rPr>
              <a:t>Зимние и летние работы по содержанию мест захоронений, текущий и капитальный ремонт основных фондов</a:t>
            </a:r>
          </a:p>
          <a:p>
            <a:pPr algn="just"/>
            <a:r>
              <a:rPr lang="ru-RU" sz="1400" dirty="0" smtClean="0">
                <a:latin typeface="Times New Roman" pitchFamily="18" charset="0"/>
                <a:cs typeface="Times New Roman" pitchFamily="18" charset="0"/>
              </a:rPr>
              <a:t>Содержание и благоустройство воинских, почетных, одиночных захоронений в случаях, если погребение осуществлялось за счет средств федерального бюджета, бюджета субъекта Российской Федерации или бюджетов муниципальных образований, а также иных захоронений и памятников, находящихся под охраной государства</a:t>
            </a:r>
          </a:p>
          <a:p>
            <a:pPr algn="just"/>
            <a:r>
              <a:rPr lang="ru-RU" sz="1400" dirty="0" smtClean="0">
                <a:latin typeface="Times New Roman" pitchFamily="18" charset="0"/>
                <a:cs typeface="Times New Roman" pitchFamily="18" charset="0"/>
              </a:rPr>
              <a:t>Совершенствование и развитие системы обеспечения вызова муниципальных экстренных оперативных служб по единому номеру 112</a:t>
            </a:r>
          </a:p>
          <a:p>
            <a:pPr algn="just"/>
            <a:r>
              <a:rPr lang="ru-RU" sz="1400" dirty="0" smtClean="0">
                <a:latin typeface="Times New Roman" pitchFamily="18" charset="0"/>
                <a:cs typeface="Times New Roman" pitchFamily="18" charset="0"/>
              </a:rPr>
              <a:t>Создание резервов материальных ресурсов для ликвидации чрезвычайных ситуаций</a:t>
            </a:r>
          </a:p>
          <a:p>
            <a:pPr algn="just"/>
            <a:r>
              <a:rPr lang="ru-RU" sz="1400" dirty="0" smtClean="0">
                <a:latin typeface="Times New Roman" pitchFamily="18" charset="0"/>
                <a:cs typeface="Times New Roman" pitchFamily="18" charset="0"/>
              </a:rPr>
              <a:t>Подготовка должностных лиц по вопросам гражданской обороны, предупреждения и ликвидации чрезвычайных ситуаций (УМЦ ГКУ «Специальный центр «Звенигород», др. специализированные учебные учреждения). оплата проживания во время прохождения обучения)</a:t>
            </a:r>
          </a:p>
          <a:p>
            <a:pPr algn="just"/>
            <a:r>
              <a:rPr lang="ru-RU" sz="1400" dirty="0" smtClean="0">
                <a:latin typeface="Times New Roman" pitchFamily="18" charset="0"/>
                <a:cs typeface="Times New Roman" pitchFamily="18" charset="0"/>
              </a:rPr>
              <a:t>Создание и обеспечение функционирования УКП на территории муниципального образования Московской области</a:t>
            </a:r>
          </a:p>
          <a:p>
            <a:pPr algn="just"/>
            <a:r>
              <a:rPr lang="ru-RU" sz="1400" dirty="0" smtClean="0">
                <a:latin typeface="Times New Roman" pitchFamily="18" charset="0"/>
                <a:cs typeface="Times New Roman" pitchFamily="18" charset="0"/>
              </a:rPr>
              <a:t>Реализация мероприятий предусмотренных Планом действий и предупреждения чрезвычайных ситуаций природного и техногенного характера муниципального образования (разработка, корректировка, всех Планов и т.д.)</a:t>
            </a:r>
          </a:p>
        </p:txBody>
      </p:sp>
      <p:sp>
        <p:nvSpPr>
          <p:cNvPr id="5" name="Прямоугольник 4"/>
          <p:cNvSpPr/>
          <p:nvPr/>
        </p:nvSpPr>
        <p:spPr>
          <a:xfrm>
            <a:off x="6072198" y="6500834"/>
            <a:ext cx="2643177" cy="523220"/>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cs typeface="Arial" charset="0"/>
            </a:endParaRPr>
          </a:p>
        </p:txBody>
      </p:sp>
      <p:pic>
        <p:nvPicPr>
          <p:cNvPr id="30725" name="Рисунок 32" descr="Описание: Можайск-ГО-ПП-01"/>
          <p:cNvPicPr>
            <a:picLocks noChangeAspect="1" noChangeArrowheads="1"/>
          </p:cNvPicPr>
          <p:nvPr/>
        </p:nvPicPr>
        <p:blipFill>
          <a:blip r:embed="rId2" cstate="print"/>
          <a:srcRect/>
          <a:stretch>
            <a:fillRect/>
          </a:stretch>
        </p:blipFill>
        <p:spPr bwMode="auto">
          <a:xfrm>
            <a:off x="452463" y="478173"/>
            <a:ext cx="647699" cy="7590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1202724" y="500062"/>
            <a:ext cx="7484076" cy="760327"/>
          </a:xfrm>
          <a:solidFill>
            <a:srgbClr val="00B0F0"/>
          </a:solidFill>
        </p:spPr>
        <p:txBody>
          <a:bodyPr anchor="ctr"/>
          <a:lstStyle/>
          <a:p>
            <a:pPr algn="ctr"/>
            <a:r>
              <a:rPr lang="ru-RU" sz="1800" smtClean="0">
                <a:latin typeface="Times New Roman" pitchFamily="18" charset="0"/>
                <a:cs typeface="Times New Roman" pitchFamily="18" charset="0"/>
              </a:rPr>
              <a:t>Мероприятия, предусмотренные к финансированию:</a:t>
            </a:r>
          </a:p>
        </p:txBody>
      </p:sp>
      <p:sp>
        <p:nvSpPr>
          <p:cNvPr id="30723" name="Содержимое 2"/>
          <p:cNvSpPr>
            <a:spLocks noGrp="1"/>
          </p:cNvSpPr>
          <p:nvPr>
            <p:ph idx="1"/>
          </p:nvPr>
        </p:nvSpPr>
        <p:spPr>
          <a:xfrm>
            <a:off x="500034" y="1142984"/>
            <a:ext cx="8229600" cy="5214938"/>
          </a:xfrm>
        </p:spPr>
        <p:txBody>
          <a:bodyPr/>
          <a:lstStyle/>
          <a:p>
            <a:pPr algn="just"/>
            <a:endParaRPr lang="ru-RU" sz="1400" b="1" dirty="0" smtClean="0"/>
          </a:p>
          <a:p>
            <a:pPr algn="just"/>
            <a:r>
              <a:rPr lang="ru-RU" sz="1400" dirty="0" smtClean="0">
                <a:latin typeface="Times New Roman" pitchFamily="18" charset="0"/>
                <a:cs typeface="Times New Roman" pitchFamily="18" charset="0"/>
              </a:rPr>
              <a:t>Организация деятельности аварийно-спасательных формирований на территории муниципального образования Московской области</a:t>
            </a:r>
          </a:p>
          <a:p>
            <a:pPr algn="just"/>
            <a:r>
              <a:rPr lang="ru-RU" sz="1400" dirty="0" smtClean="0">
                <a:latin typeface="Times New Roman" pitchFamily="18" charset="0"/>
                <a:cs typeface="Times New Roman" pitchFamily="18" charset="0"/>
              </a:rPr>
              <a:t>Создание, развитие и (или) модернизация МАСЦО</a:t>
            </a:r>
          </a:p>
          <a:p>
            <a:pPr algn="just"/>
            <a:r>
              <a:rPr lang="ru-RU" sz="1400" dirty="0" smtClean="0">
                <a:latin typeface="Times New Roman" pitchFamily="18" charset="0"/>
                <a:cs typeface="Times New Roman" pitchFamily="18" charset="0"/>
              </a:rPr>
              <a:t>Создание, содержание, управление и распоряжение запасами материально-технических, продовольственных и иных средств в целях гражданской обороны</a:t>
            </a:r>
          </a:p>
          <a:p>
            <a:pPr algn="just"/>
            <a:r>
              <a:rPr lang="ru-RU" sz="1400" dirty="0" smtClean="0">
                <a:latin typeface="Times New Roman" pitchFamily="18" charset="0"/>
                <a:cs typeface="Times New Roman" pitchFamily="18" charset="0"/>
              </a:rPr>
              <a:t>Повышение степени готовности к использованию по предназначению защитных сооружений и других объектов гражданской обороны</a:t>
            </a:r>
          </a:p>
          <a:p>
            <a:pPr algn="just"/>
            <a:r>
              <a:rPr lang="ru-RU" sz="1400" dirty="0" smtClean="0">
                <a:latin typeface="Times New Roman" pitchFamily="18" charset="0"/>
                <a:cs typeface="Times New Roman" pitchFamily="18" charset="0"/>
              </a:rPr>
              <a:t>Повышение степени пожарной безопасности на территории муниципального образования Московской области</a:t>
            </a:r>
          </a:p>
          <a:p>
            <a:pPr algn="just"/>
            <a:r>
              <a:rPr lang="ru-RU" sz="1400" dirty="0" smtClean="0">
                <a:latin typeface="Times New Roman" pitchFamily="18" charset="0"/>
                <a:cs typeface="Times New Roman" pitchFamily="18" charset="0"/>
              </a:rPr>
              <a:t>Установка и содержание автономных дымовых пожарных </a:t>
            </a:r>
            <a:r>
              <a:rPr lang="ru-RU" sz="1400" dirty="0" err="1" smtClean="0">
                <a:latin typeface="Times New Roman" pitchFamily="18" charset="0"/>
                <a:cs typeface="Times New Roman" pitchFamily="18" charset="0"/>
              </a:rPr>
              <a:t>извещателей</a:t>
            </a:r>
            <a:r>
              <a:rPr lang="ru-RU" sz="1400" dirty="0" smtClean="0">
                <a:latin typeface="Times New Roman" pitchFamily="18" charset="0"/>
                <a:cs typeface="Times New Roman" pitchFamily="18" charset="0"/>
              </a:rPr>
              <a:t> в местах проживания многодетных семей и семей, находящихся в трудной жизненной ситуации</a:t>
            </a:r>
          </a:p>
          <a:p>
            <a:pPr algn="just"/>
            <a:r>
              <a:rPr lang="ru-RU" sz="1400" dirty="0" smtClean="0">
                <a:latin typeface="Times New Roman" pitchFamily="18" charset="0"/>
                <a:cs typeface="Times New Roman" pitchFamily="18" charset="0"/>
              </a:rPr>
              <a:t>Опашка территорий по границам населенных пунктов муниципальных образований Московской области</a:t>
            </a:r>
          </a:p>
          <a:p>
            <a:pPr algn="just"/>
            <a:r>
              <a:rPr lang="ru-RU" sz="1400" dirty="0" smtClean="0">
                <a:latin typeface="Times New Roman" pitchFamily="18" charset="0"/>
                <a:cs typeface="Times New Roman" pitchFamily="18" charset="0"/>
              </a:rPr>
              <a:t>Выполнение мероприятий по безопасности населения на водных объектах, расположенных на территории Московской области</a:t>
            </a:r>
          </a:p>
          <a:p>
            <a:pPr algn="just"/>
            <a:r>
              <a:rPr lang="ru-RU" sz="1400" dirty="0" smtClean="0">
                <a:latin typeface="Times New Roman" pitchFamily="18" charset="0"/>
                <a:cs typeface="Times New Roman" pitchFamily="18" charset="0"/>
              </a:rPr>
              <a:t>Расходы на обеспечение деятельности (оказание услуг) муниципальных учреждений</a:t>
            </a:r>
          </a:p>
          <a:p>
            <a:pPr algn="just"/>
            <a:endParaRPr lang="ru-RU" sz="1400" dirty="0" smtClean="0">
              <a:latin typeface="Times New Roman" pitchFamily="18" charset="0"/>
              <a:cs typeface="Times New Roman" pitchFamily="18" charset="0"/>
            </a:endParaRPr>
          </a:p>
        </p:txBody>
      </p:sp>
      <p:sp>
        <p:nvSpPr>
          <p:cNvPr id="5" name="Прямоугольник 4"/>
          <p:cNvSpPr/>
          <p:nvPr/>
        </p:nvSpPr>
        <p:spPr>
          <a:xfrm>
            <a:off x="6215074" y="6500834"/>
            <a:ext cx="2500301" cy="523220"/>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cs typeface="Arial" charset="0"/>
            </a:endParaRPr>
          </a:p>
        </p:txBody>
      </p:sp>
      <p:pic>
        <p:nvPicPr>
          <p:cNvPr id="30725" name="Рисунок 32" descr="Описание: Можайск-ГО-ПП-01"/>
          <p:cNvPicPr>
            <a:picLocks noChangeAspect="1" noChangeArrowheads="1"/>
          </p:cNvPicPr>
          <p:nvPr/>
        </p:nvPicPr>
        <p:blipFill>
          <a:blip r:embed="rId2" cstate="print"/>
          <a:srcRect/>
          <a:stretch>
            <a:fillRect/>
          </a:stretch>
        </p:blipFill>
        <p:spPr bwMode="auto">
          <a:xfrm>
            <a:off x="464408" y="486290"/>
            <a:ext cx="714375" cy="78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1062681" y="500063"/>
            <a:ext cx="7624119" cy="571500"/>
          </a:xfrm>
          <a:solidFill>
            <a:srgbClr val="00B0F0"/>
          </a:solidFill>
        </p:spPr>
        <p:txBody>
          <a:bodyPr anchor="ctr"/>
          <a:lstStyle/>
          <a:p>
            <a:pPr algn="ctr"/>
            <a:r>
              <a:rPr lang="ru-RU" sz="1800" dirty="0" smtClean="0">
                <a:latin typeface="Times New Roman" pitchFamily="18" charset="0"/>
                <a:cs typeface="Times New Roman" pitchFamily="18" charset="0"/>
              </a:rPr>
              <a:t>Перечень приоритетных показателей муниципальных программ</a:t>
            </a:r>
          </a:p>
        </p:txBody>
      </p:sp>
      <p:graphicFrame>
        <p:nvGraphicFramePr>
          <p:cNvPr id="6" name="Содержимое 5"/>
          <p:cNvGraphicFramePr>
            <a:graphicFrameLocks noGrp="1"/>
          </p:cNvGraphicFramePr>
          <p:nvPr>
            <p:ph idx="1"/>
          </p:nvPr>
        </p:nvGraphicFramePr>
        <p:xfrm>
          <a:off x="428625" y="1143000"/>
          <a:ext cx="8286807" cy="2750258"/>
        </p:xfrm>
        <a:graphic>
          <a:graphicData uri="http://schemas.openxmlformats.org/drawingml/2006/table">
            <a:tbl>
              <a:tblPr firstRow="1" bandRow="1">
                <a:tableStyleId>{21E4AEA4-8DFA-4A89-87EB-49C32662AFE0}</a:tableStyleId>
              </a:tblPr>
              <a:tblGrid>
                <a:gridCol w="318697"/>
                <a:gridCol w="3790992"/>
                <a:gridCol w="712723"/>
                <a:gridCol w="692879"/>
                <a:gridCol w="692879"/>
                <a:gridCol w="692879"/>
                <a:gridCol w="692879"/>
                <a:gridCol w="692879"/>
              </a:tblGrid>
              <a:tr h="557765">
                <a:tc>
                  <a:txBody>
                    <a:bodyPr/>
                    <a:lstStyle/>
                    <a:p>
                      <a:pPr algn="ctr"/>
                      <a:r>
                        <a:rPr lang="ru-RU" sz="1050" dirty="0" smtClean="0">
                          <a:solidFill>
                            <a:schemeClr val="tx1"/>
                          </a:solidFill>
                          <a:latin typeface="Times New Roman" pitchFamily="18" charset="0"/>
                          <a:cs typeface="Times New Roman" pitchFamily="18" charset="0"/>
                        </a:rPr>
                        <a:t>№</a:t>
                      </a:r>
                    </a:p>
                    <a:p>
                      <a:pPr algn="ctr"/>
                      <a:r>
                        <a:rPr lang="ru-RU" sz="1050" dirty="0" err="1" smtClean="0">
                          <a:solidFill>
                            <a:schemeClr val="tx1"/>
                          </a:solidFill>
                          <a:latin typeface="Times New Roman" pitchFamily="18" charset="0"/>
                          <a:cs typeface="Times New Roman" pitchFamily="18" charset="0"/>
                        </a:rPr>
                        <a:t>п</a:t>
                      </a:r>
                      <a:r>
                        <a:rPr lang="ru-RU" sz="1050" dirty="0" smtClean="0">
                          <a:solidFill>
                            <a:schemeClr val="tx1"/>
                          </a:solidFill>
                          <a:latin typeface="Times New Roman" pitchFamily="18" charset="0"/>
                          <a:cs typeface="Times New Roman" pitchFamily="18" charset="0"/>
                        </a:rPr>
                        <a:t>/</a:t>
                      </a:r>
                      <a:r>
                        <a:rPr lang="ru-RU" sz="1050" dirty="0" err="1" smtClean="0">
                          <a:solidFill>
                            <a:schemeClr val="tx1"/>
                          </a:solidFill>
                          <a:latin typeface="Times New Roman" pitchFamily="18" charset="0"/>
                          <a:cs typeface="Times New Roman" pitchFamily="18" charset="0"/>
                        </a:rPr>
                        <a:t>п</a:t>
                      </a:r>
                      <a:endParaRPr lang="ru-RU" sz="1050" dirty="0">
                        <a:solidFill>
                          <a:schemeClr val="tx1"/>
                        </a:solidFill>
                        <a:latin typeface="Times New Roman" pitchFamily="18" charset="0"/>
                        <a:cs typeface="Times New Roman" pitchFamily="18" charset="0"/>
                      </a:endParaRPr>
                    </a:p>
                  </a:txBody>
                  <a:tcPr>
                    <a:solidFill>
                      <a:srgbClr val="FEE1DC"/>
                    </a:solidFill>
                  </a:tcPr>
                </a:tc>
                <a:tc>
                  <a:txBody>
                    <a:bodyPr/>
                    <a:lstStyle/>
                    <a:p>
                      <a:pPr algn="ctr"/>
                      <a:r>
                        <a:rPr lang="ru-RU" sz="1050" dirty="0" smtClean="0">
                          <a:solidFill>
                            <a:schemeClr val="tx1"/>
                          </a:solidFill>
                          <a:latin typeface="Times New Roman" pitchFamily="18" charset="0"/>
                          <a:cs typeface="Times New Roman" pitchFamily="18" charset="0"/>
                        </a:rPr>
                        <a:t>Показатели, характеризующие достижение цели</a:t>
                      </a:r>
                      <a:endParaRPr lang="ru-RU" sz="1050" dirty="0">
                        <a:solidFill>
                          <a:schemeClr val="tx1"/>
                        </a:solidFill>
                        <a:latin typeface="Times New Roman" pitchFamily="18" charset="0"/>
                        <a:cs typeface="Times New Roman" pitchFamily="18" charset="0"/>
                      </a:endParaRPr>
                    </a:p>
                  </a:txBody>
                  <a:tcPr>
                    <a:solidFill>
                      <a:srgbClr val="FEE1DC"/>
                    </a:solidFill>
                  </a:tcPr>
                </a:tc>
                <a:tc>
                  <a:txBody>
                    <a:bodyPr/>
                    <a:lstStyle/>
                    <a:p>
                      <a:pPr algn="ctr"/>
                      <a:r>
                        <a:rPr lang="ru-RU" sz="800" dirty="0" smtClean="0">
                          <a:solidFill>
                            <a:schemeClr val="tx1"/>
                          </a:solidFill>
                          <a:latin typeface="Times New Roman" pitchFamily="18" charset="0"/>
                          <a:cs typeface="Times New Roman" pitchFamily="18" charset="0"/>
                        </a:rPr>
                        <a:t>Единица измерения</a:t>
                      </a:r>
                      <a:endParaRPr lang="ru-RU" sz="800" dirty="0">
                        <a:solidFill>
                          <a:schemeClr val="tx1"/>
                        </a:solidFill>
                        <a:latin typeface="Times New Roman" pitchFamily="18" charset="0"/>
                        <a:cs typeface="Times New Roman" pitchFamily="18" charset="0"/>
                      </a:endParaRPr>
                    </a:p>
                  </a:txBody>
                  <a:tcP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Факт</a:t>
                      </a:r>
                    </a:p>
                    <a:p>
                      <a:pPr algn="ctr"/>
                      <a:r>
                        <a:rPr lang="ru-RU" sz="1050" b="1" dirty="0" smtClean="0">
                          <a:solidFill>
                            <a:schemeClr val="tx1"/>
                          </a:solidFill>
                          <a:latin typeface="Times New Roman" pitchFamily="18" charset="0"/>
                          <a:cs typeface="Times New Roman" pitchFamily="18" charset="0"/>
                        </a:rPr>
                        <a:t>2021год</a:t>
                      </a:r>
                      <a:endParaRPr lang="ru-RU" sz="1050" b="1" dirty="0">
                        <a:solidFill>
                          <a:schemeClr val="tx1"/>
                        </a:solidFill>
                        <a:latin typeface="Times New Roman" pitchFamily="18" charset="0"/>
                        <a:cs typeface="Times New Roman" pitchFamily="18" charset="0"/>
                      </a:endParaRPr>
                    </a:p>
                  </a:txBody>
                  <a:tcP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План</a:t>
                      </a:r>
                    </a:p>
                    <a:p>
                      <a:pPr algn="ctr"/>
                      <a:r>
                        <a:rPr lang="ru-RU" sz="1050" b="1" dirty="0" smtClean="0">
                          <a:solidFill>
                            <a:schemeClr val="tx1"/>
                          </a:solidFill>
                          <a:latin typeface="Times New Roman" pitchFamily="18" charset="0"/>
                          <a:cs typeface="Times New Roman" pitchFamily="18" charset="0"/>
                        </a:rPr>
                        <a:t>2022 год</a:t>
                      </a:r>
                      <a:endParaRPr lang="ru-RU" sz="1050" b="1" dirty="0">
                        <a:solidFill>
                          <a:schemeClr val="tx1"/>
                        </a:solidFill>
                        <a:latin typeface="Times New Roman" pitchFamily="18" charset="0"/>
                        <a:cs typeface="Times New Roman" pitchFamily="18" charset="0"/>
                      </a:endParaRPr>
                    </a:p>
                  </a:txBody>
                  <a:tcP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2023 год</a:t>
                      </a:r>
                      <a:endParaRPr lang="ru-RU" sz="1050" b="1" dirty="0">
                        <a:solidFill>
                          <a:schemeClr val="tx1"/>
                        </a:solidFill>
                        <a:latin typeface="Times New Roman" pitchFamily="18" charset="0"/>
                        <a:cs typeface="Times New Roman" pitchFamily="18" charset="0"/>
                      </a:endParaRPr>
                    </a:p>
                  </a:txBody>
                  <a:tcP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2024 год</a:t>
                      </a:r>
                      <a:endParaRPr lang="ru-RU" sz="1050" b="1" dirty="0">
                        <a:solidFill>
                          <a:schemeClr val="tx1"/>
                        </a:solidFill>
                        <a:latin typeface="Times New Roman" pitchFamily="18" charset="0"/>
                        <a:cs typeface="Times New Roman" pitchFamily="18" charset="0"/>
                      </a:endParaRPr>
                    </a:p>
                  </a:txBody>
                  <a:tcP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2025 год</a:t>
                      </a:r>
                      <a:endParaRPr lang="ru-RU" sz="1050" b="1" dirty="0">
                        <a:solidFill>
                          <a:schemeClr val="tx1"/>
                        </a:solidFill>
                        <a:latin typeface="Times New Roman" pitchFamily="18" charset="0"/>
                        <a:cs typeface="Times New Roman" pitchFamily="18" charset="0"/>
                      </a:endParaRPr>
                    </a:p>
                  </a:txBody>
                  <a:tcPr>
                    <a:solidFill>
                      <a:srgbClr val="FEE1DC"/>
                    </a:solidFill>
                  </a:tcPr>
                </a:tc>
              </a:tr>
              <a:tr h="562372">
                <a:tc>
                  <a:txBody>
                    <a:bodyPr/>
                    <a:lstStyle/>
                    <a:p>
                      <a:pPr algn="ctr">
                        <a:lnSpc>
                          <a:spcPct val="100000"/>
                        </a:lnSpc>
                      </a:pPr>
                      <a:r>
                        <a:rPr lang="ru-RU" sz="1000" dirty="0" smtClean="0">
                          <a:latin typeface="Times New Roman" pitchFamily="18" charset="0"/>
                          <a:cs typeface="Times New Roman" pitchFamily="18" charset="0"/>
                        </a:rPr>
                        <a:t>1</a:t>
                      </a:r>
                      <a:endParaRPr lang="ru-RU" sz="1000" dirty="0">
                        <a:latin typeface="Times New Roman" pitchFamily="18" charset="0"/>
                        <a:cs typeface="Times New Roman" pitchFamily="18" charset="0"/>
                      </a:endParaRPr>
                    </a:p>
                  </a:txBody>
                  <a:tcPr/>
                </a:tc>
                <a:tc>
                  <a:txBody>
                    <a:bodyPr/>
                    <a:lstStyle/>
                    <a:p>
                      <a:pPr>
                        <a:lnSpc>
                          <a:spcPct val="100000"/>
                        </a:lnSpc>
                      </a:pPr>
                      <a:r>
                        <a:rPr lang="ru-RU" sz="1000" kern="1200" dirty="0" smtClean="0">
                          <a:solidFill>
                            <a:schemeClr val="dk1"/>
                          </a:solidFill>
                          <a:latin typeface="Times New Roman" pitchFamily="18" charset="0"/>
                          <a:ea typeface="+mn-ea"/>
                          <a:cs typeface="Times New Roman" pitchFamily="18" charset="0"/>
                        </a:rPr>
                        <a:t>Снижение общего количества преступлений, совершенных на территории муниципального образования, не менее чем на 3 % ежегодно</a:t>
                      </a:r>
                      <a:endParaRPr lang="ru-RU" sz="1000" b="0" dirty="0">
                        <a:latin typeface="Times New Roman" pitchFamily="18" charset="0"/>
                        <a:cs typeface="Times New Roman" pitchFamily="18" charset="0"/>
                      </a:endParaRPr>
                    </a:p>
                  </a:txBody>
                  <a:tcPr/>
                </a:tc>
                <a:tc>
                  <a:txBody>
                    <a:bodyPr/>
                    <a:lstStyle/>
                    <a:p>
                      <a:pPr algn="ctr">
                        <a:lnSpc>
                          <a:spcPct val="100000"/>
                        </a:lnSpc>
                      </a:pPr>
                      <a:r>
                        <a:rPr lang="en-US" sz="1000" kern="1200" dirty="0" err="1" smtClean="0">
                          <a:solidFill>
                            <a:schemeClr val="dk1"/>
                          </a:solidFill>
                          <a:latin typeface="Times New Roman" pitchFamily="18" charset="0"/>
                          <a:ea typeface="+mn-ea"/>
                          <a:cs typeface="Times New Roman" pitchFamily="18" charset="0"/>
                        </a:rPr>
                        <a:t>Ко</a:t>
                      </a:r>
                      <a:r>
                        <a:rPr lang="ru-RU" sz="1000" kern="1200" dirty="0" smtClean="0">
                          <a:solidFill>
                            <a:schemeClr val="dk1"/>
                          </a:solidFill>
                          <a:latin typeface="Times New Roman" pitchFamily="18" charset="0"/>
                          <a:ea typeface="+mn-ea"/>
                          <a:cs typeface="Times New Roman" pitchFamily="18" charset="0"/>
                        </a:rPr>
                        <a:t>-во</a:t>
                      </a:r>
                      <a:r>
                        <a:rPr lang="en-US" sz="1000" kern="1200" dirty="0" smtClean="0">
                          <a:solidFill>
                            <a:schemeClr val="dk1"/>
                          </a:solidFill>
                          <a:latin typeface="Times New Roman" pitchFamily="18" charset="0"/>
                          <a:ea typeface="+mn-ea"/>
                          <a:cs typeface="Times New Roman" pitchFamily="18" charset="0"/>
                        </a:rPr>
                        <a:t> </a:t>
                      </a:r>
                      <a:r>
                        <a:rPr lang="en-US" sz="1000" kern="1200" dirty="0" err="1" smtClean="0">
                          <a:solidFill>
                            <a:schemeClr val="dk1"/>
                          </a:solidFill>
                          <a:latin typeface="Times New Roman" pitchFamily="18" charset="0"/>
                          <a:ea typeface="+mn-ea"/>
                          <a:cs typeface="Times New Roman" pitchFamily="18" charset="0"/>
                        </a:rPr>
                        <a:t>преступлений</a:t>
                      </a:r>
                      <a:endParaRPr lang="ru-RU" sz="1000" dirty="0">
                        <a:latin typeface="Times New Roman" pitchFamily="18" charset="0"/>
                        <a:cs typeface="Times New Roman" pitchFamily="18" charset="0"/>
                      </a:endParaRPr>
                    </a:p>
                  </a:txBody>
                  <a:tcPr/>
                </a:tc>
                <a:tc>
                  <a:txBody>
                    <a:bodyPr/>
                    <a:lstStyle/>
                    <a:p>
                      <a:pPr algn="ctr">
                        <a:lnSpc>
                          <a:spcPct val="100000"/>
                        </a:lnSpc>
                        <a:spcAft>
                          <a:spcPts val="0"/>
                        </a:spcAft>
                      </a:pPr>
                      <a:r>
                        <a:rPr lang="ru-RU" sz="1000" kern="50" dirty="0" smtClean="0">
                          <a:latin typeface="Times New Roman" pitchFamily="18" charset="0"/>
                          <a:ea typeface="SimSun"/>
                          <a:cs typeface="Times New Roman" pitchFamily="18" charset="0"/>
                        </a:rPr>
                        <a:t>948</a:t>
                      </a:r>
                      <a:endParaRPr lang="ru-RU" sz="1000" kern="50" dirty="0">
                        <a:latin typeface="Times New Roman" pitchFamily="18" charset="0"/>
                        <a:ea typeface="SimSun"/>
                        <a:cs typeface="Times New Roman" pitchFamily="18" charset="0"/>
                      </a:endParaRPr>
                    </a:p>
                  </a:txBody>
                  <a:tcPr/>
                </a:tc>
                <a:tc>
                  <a:txBody>
                    <a:bodyPr/>
                    <a:lstStyle/>
                    <a:p>
                      <a:pPr algn="ctr">
                        <a:lnSpc>
                          <a:spcPct val="100000"/>
                        </a:lnSpc>
                        <a:spcAft>
                          <a:spcPts val="0"/>
                        </a:spcAft>
                      </a:pPr>
                      <a:r>
                        <a:rPr lang="ru-RU" sz="1000" kern="50" dirty="0">
                          <a:latin typeface="Times New Roman" pitchFamily="18" charset="0"/>
                          <a:ea typeface="SimSun"/>
                          <a:cs typeface="Times New Roman" pitchFamily="18" charset="0"/>
                        </a:rPr>
                        <a:t>966</a:t>
                      </a:r>
                    </a:p>
                  </a:txBody>
                  <a:tcPr/>
                </a:tc>
                <a:tc>
                  <a:txBody>
                    <a:bodyPr/>
                    <a:lstStyle/>
                    <a:p>
                      <a:pPr algn="ctr">
                        <a:lnSpc>
                          <a:spcPct val="100000"/>
                        </a:lnSpc>
                        <a:spcAft>
                          <a:spcPts val="0"/>
                        </a:spcAft>
                      </a:pPr>
                      <a:r>
                        <a:rPr lang="ru-RU" sz="1000" kern="50">
                          <a:latin typeface="Times New Roman" pitchFamily="18" charset="0"/>
                          <a:ea typeface="SimSun"/>
                          <a:cs typeface="Times New Roman" pitchFamily="18" charset="0"/>
                        </a:rPr>
                        <a:t>871</a:t>
                      </a:r>
                    </a:p>
                  </a:txBody>
                  <a:tcPr/>
                </a:tc>
                <a:tc>
                  <a:txBody>
                    <a:bodyPr/>
                    <a:lstStyle/>
                    <a:p>
                      <a:pPr algn="ctr">
                        <a:lnSpc>
                          <a:spcPct val="100000"/>
                        </a:lnSpc>
                        <a:spcAft>
                          <a:spcPts val="0"/>
                        </a:spcAft>
                      </a:pPr>
                      <a:r>
                        <a:rPr lang="ru-RU" sz="1000" kern="50" dirty="0">
                          <a:latin typeface="Times New Roman" pitchFamily="18" charset="0"/>
                          <a:ea typeface="SimSun"/>
                          <a:cs typeface="Times New Roman" pitchFamily="18" charset="0"/>
                        </a:rPr>
                        <a:t>828</a:t>
                      </a:r>
                    </a:p>
                  </a:txBody>
                  <a:tcPr/>
                </a:tc>
                <a:tc>
                  <a:txBody>
                    <a:bodyPr/>
                    <a:lstStyle/>
                    <a:p>
                      <a:pPr algn="ctr">
                        <a:lnSpc>
                          <a:spcPct val="100000"/>
                        </a:lnSpc>
                        <a:spcAft>
                          <a:spcPts val="0"/>
                        </a:spcAft>
                      </a:pPr>
                      <a:r>
                        <a:rPr lang="ru-RU" sz="1000" kern="50" dirty="0" smtClean="0">
                          <a:latin typeface="Times New Roman" pitchFamily="18" charset="0"/>
                          <a:ea typeface="SimSun"/>
                          <a:cs typeface="Times New Roman" pitchFamily="18" charset="0"/>
                        </a:rPr>
                        <a:t>-</a:t>
                      </a:r>
                      <a:endParaRPr lang="ru-RU" sz="1000" kern="50" dirty="0">
                        <a:latin typeface="Times New Roman" pitchFamily="18" charset="0"/>
                        <a:ea typeface="SimSun"/>
                        <a:cs typeface="Times New Roman" pitchFamily="18" charset="0"/>
                      </a:endParaRPr>
                    </a:p>
                  </a:txBody>
                  <a:tcPr/>
                </a:tc>
              </a:tr>
              <a:tr h="720080">
                <a:tc>
                  <a:txBody>
                    <a:bodyPr/>
                    <a:lstStyle/>
                    <a:p>
                      <a:pPr algn="ctr">
                        <a:lnSpc>
                          <a:spcPct val="100000"/>
                        </a:lnSpc>
                      </a:pPr>
                      <a:r>
                        <a:rPr lang="ru-RU" sz="1000" dirty="0" smtClean="0">
                          <a:latin typeface="Times New Roman" pitchFamily="18" charset="0"/>
                          <a:cs typeface="Times New Roman" pitchFamily="18" charset="0"/>
                        </a:rPr>
                        <a:t>2</a:t>
                      </a:r>
                      <a:endParaRPr lang="ru-RU" sz="1000" dirty="0">
                        <a:latin typeface="Times New Roman" pitchFamily="18" charset="0"/>
                        <a:cs typeface="Times New Roman" pitchFamily="18" charset="0"/>
                      </a:endParaRPr>
                    </a:p>
                  </a:txBody>
                  <a:tcPr/>
                </a:tc>
                <a:tc>
                  <a:txBody>
                    <a:bodyPr/>
                    <a:lstStyle/>
                    <a:p>
                      <a:pPr>
                        <a:lnSpc>
                          <a:spcPct val="100000"/>
                        </a:lnSpc>
                      </a:pPr>
                      <a:r>
                        <a:rPr lang="ru-RU" sz="1000" kern="1200" dirty="0" smtClean="0">
                          <a:solidFill>
                            <a:schemeClr val="dk1"/>
                          </a:solidFill>
                          <a:latin typeface="Times New Roman" pitchFamily="18" charset="0"/>
                          <a:ea typeface="+mn-ea"/>
                          <a:cs typeface="Times New Roman" pitchFamily="18" charset="0"/>
                        </a:rPr>
                        <a:t>Увеличение общего количества видеокамер, введенных в эксплуатацию в систему технологического обеспечения региональной общественной безопасности и оперативного управления «Безопасный регион», не менее чем на 5 % ежегодно</a:t>
                      </a:r>
                      <a:endParaRPr lang="ru-RU" sz="1000" b="0" dirty="0">
                        <a:latin typeface="Times New Roman" pitchFamily="18" charset="0"/>
                        <a:cs typeface="Times New Roman" pitchFamily="18" charset="0"/>
                      </a:endParaRPr>
                    </a:p>
                  </a:txBody>
                  <a:tcPr/>
                </a:tc>
                <a:tc>
                  <a:txBody>
                    <a:bodyPr/>
                    <a:lstStyle/>
                    <a:p>
                      <a:pPr algn="ctr">
                        <a:lnSpc>
                          <a:spcPct val="100000"/>
                        </a:lnSpc>
                        <a:spcAft>
                          <a:spcPts val="0"/>
                        </a:spcAft>
                      </a:pPr>
                      <a:r>
                        <a:rPr lang="ru-RU" sz="1000" kern="50" dirty="0" smtClean="0">
                          <a:latin typeface="Times New Roman" pitchFamily="18" charset="0"/>
                          <a:ea typeface="SimSun"/>
                          <a:cs typeface="Times New Roman" pitchFamily="18" charset="0"/>
                        </a:rPr>
                        <a:t>Ед.</a:t>
                      </a:r>
                      <a:endParaRPr lang="ru-RU" sz="1000" kern="50" dirty="0">
                        <a:latin typeface="Times New Roman" pitchFamily="18" charset="0"/>
                        <a:ea typeface="SimSun"/>
                        <a:cs typeface="Times New Roman" pitchFamily="18" charset="0"/>
                      </a:endParaRPr>
                    </a:p>
                  </a:txBody>
                  <a:tcPr/>
                </a:tc>
                <a:tc>
                  <a:txBody>
                    <a:bodyPr/>
                    <a:lstStyle/>
                    <a:p>
                      <a:pPr algn="ctr">
                        <a:lnSpc>
                          <a:spcPct val="100000"/>
                        </a:lnSpc>
                        <a:spcAft>
                          <a:spcPts val="0"/>
                        </a:spcAft>
                      </a:pPr>
                      <a:r>
                        <a:rPr lang="ru-RU" sz="1000" kern="50" dirty="0" smtClean="0">
                          <a:latin typeface="Times New Roman" pitchFamily="18" charset="0"/>
                          <a:ea typeface="SimSun"/>
                          <a:cs typeface="Times New Roman" pitchFamily="18" charset="0"/>
                        </a:rPr>
                        <a:t>835</a:t>
                      </a:r>
                      <a:endParaRPr lang="ru-RU" sz="1000" kern="50" dirty="0">
                        <a:latin typeface="Times New Roman" pitchFamily="18" charset="0"/>
                        <a:ea typeface="SimSun"/>
                        <a:cs typeface="Times New Roman" pitchFamily="18" charset="0"/>
                      </a:endParaRPr>
                    </a:p>
                  </a:txBody>
                  <a:tcP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877</a:t>
                      </a:r>
                    </a:p>
                  </a:txBody>
                  <a:tcPr/>
                </a:tc>
                <a:tc>
                  <a:txBody>
                    <a:bodyPr/>
                    <a:lstStyle/>
                    <a:p>
                      <a:pPr algn="ctr">
                        <a:lnSpc>
                          <a:spcPct val="100000"/>
                        </a:lnSpc>
                        <a:spcAft>
                          <a:spcPts val="0"/>
                        </a:spcAft>
                      </a:pPr>
                      <a:r>
                        <a:rPr lang="ru-RU" sz="1000" kern="50" dirty="0">
                          <a:latin typeface="Times New Roman" pitchFamily="18" charset="0"/>
                          <a:ea typeface="SimSun"/>
                          <a:cs typeface="Times New Roman" pitchFamily="18" charset="0"/>
                        </a:rPr>
                        <a:t>921</a:t>
                      </a:r>
                    </a:p>
                  </a:txBody>
                  <a:tcPr/>
                </a:tc>
                <a:tc>
                  <a:txBody>
                    <a:bodyPr/>
                    <a:lstStyle/>
                    <a:p>
                      <a:pPr algn="ctr">
                        <a:lnSpc>
                          <a:spcPct val="100000"/>
                        </a:lnSpc>
                        <a:spcAft>
                          <a:spcPts val="0"/>
                        </a:spcAft>
                      </a:pPr>
                      <a:r>
                        <a:rPr lang="ru-RU" sz="1000" kern="50" dirty="0">
                          <a:latin typeface="Times New Roman" pitchFamily="18" charset="0"/>
                          <a:ea typeface="SimSun"/>
                          <a:cs typeface="Times New Roman" pitchFamily="18" charset="0"/>
                        </a:rPr>
                        <a:t>967</a:t>
                      </a:r>
                    </a:p>
                  </a:txBody>
                  <a:tcPr/>
                </a:tc>
                <a:tc>
                  <a:txBody>
                    <a:bodyPr/>
                    <a:lstStyle/>
                    <a:p>
                      <a:pPr algn="ctr">
                        <a:lnSpc>
                          <a:spcPct val="100000"/>
                        </a:lnSpc>
                        <a:spcAft>
                          <a:spcPts val="0"/>
                        </a:spcAft>
                      </a:pPr>
                      <a:r>
                        <a:rPr lang="ru-RU" sz="1000" kern="50" dirty="0" smtClean="0">
                          <a:latin typeface="Times New Roman" pitchFamily="18" charset="0"/>
                          <a:ea typeface="SimSun"/>
                          <a:cs typeface="Times New Roman" pitchFamily="18" charset="0"/>
                        </a:rPr>
                        <a:t>-</a:t>
                      </a:r>
                      <a:endParaRPr lang="ru-RU" sz="1000" kern="50" dirty="0">
                        <a:latin typeface="Times New Roman" pitchFamily="18" charset="0"/>
                        <a:ea typeface="SimSun"/>
                        <a:cs typeface="Times New Roman" pitchFamily="18" charset="0"/>
                      </a:endParaRPr>
                    </a:p>
                  </a:txBody>
                  <a:tcPr/>
                </a:tc>
              </a:tr>
              <a:tr h="360610">
                <a:tc>
                  <a:txBody>
                    <a:bodyPr/>
                    <a:lstStyle/>
                    <a:p>
                      <a:pPr algn="ctr">
                        <a:lnSpc>
                          <a:spcPct val="100000"/>
                        </a:lnSpc>
                      </a:pPr>
                      <a:r>
                        <a:rPr lang="ru-RU" sz="1000" dirty="0" smtClean="0">
                          <a:latin typeface="Times New Roman" pitchFamily="18" charset="0"/>
                          <a:cs typeface="Times New Roman" pitchFamily="18" charset="0"/>
                        </a:rPr>
                        <a:t>3</a:t>
                      </a:r>
                      <a:endParaRPr lang="ru-RU" sz="1000" dirty="0">
                        <a:latin typeface="Times New Roman" pitchFamily="18" charset="0"/>
                        <a:cs typeface="Times New Roman" pitchFamily="18" charset="0"/>
                      </a:endParaRPr>
                    </a:p>
                  </a:txBody>
                  <a:tcPr/>
                </a:tc>
                <a:tc>
                  <a:txBody>
                    <a:bodyPr/>
                    <a:lstStyle/>
                    <a:p>
                      <a:pPr>
                        <a:lnSpc>
                          <a:spcPct val="100000"/>
                        </a:lnSpc>
                        <a:spcAft>
                          <a:spcPts val="0"/>
                        </a:spcAft>
                      </a:pPr>
                      <a:r>
                        <a:rPr lang="ru-RU" sz="1000" kern="1200" dirty="0" smtClean="0">
                          <a:solidFill>
                            <a:schemeClr val="dk1"/>
                          </a:solidFill>
                          <a:latin typeface="Times New Roman" pitchFamily="18" charset="0"/>
                          <a:ea typeface="+mn-ea"/>
                          <a:cs typeface="Times New Roman" pitchFamily="18" charset="0"/>
                        </a:rPr>
                        <a:t>Доля кладбищ, соответствующих требованиям Регионального стандарта</a:t>
                      </a:r>
                      <a:endParaRPr lang="ru-RU" sz="1000" kern="50" dirty="0">
                        <a:latin typeface="Times New Roman" pitchFamily="18" charset="0"/>
                        <a:ea typeface="SimSun"/>
                        <a:cs typeface="Times New Roman" pitchFamily="18" charset="0"/>
                      </a:endParaRPr>
                    </a:p>
                  </a:txBody>
                  <a:tcPr/>
                </a:tc>
                <a:tc>
                  <a:txBody>
                    <a:bodyPr/>
                    <a:lstStyle/>
                    <a:p>
                      <a:pPr algn="ctr">
                        <a:lnSpc>
                          <a:spcPct val="100000"/>
                        </a:lnSpc>
                        <a:spcAft>
                          <a:spcPts val="0"/>
                        </a:spcAft>
                      </a:pPr>
                      <a:r>
                        <a:rPr lang="ru-RU" sz="1000" kern="50" dirty="0">
                          <a:latin typeface="Times New Roman" pitchFamily="18" charset="0"/>
                          <a:ea typeface="SimSun"/>
                          <a:cs typeface="Times New Roman" pitchFamily="18" charset="0"/>
                        </a:rPr>
                        <a:t>%</a:t>
                      </a:r>
                    </a:p>
                  </a:txBody>
                  <a:tcPr/>
                </a:tc>
                <a:tc>
                  <a:txBody>
                    <a:bodyPr/>
                    <a:lstStyle/>
                    <a:p>
                      <a:pPr algn="ctr">
                        <a:lnSpc>
                          <a:spcPct val="100000"/>
                        </a:lnSpc>
                        <a:spcAft>
                          <a:spcPts val="0"/>
                        </a:spcAft>
                      </a:pPr>
                      <a:r>
                        <a:rPr lang="ru-RU" sz="1000" kern="50" dirty="0" smtClean="0">
                          <a:latin typeface="Times New Roman" pitchFamily="18" charset="0"/>
                          <a:ea typeface="SimSun"/>
                          <a:cs typeface="Times New Roman" pitchFamily="18" charset="0"/>
                        </a:rPr>
                        <a:t>75,33</a:t>
                      </a:r>
                      <a:endParaRPr lang="ru-RU" sz="1000" kern="50" dirty="0">
                        <a:latin typeface="Times New Roman" pitchFamily="18" charset="0"/>
                        <a:ea typeface="SimSun"/>
                        <a:cs typeface="Times New Roman" pitchFamily="18" charset="0"/>
                      </a:endParaRPr>
                    </a:p>
                  </a:txBody>
                  <a:tcP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84,28</a:t>
                      </a:r>
                    </a:p>
                  </a:txBody>
                  <a:tcPr/>
                </a:tc>
                <a:tc>
                  <a:txBody>
                    <a:bodyPr/>
                    <a:lstStyle/>
                    <a:p>
                      <a:pPr algn="ctr">
                        <a:lnSpc>
                          <a:spcPct val="100000"/>
                        </a:lnSpc>
                        <a:spcAft>
                          <a:spcPts val="0"/>
                        </a:spcAft>
                      </a:pPr>
                      <a:r>
                        <a:rPr lang="ru-RU" sz="1000">
                          <a:latin typeface="Times New Roman" pitchFamily="18" charset="0"/>
                          <a:ea typeface="Times New Roman"/>
                          <a:cs typeface="Times New Roman" pitchFamily="18" charset="0"/>
                        </a:rPr>
                        <a:t>97,13</a:t>
                      </a:r>
                    </a:p>
                  </a:txBody>
                  <a:tcP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100</a:t>
                      </a:r>
                    </a:p>
                  </a:txBody>
                  <a:tcPr/>
                </a:tc>
                <a:tc>
                  <a:txBody>
                    <a:bodyPr/>
                    <a:lstStyle/>
                    <a:p>
                      <a:pPr algn="ctr">
                        <a:lnSpc>
                          <a:spcPct val="100000"/>
                        </a:lnSpc>
                        <a:spcAft>
                          <a:spcPts val="0"/>
                        </a:spcAft>
                      </a:pPr>
                      <a:r>
                        <a:rPr lang="ru-RU" sz="1000" kern="50" dirty="0" smtClean="0">
                          <a:latin typeface="Times New Roman" pitchFamily="18" charset="0"/>
                          <a:ea typeface="SimSun"/>
                          <a:cs typeface="Times New Roman" pitchFamily="18" charset="0"/>
                        </a:rPr>
                        <a:t>-</a:t>
                      </a:r>
                      <a:endParaRPr lang="ru-RU" sz="1000" kern="50" dirty="0">
                        <a:latin typeface="Times New Roman" pitchFamily="18" charset="0"/>
                        <a:ea typeface="SimSun"/>
                        <a:cs typeface="Times New Roman" pitchFamily="18" charset="0"/>
                      </a:endParaRPr>
                    </a:p>
                  </a:txBody>
                  <a:tcPr/>
                </a:tc>
              </a:tr>
              <a:tr h="500066">
                <a:tc>
                  <a:txBody>
                    <a:bodyPr/>
                    <a:lstStyle/>
                    <a:p>
                      <a:pPr algn="ctr">
                        <a:lnSpc>
                          <a:spcPct val="100000"/>
                        </a:lnSpc>
                      </a:pPr>
                      <a:r>
                        <a:rPr lang="ru-RU" sz="1000" dirty="0" smtClean="0">
                          <a:latin typeface="Times New Roman" pitchFamily="18" charset="0"/>
                          <a:cs typeface="Times New Roman" pitchFamily="18" charset="0"/>
                        </a:rPr>
                        <a:t>4</a:t>
                      </a:r>
                      <a:endParaRPr lang="ru-RU" sz="1000" dirty="0">
                        <a:latin typeface="Times New Roman" pitchFamily="18" charset="0"/>
                        <a:cs typeface="Times New Roman" pitchFamily="18" charset="0"/>
                      </a:endParaRPr>
                    </a:p>
                  </a:txBody>
                  <a:tcPr/>
                </a:tc>
                <a:tc>
                  <a:txBody>
                    <a:bodyPr/>
                    <a:lstStyle/>
                    <a:p>
                      <a:pPr>
                        <a:lnSpc>
                          <a:spcPct val="100000"/>
                        </a:lnSpc>
                      </a:pPr>
                      <a:r>
                        <a:rPr lang="ru-RU" sz="1000" kern="1200" dirty="0" smtClean="0">
                          <a:solidFill>
                            <a:schemeClr val="dk1"/>
                          </a:solidFill>
                          <a:latin typeface="Times New Roman" pitchFamily="18" charset="0"/>
                          <a:ea typeface="+mn-ea"/>
                          <a:cs typeface="Times New Roman" pitchFamily="18" charset="0"/>
                        </a:rPr>
                        <a:t>Прирост уровня безопасности людей на водных объектах, расположенных на территории Московской области</a:t>
                      </a:r>
                      <a:endParaRPr lang="ru-RU" sz="1000" dirty="0">
                        <a:latin typeface="Times New Roman" pitchFamily="18" charset="0"/>
                        <a:cs typeface="Times New Roman" pitchFamily="18" charset="0"/>
                      </a:endParaRPr>
                    </a:p>
                  </a:txBody>
                  <a:tcPr/>
                </a:tc>
                <a:tc>
                  <a:txBody>
                    <a:bodyPr/>
                    <a:lstStyle/>
                    <a:p>
                      <a:pPr algn="ctr">
                        <a:lnSpc>
                          <a:spcPct val="100000"/>
                        </a:lnSpc>
                        <a:spcAft>
                          <a:spcPts val="0"/>
                        </a:spcAft>
                      </a:pPr>
                      <a:r>
                        <a:rPr lang="ru-RU" sz="1000" kern="50" dirty="0">
                          <a:latin typeface="Times New Roman" pitchFamily="18" charset="0"/>
                          <a:ea typeface="SimSun"/>
                          <a:cs typeface="Times New Roman" pitchFamily="18" charset="0"/>
                        </a:rPr>
                        <a:t>%</a:t>
                      </a:r>
                    </a:p>
                  </a:txBody>
                  <a:tcPr/>
                </a:tc>
                <a:tc>
                  <a:txBody>
                    <a:bodyPr/>
                    <a:lstStyle/>
                    <a:p>
                      <a:pPr algn="ctr">
                        <a:lnSpc>
                          <a:spcPct val="100000"/>
                        </a:lnSpc>
                        <a:spcAft>
                          <a:spcPts val="0"/>
                        </a:spcAft>
                      </a:pPr>
                      <a:r>
                        <a:rPr lang="ru-RU" sz="1000" kern="50" dirty="0" smtClean="0">
                          <a:latin typeface="Times New Roman" pitchFamily="18" charset="0"/>
                          <a:ea typeface="SimSun"/>
                          <a:cs typeface="Times New Roman" pitchFamily="18" charset="0"/>
                        </a:rPr>
                        <a:t>18</a:t>
                      </a:r>
                      <a:endParaRPr lang="ru-RU" sz="1000" kern="50" dirty="0">
                        <a:latin typeface="Times New Roman" pitchFamily="18" charset="0"/>
                        <a:ea typeface="SimSun"/>
                        <a:cs typeface="Times New Roman" pitchFamily="18" charset="0"/>
                      </a:endParaRPr>
                    </a:p>
                  </a:txBody>
                  <a:tcPr/>
                </a:tc>
                <a:tc>
                  <a:txBody>
                    <a:bodyPr/>
                    <a:lstStyle/>
                    <a:p>
                      <a:pPr algn="ctr">
                        <a:lnSpc>
                          <a:spcPct val="100000"/>
                        </a:lnSpc>
                        <a:spcAft>
                          <a:spcPts val="0"/>
                        </a:spcAft>
                      </a:pPr>
                      <a:r>
                        <a:rPr lang="ru-RU" sz="1000" kern="50" dirty="0" smtClean="0">
                          <a:latin typeface="Times New Roman" pitchFamily="18" charset="0"/>
                          <a:ea typeface="SimSun"/>
                          <a:cs typeface="Times New Roman" pitchFamily="18" charset="0"/>
                        </a:rPr>
                        <a:t>22</a:t>
                      </a:r>
                      <a:endParaRPr lang="ru-RU" sz="1000" kern="50" dirty="0">
                        <a:latin typeface="Times New Roman" pitchFamily="18" charset="0"/>
                        <a:ea typeface="SimSun"/>
                        <a:cs typeface="Times New Roman" pitchFamily="18" charset="0"/>
                      </a:endParaRPr>
                    </a:p>
                  </a:txBody>
                  <a:tcP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24</a:t>
                      </a:r>
                      <a:endParaRPr lang="ru-RU" sz="1000" dirty="0">
                        <a:latin typeface="Times New Roman" pitchFamily="18" charset="0"/>
                        <a:ea typeface="Calibri"/>
                        <a:cs typeface="Times New Roman" pitchFamily="18" charset="0"/>
                      </a:endParaRPr>
                    </a:p>
                  </a:txBody>
                  <a:tcPr/>
                </a:tc>
                <a:tc>
                  <a:txBody>
                    <a:bodyPr/>
                    <a:lstStyle/>
                    <a:p>
                      <a:pPr algn="ctr">
                        <a:lnSpc>
                          <a:spcPct val="100000"/>
                        </a:lnSpc>
                        <a:spcAft>
                          <a:spcPts val="0"/>
                        </a:spcAft>
                      </a:pPr>
                      <a:r>
                        <a:rPr lang="ru-RU" sz="1000">
                          <a:latin typeface="Times New Roman" pitchFamily="18" charset="0"/>
                          <a:ea typeface="Times New Roman"/>
                          <a:cs typeface="Times New Roman" pitchFamily="18" charset="0"/>
                        </a:rPr>
                        <a:t>26</a:t>
                      </a:r>
                      <a:endParaRPr lang="ru-RU" sz="1000">
                        <a:latin typeface="Times New Roman" pitchFamily="18" charset="0"/>
                        <a:ea typeface="Calibri"/>
                        <a:cs typeface="Times New Roman" pitchFamily="18" charset="0"/>
                      </a:endParaRPr>
                    </a:p>
                  </a:txBody>
                  <a:tcP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28</a:t>
                      </a:r>
                      <a:endParaRPr lang="ru-RU" sz="1000" dirty="0">
                        <a:latin typeface="Times New Roman" pitchFamily="18" charset="0"/>
                        <a:ea typeface="Calibri"/>
                        <a:cs typeface="Times New Roman" pitchFamily="18" charset="0"/>
                      </a:endParaRPr>
                    </a:p>
                  </a:txBody>
                  <a:tcPr/>
                </a:tc>
              </a:tr>
            </a:tbl>
          </a:graphicData>
        </a:graphic>
      </p:graphicFrame>
      <p:sp>
        <p:nvSpPr>
          <p:cNvPr id="5" name="Прямоугольник 4"/>
          <p:cNvSpPr/>
          <p:nvPr/>
        </p:nvSpPr>
        <p:spPr>
          <a:xfrm>
            <a:off x="6288630" y="6491889"/>
            <a:ext cx="2500298" cy="523220"/>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cs typeface="Arial" charset="0"/>
            </a:endParaRPr>
          </a:p>
        </p:txBody>
      </p:sp>
      <p:pic>
        <p:nvPicPr>
          <p:cNvPr id="31840" name="Рисунок 32" descr="Описание: Можайск-ГО-ПП-01"/>
          <p:cNvPicPr>
            <a:picLocks noChangeAspect="1" noChangeArrowheads="1"/>
          </p:cNvPicPr>
          <p:nvPr/>
        </p:nvPicPr>
        <p:blipFill>
          <a:blip r:embed="rId2" cstate="print"/>
          <a:srcRect/>
          <a:stretch>
            <a:fillRect/>
          </a:stretch>
        </p:blipFill>
        <p:spPr bwMode="auto">
          <a:xfrm>
            <a:off x="450147" y="474855"/>
            <a:ext cx="554869" cy="6430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Текст 2"/>
          <p:cNvSpPr>
            <a:spLocks noGrp="1"/>
          </p:cNvSpPr>
          <p:nvPr>
            <p:ph type="body" idx="1"/>
          </p:nvPr>
        </p:nvSpPr>
        <p:spPr>
          <a:xfrm>
            <a:off x="642910" y="1785926"/>
            <a:ext cx="4040188" cy="857250"/>
          </a:xfrm>
        </p:spPr>
        <p:txBody>
          <a:bodyPr/>
          <a:lstStyle/>
          <a:p>
            <a:r>
              <a:rPr lang="ru-RU" altLang="ru-RU" sz="1400" b="0" dirty="0" smtClean="0">
                <a:latin typeface="Times New Roman" pitchFamily="18" charset="0"/>
                <a:cs typeface="Times New Roman" pitchFamily="18" charset="0"/>
              </a:rPr>
              <a:t>2023 год  – 55 915,2 тыс.рублей</a:t>
            </a:r>
          </a:p>
          <a:p>
            <a:r>
              <a:rPr lang="ru-RU" altLang="ru-RU" sz="1400" b="0" dirty="0" smtClean="0">
                <a:latin typeface="Times New Roman" pitchFamily="18" charset="0"/>
                <a:cs typeface="Times New Roman" pitchFamily="18" charset="0"/>
              </a:rPr>
              <a:t>2024 год – 33 257,5 тыс.рублей</a:t>
            </a:r>
          </a:p>
          <a:p>
            <a:r>
              <a:rPr lang="ru-RU" altLang="ru-RU" sz="1400" b="0" dirty="0" smtClean="0">
                <a:latin typeface="Times New Roman" pitchFamily="18" charset="0"/>
                <a:cs typeface="Times New Roman" pitchFamily="18" charset="0"/>
              </a:rPr>
              <a:t>2025 год – 23 314,1 тыс. рублей</a:t>
            </a:r>
          </a:p>
        </p:txBody>
      </p:sp>
      <p:sp>
        <p:nvSpPr>
          <p:cNvPr id="33795" name="Текст 4"/>
          <p:cNvSpPr>
            <a:spLocks noGrp="1"/>
          </p:cNvSpPr>
          <p:nvPr>
            <p:ph type="body" sz="quarter" idx="3"/>
          </p:nvPr>
        </p:nvSpPr>
        <p:spPr>
          <a:xfrm>
            <a:off x="4643438" y="1785938"/>
            <a:ext cx="4041775" cy="857250"/>
          </a:xfrm>
        </p:spPr>
        <p:txBody>
          <a:bodyPr/>
          <a:lstStyle/>
          <a:p>
            <a:pPr algn="ctr"/>
            <a:r>
              <a:rPr lang="ru-RU" sz="1400" b="0" dirty="0" smtClean="0">
                <a:latin typeface="Times New Roman" pitchFamily="18" charset="0"/>
                <a:cs typeface="Times New Roman" pitchFamily="18" charset="0"/>
              </a:rPr>
              <a:t>2023 год</a:t>
            </a:r>
          </a:p>
          <a:p>
            <a:r>
              <a:rPr lang="ru-RU" sz="1400" b="0" dirty="0" smtClean="0">
                <a:latin typeface="Times New Roman" pitchFamily="18" charset="0"/>
                <a:cs typeface="Times New Roman" pitchFamily="18" charset="0"/>
              </a:rPr>
              <a:t>6,7% - бюджет Можайского городского округа</a:t>
            </a:r>
          </a:p>
          <a:p>
            <a:r>
              <a:rPr lang="ru-RU" sz="1400" b="0" dirty="0" smtClean="0">
                <a:latin typeface="Times New Roman" pitchFamily="18" charset="0"/>
                <a:cs typeface="Times New Roman" pitchFamily="18" charset="0"/>
              </a:rPr>
              <a:t>93,3% - бюджет Московской области </a:t>
            </a:r>
          </a:p>
        </p:txBody>
      </p:sp>
      <p:sp>
        <p:nvSpPr>
          <p:cNvPr id="8" name="Прямоугольник 7"/>
          <p:cNvSpPr/>
          <p:nvPr/>
        </p:nvSpPr>
        <p:spPr>
          <a:xfrm>
            <a:off x="6215073" y="6500834"/>
            <a:ext cx="2500301" cy="523220"/>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cs typeface="Arial" charset="0"/>
            </a:endParaRPr>
          </a:p>
        </p:txBody>
      </p:sp>
      <p:sp>
        <p:nvSpPr>
          <p:cNvPr id="9" name="Заголовок 1"/>
          <p:cNvSpPr txBox="1">
            <a:spLocks/>
          </p:cNvSpPr>
          <p:nvPr/>
        </p:nvSpPr>
        <p:spPr bwMode="auto">
          <a:xfrm>
            <a:off x="357158" y="1071546"/>
            <a:ext cx="8229600" cy="576263"/>
          </a:xfrm>
          <a:prstGeom prst="rect">
            <a:avLst/>
          </a:prstGeom>
          <a:noFill/>
          <a:ln w="9525">
            <a:noFill/>
            <a:miter lim="800000"/>
            <a:headEnd/>
            <a:tailEnd/>
          </a:ln>
        </p:spPr>
        <p:txBody>
          <a:bodyPr anchor="ctr"/>
          <a:lstStyle/>
          <a:p>
            <a:pPr algn="ctr" eaLnBrk="0" hangingPunct="0">
              <a:defRPr/>
            </a:pPr>
            <a:endParaRPr lang="ru-RU" sz="2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mj-ea"/>
              <a:cs typeface="Times New Roman" pitchFamily="18" charset="0"/>
            </a:endParaRPr>
          </a:p>
        </p:txBody>
      </p:sp>
      <p:sp>
        <p:nvSpPr>
          <p:cNvPr id="10" name="Заголовок 1"/>
          <p:cNvSpPr txBox="1">
            <a:spLocks/>
          </p:cNvSpPr>
          <p:nvPr/>
        </p:nvSpPr>
        <p:spPr bwMode="auto">
          <a:xfrm>
            <a:off x="500034" y="1142984"/>
            <a:ext cx="8229600" cy="357188"/>
          </a:xfrm>
          <a:prstGeom prst="rect">
            <a:avLst/>
          </a:prstGeom>
          <a:noFill/>
          <a:ln w="9525">
            <a:noFill/>
            <a:miter lim="800000"/>
            <a:headEnd/>
            <a:tailEnd/>
          </a:ln>
        </p:spPr>
        <p:txBody>
          <a:bodyPr anchor="ctr"/>
          <a:lstStyle/>
          <a:p>
            <a:pPr algn="ctr" eaLnBrk="0" hangingPunct="0">
              <a:defRPr/>
            </a:pPr>
            <a:r>
              <a:rPr lang="ru-RU" kern="0" dirty="0">
                <a:latin typeface="Times New Roman" pitchFamily="18" charset="0"/>
                <a:ea typeface="+mj-ea"/>
                <a:cs typeface="Times New Roman" pitchFamily="18" charset="0"/>
              </a:rPr>
              <a:t>Расходы бюджета Можайского городского округа:</a:t>
            </a:r>
          </a:p>
        </p:txBody>
      </p:sp>
      <p:sp>
        <p:nvSpPr>
          <p:cNvPr id="12" name="Заголовок 11"/>
          <p:cNvSpPr>
            <a:spLocks noGrp="1"/>
          </p:cNvSpPr>
          <p:nvPr>
            <p:ph type="title"/>
          </p:nvPr>
        </p:nvSpPr>
        <p:spPr>
          <a:xfrm>
            <a:off x="1077073" y="568411"/>
            <a:ext cx="7543824" cy="500066"/>
          </a:xfrm>
        </p:spPr>
        <p:txBody>
          <a:bodyPr anchor="ctr">
            <a:normAutofit fontScale="90000"/>
          </a:bodyPr>
          <a:lstStyle/>
          <a:p>
            <a:pPr algn="ctr">
              <a:defRPr/>
            </a:pPr>
            <a:r>
              <a:rPr lang="ru-RU" sz="21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«Жилище» на 2023- 2027 годы</a:t>
            </a:r>
            <a:r>
              <a:rPr lang="ru-RU" sz="18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
            </a:r>
            <a:br>
              <a:rPr lang="ru-RU" sz="18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br>
            <a:endParaRPr lang="ru-RU" sz="1800" dirty="0">
              <a:solidFill>
                <a:srgbClr val="FFC000"/>
              </a:solidFill>
              <a:latin typeface="Times New Roman" pitchFamily="18" charset="0"/>
              <a:cs typeface="Times New Roman" pitchFamily="18" charset="0"/>
            </a:endParaRPr>
          </a:p>
        </p:txBody>
      </p:sp>
      <p:pic>
        <p:nvPicPr>
          <p:cNvPr id="33800" name="Рисунок 32" descr="Описание: Можайск-ГО-ПП-01"/>
          <p:cNvPicPr>
            <a:picLocks noChangeAspect="1" noChangeArrowheads="1"/>
          </p:cNvPicPr>
          <p:nvPr/>
        </p:nvPicPr>
        <p:blipFill>
          <a:blip r:embed="rId2" cstate="print"/>
          <a:srcRect/>
          <a:stretch>
            <a:fillRect/>
          </a:stretch>
        </p:blipFill>
        <p:spPr bwMode="auto">
          <a:xfrm>
            <a:off x="452821" y="488605"/>
            <a:ext cx="646160" cy="774099"/>
          </a:xfrm>
          <a:prstGeom prst="rect">
            <a:avLst/>
          </a:prstGeom>
          <a:noFill/>
          <a:ln w="9525">
            <a:noFill/>
            <a:miter lim="800000"/>
            <a:headEnd/>
            <a:tailEnd/>
          </a:ln>
        </p:spPr>
      </p:pic>
      <p:pic>
        <p:nvPicPr>
          <p:cNvPr id="14" name="Picture 2" descr="C:\Users\buch1\Desktop\удалить\жил.jpg"/>
          <p:cNvPicPr>
            <a:picLocks noChangeAspect="1" noChangeArrowheads="1"/>
          </p:cNvPicPr>
          <p:nvPr/>
        </p:nvPicPr>
        <p:blipFill>
          <a:blip r:embed="rId3"/>
          <a:srcRect/>
          <a:stretch>
            <a:fillRect/>
          </a:stretch>
        </p:blipFill>
        <p:spPr bwMode="auto">
          <a:xfrm>
            <a:off x="4857752" y="2786058"/>
            <a:ext cx="3734632" cy="3000396"/>
          </a:xfrm>
          <a:prstGeom prst="rect">
            <a:avLst/>
          </a:prstGeom>
          <a:noFill/>
        </p:spPr>
      </p:pic>
      <p:graphicFrame>
        <p:nvGraphicFramePr>
          <p:cNvPr id="16" name="Содержимое 17"/>
          <p:cNvGraphicFramePr>
            <a:graphicFrameLocks noGrp="1"/>
          </p:cNvGraphicFramePr>
          <p:nvPr>
            <p:ph sz="half" idx="2"/>
          </p:nvPr>
        </p:nvGraphicFramePr>
        <p:xfrm>
          <a:off x="500034" y="2857496"/>
          <a:ext cx="4040188" cy="30543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1318054" y="461319"/>
            <a:ext cx="7368746" cy="770581"/>
          </a:xfrm>
          <a:solidFill>
            <a:srgbClr val="6FE7E4"/>
          </a:solidFill>
        </p:spPr>
        <p:txBody>
          <a:bodyPr>
            <a:normAutofit fontScale="90000"/>
          </a:bodyPr>
          <a:lstStyle/>
          <a:p>
            <a:pPr algn="ctr"/>
            <a:r>
              <a:rPr lang="ru-RU" sz="1600" dirty="0" smtClean="0">
                <a:latin typeface="Times New Roman" pitchFamily="18" charset="0"/>
                <a:cs typeface="Times New Roman" pitchFamily="18" charset="0"/>
              </a:rPr>
              <a:t>Основные показатели социально-экономического развития Можайского городского округа Московской области за 2021 год, план на 2022 год,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прогноз на 2023 год и на плановый период 2024-2025 годов</a:t>
            </a:r>
          </a:p>
        </p:txBody>
      </p:sp>
      <p:graphicFrame>
        <p:nvGraphicFramePr>
          <p:cNvPr id="4" name="Содержимое 3"/>
          <p:cNvGraphicFramePr>
            <a:graphicFrameLocks noGrp="1"/>
          </p:cNvGraphicFramePr>
          <p:nvPr>
            <p:ph idx="1"/>
          </p:nvPr>
        </p:nvGraphicFramePr>
        <p:xfrm>
          <a:off x="500063" y="1428750"/>
          <a:ext cx="8215340" cy="3840766"/>
        </p:xfrm>
        <a:graphic>
          <a:graphicData uri="http://schemas.openxmlformats.org/drawingml/2006/table">
            <a:tbl>
              <a:tblPr firstRow="1" bandRow="1">
                <a:tableStyleId>{5C22544A-7EE6-4342-B048-85BDC9FD1C3A}</a:tableStyleId>
              </a:tblPr>
              <a:tblGrid>
                <a:gridCol w="397948"/>
                <a:gridCol w="2487351"/>
                <a:gridCol w="923873"/>
                <a:gridCol w="781739"/>
                <a:gridCol w="923873"/>
                <a:gridCol w="923873"/>
                <a:gridCol w="923873"/>
                <a:gridCol w="852810"/>
              </a:tblGrid>
              <a:tr h="648298">
                <a:tc>
                  <a:txBody>
                    <a:bodyPr/>
                    <a:lstStyle/>
                    <a:p>
                      <a:pPr algn="ctr"/>
                      <a:r>
                        <a:rPr lang="ru-RU" sz="1200" b="0" dirty="0" smtClean="0">
                          <a:solidFill>
                            <a:schemeClr val="tx1"/>
                          </a:solidFill>
                          <a:latin typeface="Times New Roman" pitchFamily="18" charset="0"/>
                          <a:cs typeface="Times New Roman" pitchFamily="18" charset="0"/>
                        </a:rPr>
                        <a:t>№</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kern="1200" dirty="0" smtClean="0">
                          <a:solidFill>
                            <a:schemeClr val="tx1"/>
                          </a:solidFill>
                          <a:latin typeface="Times New Roman" pitchFamily="18" charset="0"/>
                          <a:ea typeface="+mn-ea"/>
                          <a:cs typeface="Times New Roman" pitchFamily="18" charset="0"/>
                        </a:rPr>
                        <a:t>Показатель</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Единица измерения</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Факт </a:t>
                      </a:r>
                    </a:p>
                    <a:p>
                      <a:pPr algn="ctr"/>
                      <a:r>
                        <a:rPr lang="ru-RU" sz="1200" b="0" dirty="0" smtClean="0">
                          <a:solidFill>
                            <a:schemeClr val="tx1"/>
                          </a:solidFill>
                          <a:latin typeface="Times New Roman" pitchFamily="18" charset="0"/>
                          <a:cs typeface="Times New Roman" pitchFamily="18" charset="0"/>
                        </a:rPr>
                        <a:t>2021</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План </a:t>
                      </a:r>
                    </a:p>
                    <a:p>
                      <a:pPr algn="ctr"/>
                      <a:r>
                        <a:rPr lang="ru-RU" sz="1200" b="0" dirty="0" smtClean="0">
                          <a:solidFill>
                            <a:schemeClr val="tx1"/>
                          </a:solidFill>
                          <a:latin typeface="Times New Roman" pitchFamily="18" charset="0"/>
                          <a:cs typeface="Times New Roman" pitchFamily="18" charset="0"/>
                        </a:rPr>
                        <a:t>2022</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Прогноз 2023</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Прогноз</a:t>
                      </a:r>
                      <a:r>
                        <a:rPr lang="ru-RU" sz="1200" b="0" baseline="0" dirty="0" smtClean="0">
                          <a:solidFill>
                            <a:schemeClr val="tx1"/>
                          </a:solidFill>
                          <a:latin typeface="Times New Roman" pitchFamily="18" charset="0"/>
                          <a:cs typeface="Times New Roman" pitchFamily="18" charset="0"/>
                        </a:rPr>
                        <a:t> 2024</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Прогноз 2025</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r>
              <a:tr h="388980">
                <a:tc>
                  <a:txBody>
                    <a:bodyPr/>
                    <a:lstStyle/>
                    <a:p>
                      <a:r>
                        <a:rPr lang="ru-RU" sz="1200" b="1" dirty="0" smtClean="0">
                          <a:latin typeface="Times New Roman" pitchFamily="18" charset="0"/>
                          <a:cs typeface="Times New Roman" pitchFamily="18" charset="0"/>
                        </a:rPr>
                        <a:t>4</a:t>
                      </a:r>
                      <a:endParaRPr lang="ru-RU" sz="1200" b="1" dirty="0">
                        <a:latin typeface="Times New Roman" pitchFamily="18" charset="0"/>
                        <a:cs typeface="Times New Roman" pitchFamily="18" charset="0"/>
                      </a:endParaRPr>
                    </a:p>
                  </a:txBody>
                  <a:tcPr/>
                </a:tc>
                <a:tc gridSpan="7">
                  <a:txBody>
                    <a:bodyPr/>
                    <a:lstStyle/>
                    <a:p>
                      <a:pPr algn="ctr"/>
                      <a:r>
                        <a:rPr lang="ru-RU" sz="1200" b="1" dirty="0" smtClean="0">
                          <a:latin typeface="Times New Roman" pitchFamily="18" charset="0"/>
                          <a:cs typeface="Times New Roman" pitchFamily="18" charset="0"/>
                        </a:rPr>
                        <a:t>Малое и среднее предпринимательство, включая </a:t>
                      </a:r>
                      <a:r>
                        <a:rPr lang="ru-RU" sz="1200" b="1" dirty="0" err="1" smtClean="0">
                          <a:latin typeface="Times New Roman" pitchFamily="18" charset="0"/>
                          <a:cs typeface="Times New Roman" pitchFamily="18" charset="0"/>
                        </a:rPr>
                        <a:t>микропредприятия</a:t>
                      </a:r>
                      <a:endParaRPr lang="ru-RU" sz="1200" b="1" dirty="0">
                        <a:latin typeface="Times New Roman" pitchFamily="18" charset="0"/>
                        <a:cs typeface="Times New Roman" pitchFamily="18" charset="0"/>
                      </a:endParaRPr>
                    </a:p>
                  </a:txBody>
                  <a:tcPr/>
                </a:tc>
                <a:tc hMerge="1">
                  <a:txBody>
                    <a:bodyPr/>
                    <a:lstStyle/>
                    <a:p>
                      <a:endParaRPr lang="ru-RU" sz="1200" b="1" dirty="0">
                        <a:latin typeface="Times New Roman" pitchFamily="18" charset="0"/>
                        <a:cs typeface="Times New Roman" pitchFamily="18" charset="0"/>
                      </a:endParaRPr>
                    </a:p>
                  </a:txBody>
                  <a:tcPr/>
                </a:tc>
                <a:tc hMerge="1">
                  <a:txBody>
                    <a:bodyPr/>
                    <a:lstStyle/>
                    <a:p>
                      <a:endParaRPr lang="ru-RU"/>
                    </a:p>
                  </a:txBody>
                  <a:tcPr/>
                </a:tc>
                <a:tc hMerge="1">
                  <a:txBody>
                    <a:bodyPr/>
                    <a:lstStyle/>
                    <a:p>
                      <a:endParaRPr lang="ru-RU"/>
                    </a:p>
                  </a:txBody>
                  <a:tcPr/>
                </a:tc>
                <a:tc hMerge="1">
                  <a:txBody>
                    <a:bodyPr/>
                    <a:lstStyle/>
                    <a:p>
                      <a:endParaRPr lang="ru-RU" sz="1200" b="1" dirty="0">
                        <a:latin typeface="Times New Roman" pitchFamily="18" charset="0"/>
                        <a:cs typeface="Times New Roman" pitchFamily="18" charset="0"/>
                      </a:endParaRPr>
                    </a:p>
                  </a:txBody>
                  <a:tcPr/>
                </a:tc>
                <a:tc hMerge="1">
                  <a:txBody>
                    <a:bodyPr/>
                    <a:lstStyle/>
                    <a:p>
                      <a:endParaRPr lang="ru-RU" sz="1200" b="1" dirty="0">
                        <a:latin typeface="Times New Roman" pitchFamily="18" charset="0"/>
                        <a:cs typeface="Times New Roman" pitchFamily="18" charset="0"/>
                      </a:endParaRPr>
                    </a:p>
                  </a:txBody>
                  <a:tcPr/>
                </a:tc>
                <a:tc hMerge="1">
                  <a:txBody>
                    <a:bodyPr/>
                    <a:lstStyle/>
                    <a:p>
                      <a:endParaRPr lang="ru-RU" sz="1200" b="1" dirty="0">
                        <a:latin typeface="Times New Roman" pitchFamily="18" charset="0"/>
                        <a:cs typeface="Times New Roman" pitchFamily="18" charset="0"/>
                      </a:endParaRPr>
                    </a:p>
                  </a:txBody>
                  <a:tcPr/>
                </a:tc>
              </a:tr>
              <a:tr h="818956">
                <a:tc>
                  <a:txBody>
                    <a:bodyPr/>
                    <a:lstStyle/>
                    <a:p>
                      <a:endParaRPr lang="ru-RU" sz="1200" dirty="0">
                        <a:latin typeface="Times New Roman" pitchFamily="18" charset="0"/>
                        <a:cs typeface="Times New Roman" pitchFamily="18" charset="0"/>
                      </a:endParaRPr>
                    </a:p>
                  </a:txBody>
                  <a:tcPr/>
                </a:tc>
                <a:tc>
                  <a:txBody>
                    <a:bodyPr/>
                    <a:lstStyle/>
                    <a:p>
                      <a:r>
                        <a:rPr lang="ru-RU" sz="1200" dirty="0" smtClean="0">
                          <a:latin typeface="Times New Roman" pitchFamily="18" charset="0"/>
                          <a:cs typeface="Times New Roman" pitchFamily="18" charset="0"/>
                        </a:rPr>
                        <a:t>Число</a:t>
                      </a:r>
                      <a:r>
                        <a:rPr lang="ru-RU" sz="1200" baseline="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малых и средних  предприятий (включая </a:t>
                      </a:r>
                      <a:r>
                        <a:rPr lang="ru-RU" sz="1200" dirty="0" err="1" smtClean="0">
                          <a:latin typeface="Times New Roman" pitchFamily="18" charset="0"/>
                          <a:cs typeface="Times New Roman" pitchFamily="18" charset="0"/>
                        </a:rPr>
                        <a:t>микропредприятия</a:t>
                      </a:r>
                      <a:r>
                        <a:rPr lang="ru-RU" sz="1200" dirty="0" smtClean="0">
                          <a:latin typeface="Times New Roman" pitchFamily="18" charset="0"/>
                          <a:cs typeface="Times New Roman" pitchFamily="18" charset="0"/>
                        </a:rPr>
                        <a:t>) </a:t>
                      </a:r>
                      <a:r>
                        <a:rPr lang="ru-RU" sz="1200" baseline="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на конец года)</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единиц</a:t>
                      </a:r>
                      <a:endParaRPr lang="ru-RU" sz="1200" dirty="0">
                        <a:latin typeface="Times New Roman" pitchFamily="18" charset="0"/>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721</a:t>
                      </a:r>
                    </a:p>
                  </a:txBody>
                  <a:tcPr anchor="ctr"/>
                </a:tc>
                <a:tc>
                  <a:txBody>
                    <a:bodyPr/>
                    <a:lstStyle/>
                    <a:p>
                      <a:pPr algn="ctr"/>
                      <a:r>
                        <a:rPr lang="ru-RU" sz="1200" dirty="0" smtClean="0">
                          <a:latin typeface="Times New Roman" pitchFamily="18" charset="0"/>
                          <a:cs typeface="Times New Roman" pitchFamily="18" charset="0"/>
                        </a:rPr>
                        <a:t>684</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690</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700</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715</a:t>
                      </a:r>
                      <a:endParaRPr lang="ru-RU" sz="1200" dirty="0">
                        <a:latin typeface="Times New Roman" pitchFamily="18" charset="0"/>
                        <a:cs typeface="Times New Roman" pitchFamily="18" charset="0"/>
                      </a:endParaRPr>
                    </a:p>
                  </a:txBody>
                  <a:tcPr anchor="ctr"/>
                </a:tc>
              </a:tr>
              <a:tr h="716076">
                <a:tc>
                  <a:txBody>
                    <a:bodyPr/>
                    <a:lstStyle/>
                    <a:p>
                      <a:endParaRPr lang="ru-RU" sz="1200" dirty="0">
                        <a:latin typeface="Times New Roman" pitchFamily="18" charset="0"/>
                        <a:cs typeface="Times New Roman" pitchFamily="18" charset="0"/>
                      </a:endParaRPr>
                    </a:p>
                  </a:txBody>
                  <a:tcPr/>
                </a:tc>
                <a:tc>
                  <a:txBody>
                    <a:bodyPr/>
                    <a:lstStyle/>
                    <a:p>
                      <a:r>
                        <a:rPr lang="ru-RU" sz="1200" dirty="0" err="1" smtClean="0">
                          <a:latin typeface="Times New Roman" pitchFamily="18" charset="0"/>
                          <a:cs typeface="Times New Roman" pitchFamily="18" charset="0"/>
                        </a:rPr>
                        <a:t>Справочно</a:t>
                      </a:r>
                      <a:r>
                        <a:rPr lang="ru-RU" sz="1200" dirty="0" smtClean="0">
                          <a:latin typeface="Times New Roman" pitchFamily="18" charset="0"/>
                          <a:cs typeface="Times New Roman" pitchFamily="18" charset="0"/>
                        </a:rPr>
                        <a:t>: в том числе, малых</a:t>
                      </a:r>
                      <a:r>
                        <a:rPr lang="ru-RU" sz="1200" baseline="0" dirty="0" smtClean="0">
                          <a:latin typeface="Times New Roman" pitchFamily="18" charset="0"/>
                          <a:cs typeface="Times New Roman" pitchFamily="18" charset="0"/>
                        </a:rPr>
                        <a:t> предприятий (включая </a:t>
                      </a:r>
                      <a:r>
                        <a:rPr lang="ru-RU" sz="1200" baseline="0" dirty="0" err="1" smtClean="0">
                          <a:latin typeface="Times New Roman" pitchFamily="18" charset="0"/>
                          <a:cs typeface="Times New Roman" pitchFamily="18" charset="0"/>
                        </a:rPr>
                        <a:t>микропредприятия</a:t>
                      </a:r>
                      <a:r>
                        <a:rPr lang="ru-RU" sz="1200" baseline="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процент</a:t>
                      </a:r>
                      <a:endParaRPr lang="ru-RU" sz="1200" dirty="0">
                        <a:latin typeface="Times New Roman" pitchFamily="18" charset="0"/>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714</a:t>
                      </a:r>
                    </a:p>
                  </a:txBody>
                  <a:tcPr anchor="ctr"/>
                </a:tc>
                <a:tc>
                  <a:txBody>
                    <a:bodyPr/>
                    <a:lstStyle/>
                    <a:p>
                      <a:pPr algn="ctr"/>
                      <a:r>
                        <a:rPr lang="ru-RU" sz="1200" dirty="0" smtClean="0">
                          <a:latin typeface="Times New Roman" pitchFamily="18" charset="0"/>
                          <a:cs typeface="Times New Roman" pitchFamily="18" charset="0"/>
                        </a:rPr>
                        <a:t>677</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683</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692</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706</a:t>
                      </a:r>
                      <a:endParaRPr lang="ru-RU" sz="1200" dirty="0">
                        <a:latin typeface="Times New Roman" pitchFamily="18" charset="0"/>
                        <a:cs typeface="Times New Roman" pitchFamily="18" charset="0"/>
                      </a:endParaRPr>
                    </a:p>
                  </a:txBody>
                  <a:tcPr anchor="ctr"/>
                </a:tc>
              </a:tr>
              <a:tr h="432048">
                <a:tc>
                  <a:txBody>
                    <a:bodyPr/>
                    <a:lstStyle/>
                    <a:p>
                      <a:r>
                        <a:rPr lang="ru-RU" sz="1200" b="1" dirty="0" smtClean="0">
                          <a:latin typeface="Times New Roman" pitchFamily="18" charset="0"/>
                          <a:cs typeface="Times New Roman" pitchFamily="18" charset="0"/>
                        </a:rPr>
                        <a:t>5</a:t>
                      </a:r>
                      <a:endParaRPr lang="ru-RU" sz="1200" b="1" dirty="0">
                        <a:latin typeface="Times New Roman" pitchFamily="18" charset="0"/>
                        <a:cs typeface="Times New Roman" pitchFamily="18" charset="0"/>
                      </a:endParaRPr>
                    </a:p>
                  </a:txBody>
                  <a:tcPr/>
                </a:tc>
                <a:tc gridSpan="7">
                  <a:txBody>
                    <a:bodyPr/>
                    <a:lstStyle/>
                    <a:p>
                      <a:pPr algn="ctr"/>
                      <a:r>
                        <a:rPr lang="ru-RU" sz="1200" b="1" dirty="0" smtClean="0">
                          <a:latin typeface="Times New Roman" pitchFamily="18" charset="0"/>
                          <a:cs typeface="Times New Roman" pitchFamily="18" charset="0"/>
                        </a:rPr>
                        <a:t>Инвестиции</a:t>
                      </a:r>
                      <a:endParaRPr lang="ru-RU" sz="1200" b="1" dirty="0">
                        <a:latin typeface="Times New Roman" pitchFamily="18" charset="0"/>
                        <a:cs typeface="Times New Roman" pitchFamily="18" charset="0"/>
                      </a:endParaRPr>
                    </a:p>
                  </a:txBody>
                  <a:tcPr/>
                </a:tc>
                <a:tc hMerge="1">
                  <a:txBody>
                    <a:bodyPr/>
                    <a:lstStyle/>
                    <a:p>
                      <a:endParaRPr lang="ru-RU" sz="1200" dirty="0">
                        <a:latin typeface="Times New Roman" pitchFamily="18" charset="0"/>
                        <a:cs typeface="Times New Roman" pitchFamily="18" charset="0"/>
                      </a:endParaRPr>
                    </a:p>
                  </a:txBody>
                  <a:tcPr/>
                </a:tc>
                <a:tc hMerge="1">
                  <a:txBody>
                    <a:bodyPr/>
                    <a:lstStyle/>
                    <a:p>
                      <a:endParaRPr lang="ru-RU"/>
                    </a:p>
                  </a:txBody>
                  <a:tcPr/>
                </a:tc>
                <a:tc hMerge="1">
                  <a:txBody>
                    <a:bodyPr/>
                    <a:lstStyle/>
                    <a:p>
                      <a:endParaRPr lang="ru-RU" sz="1200" dirty="0">
                        <a:latin typeface="Times New Roman" pitchFamily="18" charset="0"/>
                        <a:cs typeface="Times New Roman" pitchFamily="18" charset="0"/>
                      </a:endParaRPr>
                    </a:p>
                  </a:txBody>
                  <a:tcPr/>
                </a:tc>
                <a:tc hMerge="1">
                  <a:txBody>
                    <a:bodyPr/>
                    <a:lstStyle/>
                    <a:p>
                      <a:endParaRPr lang="ru-RU" sz="1200" dirty="0">
                        <a:latin typeface="Times New Roman" pitchFamily="18" charset="0"/>
                        <a:cs typeface="Times New Roman" pitchFamily="18" charset="0"/>
                      </a:endParaRPr>
                    </a:p>
                  </a:txBody>
                  <a:tcPr/>
                </a:tc>
                <a:tc hMerge="1">
                  <a:txBody>
                    <a:bodyPr/>
                    <a:lstStyle/>
                    <a:p>
                      <a:endParaRPr lang="ru-RU" sz="1200" dirty="0">
                        <a:latin typeface="Times New Roman" pitchFamily="18" charset="0"/>
                        <a:cs typeface="Times New Roman" pitchFamily="18" charset="0"/>
                      </a:endParaRPr>
                    </a:p>
                  </a:txBody>
                  <a:tcPr/>
                </a:tc>
                <a:tc hMerge="1">
                  <a:txBody>
                    <a:bodyPr/>
                    <a:lstStyle/>
                    <a:p>
                      <a:endParaRPr lang="ru-RU" sz="1200" dirty="0">
                        <a:latin typeface="Times New Roman" pitchFamily="18" charset="0"/>
                        <a:cs typeface="Times New Roman" pitchFamily="18" charset="0"/>
                      </a:endParaRPr>
                    </a:p>
                  </a:txBody>
                  <a:tcPr/>
                </a:tc>
              </a:tr>
              <a:tr h="832404">
                <a:tc>
                  <a:txBody>
                    <a:bodyPr/>
                    <a:lstStyle/>
                    <a:p>
                      <a:endParaRPr lang="ru-RU" sz="1200" dirty="0">
                        <a:latin typeface="Times New Roman" pitchFamily="18" charset="0"/>
                        <a:cs typeface="Times New Roman" pitchFamily="18" charset="0"/>
                      </a:endParaRPr>
                    </a:p>
                  </a:txBody>
                  <a:tcPr/>
                </a:tc>
                <a:tc>
                  <a:txBody>
                    <a:bodyPr/>
                    <a:lstStyle/>
                    <a:p>
                      <a:r>
                        <a:rPr lang="ru-RU" sz="1200" dirty="0" err="1" smtClean="0">
                          <a:latin typeface="Times New Roman" pitchFamily="18" charset="0"/>
                          <a:cs typeface="Times New Roman" pitchFamily="18" charset="0"/>
                        </a:rPr>
                        <a:t>Справочно</a:t>
                      </a:r>
                      <a:r>
                        <a:rPr lang="ru-RU" sz="1200" dirty="0" smtClean="0">
                          <a:latin typeface="Times New Roman" pitchFamily="18" charset="0"/>
                          <a:cs typeface="Times New Roman" pitchFamily="18" charset="0"/>
                        </a:rPr>
                        <a:t>: Инвестиции в основной капитал за счёт всех источников</a:t>
                      </a:r>
                      <a:r>
                        <a:rPr lang="ru-RU" sz="1200" baseline="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финансирования по полному кругу организаций</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млн. рублей</a:t>
                      </a:r>
                      <a:endParaRPr lang="ru-RU" sz="1200" dirty="0">
                        <a:latin typeface="Times New Roman" pitchFamily="18" charset="0"/>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6305,75</a:t>
                      </a:r>
                    </a:p>
                  </a:txBody>
                  <a:tcPr anchor="ctr"/>
                </a:tc>
                <a:tc>
                  <a:txBody>
                    <a:bodyPr/>
                    <a:lstStyle/>
                    <a:p>
                      <a:pPr algn="ctr"/>
                      <a:r>
                        <a:rPr lang="ru-RU" sz="1200" dirty="0" smtClean="0">
                          <a:latin typeface="Times New Roman" pitchFamily="18" charset="0"/>
                          <a:cs typeface="Times New Roman" pitchFamily="18" charset="0"/>
                        </a:rPr>
                        <a:t>6653,09</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6968,22</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7276,93</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7604,14</a:t>
                      </a:r>
                      <a:endParaRPr lang="ru-RU" sz="1200" dirty="0">
                        <a:latin typeface="Times New Roman" pitchFamily="18" charset="0"/>
                        <a:cs typeface="Times New Roman" pitchFamily="18" charset="0"/>
                      </a:endParaRPr>
                    </a:p>
                  </a:txBody>
                  <a:tcPr anchor="ctr"/>
                </a:tc>
              </a:tr>
            </a:tbl>
          </a:graphicData>
        </a:graphic>
      </p:graphicFrame>
      <p:sp>
        <p:nvSpPr>
          <p:cNvPr id="6" name="Прямоугольник 5"/>
          <p:cNvSpPr/>
          <p:nvPr/>
        </p:nvSpPr>
        <p:spPr>
          <a:xfrm>
            <a:off x="6500826" y="6500834"/>
            <a:ext cx="2357425" cy="523220"/>
          </a:xfrm>
          <a:prstGeom prst="rect">
            <a:avLst/>
          </a:prstGeom>
        </p:spPr>
        <p:txBody>
          <a:bodyPr wrap="square">
            <a:spAutoFit/>
          </a:bodyPr>
          <a:lstStyle/>
          <a:p>
            <a:pPr algn="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cs typeface="Arial" charset="0"/>
            </a:endParaRPr>
          </a:p>
        </p:txBody>
      </p:sp>
      <p:pic>
        <p:nvPicPr>
          <p:cNvPr id="18501" name="Рисунок 32" descr="Описание: Можайск-ГО-ПП-01"/>
          <p:cNvPicPr>
            <a:picLocks noChangeAspect="1" noChangeArrowheads="1"/>
          </p:cNvPicPr>
          <p:nvPr/>
        </p:nvPicPr>
        <p:blipFill>
          <a:blip r:embed="rId2" cstate="print"/>
          <a:srcRect/>
          <a:stretch>
            <a:fillRect/>
          </a:stretch>
        </p:blipFill>
        <p:spPr bwMode="auto">
          <a:xfrm>
            <a:off x="472027" y="461079"/>
            <a:ext cx="714375" cy="78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a:xfrm>
            <a:off x="1136822" y="500062"/>
            <a:ext cx="7549978" cy="743852"/>
          </a:xfrm>
          <a:solidFill>
            <a:srgbClr val="00B0F0"/>
          </a:solidFill>
        </p:spPr>
        <p:txBody>
          <a:bodyPr anchor="ctr"/>
          <a:lstStyle/>
          <a:p>
            <a:pPr algn="ctr"/>
            <a:r>
              <a:rPr lang="ru-RU" sz="1800" dirty="0" smtClean="0">
                <a:latin typeface="Times New Roman" pitchFamily="18" charset="0"/>
                <a:cs typeface="Times New Roman" pitchFamily="18" charset="0"/>
              </a:rPr>
              <a:t>Мероприятия, предусмотренные к финансированию:</a:t>
            </a:r>
          </a:p>
        </p:txBody>
      </p:sp>
      <p:sp>
        <p:nvSpPr>
          <p:cNvPr id="34819" name="Содержимое 2"/>
          <p:cNvSpPr>
            <a:spLocks noGrp="1"/>
          </p:cNvSpPr>
          <p:nvPr>
            <p:ph idx="1"/>
          </p:nvPr>
        </p:nvSpPr>
        <p:spPr>
          <a:xfrm>
            <a:off x="457200" y="1214438"/>
            <a:ext cx="8229600" cy="4857750"/>
          </a:xfrm>
        </p:spPr>
        <p:txBody>
          <a:bodyPr/>
          <a:lstStyle/>
          <a:p>
            <a:r>
              <a:rPr lang="ru-RU" sz="1400" dirty="0" smtClean="0">
                <a:latin typeface="Times New Roman" pitchFamily="18" charset="0"/>
                <a:cs typeface="Times New Roman" pitchFamily="18" charset="0"/>
              </a:rPr>
              <a:t>Осуществление отдельных государственных полномочий в части подготовки и направления уведомлений о соответствии (несоответствии) указанных в уведомлении о планируемом строительстве параметров объекта индивидуального жилищного строительства (далее - ИЖС) или садового дома установленным параметрам и допустимости размещения объекта ИЖС или садового дома на земельном участке, уведомлений о соответствии (несоответствии) построенных или реконструированных объектов ИЖС или садового дома требованиям законодательства о градостроительной деятельности Российской Федерации</a:t>
            </a:r>
          </a:p>
          <a:p>
            <a:r>
              <a:rPr lang="ru-RU" sz="1400" dirty="0" smtClean="0">
                <a:solidFill>
                  <a:srgbClr val="000000"/>
                </a:solidFill>
                <a:latin typeface="Times New Roman" pitchFamily="18" charset="0"/>
                <a:cs typeface="Times New Roman" pitchFamily="18" charset="0"/>
              </a:rPr>
              <a:t>Реализация мероприятий по обеспечению жильем молодых семей</a:t>
            </a:r>
          </a:p>
          <a:p>
            <a:r>
              <a:rPr lang="ru-RU" sz="1400" dirty="0" smtClean="0">
                <a:solidFill>
                  <a:srgbClr val="000000"/>
                </a:solidFill>
                <a:latin typeface="Times New Roman" pitchFamily="18" charset="0"/>
                <a:cs typeface="Times New Roman" pitchFamily="18" charset="0"/>
              </a:rPr>
              <a:t>Обеспечение жилыми помещениями детей-сирот и детей, оставшихся без попечения родителей, лиц из числа детей-сирот и детей, оставшихся без попечения родителей</a:t>
            </a:r>
          </a:p>
          <a:p>
            <a:r>
              <a:rPr lang="ru-RU" sz="1400" dirty="0" smtClean="0">
                <a:solidFill>
                  <a:srgbClr val="000000"/>
                </a:solidFill>
                <a:latin typeface="Times New Roman" pitchFamily="18" charset="0"/>
                <a:cs typeface="Times New Roman" pitchFamily="18" charset="0"/>
              </a:rPr>
              <a:t>Предоставление жилых помещений отдельным категориям граждан, установленным Федеральным законом от 12 января 1995 года № 5-ФЗ «О ветеранах»</a:t>
            </a:r>
          </a:p>
          <a:p>
            <a:r>
              <a:rPr lang="ru-RU" sz="1400" dirty="0" smtClean="0">
                <a:solidFill>
                  <a:srgbClr val="000000"/>
                </a:solidFill>
                <a:latin typeface="Times New Roman" pitchFamily="18" charset="0"/>
                <a:cs typeface="Times New Roman" pitchFamily="18" charset="0"/>
              </a:rPr>
              <a:t>Реализация мероприятий по улучшению жилищных условий многодетных семей</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dirty="0" smtClean="0">
              <a:solidFill>
                <a:srgbClr val="000000"/>
              </a:solidFill>
              <a:latin typeface="Times New Roman" pitchFamily="18" charset="0"/>
              <a:cs typeface="Times New Roman" pitchFamily="18"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dirty="0" smtClean="0">
              <a:solidFill>
                <a:srgbClr val="000000"/>
              </a:solidFill>
              <a:latin typeface="Times New Roman" pitchFamily="18" charset="0"/>
              <a:cs typeface="Times New Roman" pitchFamily="18" charset="0"/>
            </a:endParaRP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dirty="0" smtClean="0">
              <a:latin typeface="Times New Roman" pitchFamily="18" charset="0"/>
              <a:cs typeface="Times New Roman" pitchFamily="18" charset="0"/>
            </a:endParaRPr>
          </a:p>
        </p:txBody>
      </p:sp>
      <p:sp>
        <p:nvSpPr>
          <p:cNvPr id="5" name="Прямоугольник 4"/>
          <p:cNvSpPr/>
          <p:nvPr/>
        </p:nvSpPr>
        <p:spPr>
          <a:xfrm>
            <a:off x="6143636" y="6500834"/>
            <a:ext cx="2571739" cy="523220"/>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cs typeface="Arial" charset="0"/>
            </a:endParaRPr>
          </a:p>
        </p:txBody>
      </p:sp>
      <p:pic>
        <p:nvPicPr>
          <p:cNvPr id="34821" name="Рисунок 32" descr="Описание: Можайск-ГО-ПП-01"/>
          <p:cNvPicPr>
            <a:picLocks noChangeAspect="1" noChangeArrowheads="1"/>
          </p:cNvPicPr>
          <p:nvPr/>
        </p:nvPicPr>
        <p:blipFill>
          <a:blip r:embed="rId2" cstate="print"/>
          <a:srcRect/>
          <a:stretch>
            <a:fillRect/>
          </a:stretch>
        </p:blipFill>
        <p:spPr bwMode="auto">
          <a:xfrm>
            <a:off x="456171" y="469814"/>
            <a:ext cx="664176" cy="78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a:xfrm>
            <a:off x="1214414" y="500063"/>
            <a:ext cx="7472386" cy="735614"/>
          </a:xfrm>
          <a:solidFill>
            <a:srgbClr val="00B0F0"/>
          </a:solidFill>
        </p:spPr>
        <p:txBody>
          <a:bodyPr anchor="ctr"/>
          <a:lstStyle/>
          <a:p>
            <a:pPr algn="ctr"/>
            <a:r>
              <a:rPr lang="ru-RU" sz="1800" dirty="0" smtClean="0">
                <a:latin typeface="Times New Roman" pitchFamily="18" charset="0"/>
                <a:cs typeface="Times New Roman" pitchFamily="18" charset="0"/>
              </a:rPr>
              <a:t>Перечень приоритетных показателей муниципальных программ</a:t>
            </a:r>
          </a:p>
        </p:txBody>
      </p:sp>
      <p:graphicFrame>
        <p:nvGraphicFramePr>
          <p:cNvPr id="6" name="Содержимое 5"/>
          <p:cNvGraphicFramePr>
            <a:graphicFrameLocks noGrp="1"/>
          </p:cNvGraphicFramePr>
          <p:nvPr>
            <p:ph idx="1"/>
          </p:nvPr>
        </p:nvGraphicFramePr>
        <p:xfrm>
          <a:off x="420131" y="1347244"/>
          <a:ext cx="8303741" cy="1420938"/>
        </p:xfrm>
        <a:graphic>
          <a:graphicData uri="http://schemas.openxmlformats.org/drawingml/2006/table">
            <a:tbl>
              <a:tblPr firstRow="1" bandRow="1">
                <a:tableStyleId>{21E4AEA4-8DFA-4A89-87EB-49C32662AFE0}</a:tableStyleId>
              </a:tblPr>
              <a:tblGrid>
                <a:gridCol w="386523"/>
                <a:gridCol w="2788210"/>
                <a:gridCol w="906768"/>
                <a:gridCol w="844448"/>
                <a:gridCol w="844448"/>
                <a:gridCol w="844448"/>
                <a:gridCol w="844448"/>
                <a:gridCol w="844448"/>
              </a:tblGrid>
              <a:tr h="552648">
                <a:tc>
                  <a:txBody>
                    <a:bodyPr/>
                    <a:lstStyle/>
                    <a:p>
                      <a:pPr algn="ctr"/>
                      <a:r>
                        <a:rPr lang="ru-RU" sz="1050" dirty="0" smtClean="0">
                          <a:solidFill>
                            <a:schemeClr val="tx1"/>
                          </a:solidFill>
                          <a:latin typeface="Times New Roman" pitchFamily="18" charset="0"/>
                          <a:cs typeface="Times New Roman" pitchFamily="18" charset="0"/>
                        </a:rPr>
                        <a:t>№</a:t>
                      </a:r>
                    </a:p>
                    <a:p>
                      <a:pPr algn="ctr"/>
                      <a:r>
                        <a:rPr lang="ru-RU" sz="1050" dirty="0" err="1" smtClean="0">
                          <a:solidFill>
                            <a:schemeClr val="tx1"/>
                          </a:solidFill>
                          <a:latin typeface="Times New Roman" pitchFamily="18" charset="0"/>
                          <a:cs typeface="Times New Roman" pitchFamily="18" charset="0"/>
                        </a:rPr>
                        <a:t>п</a:t>
                      </a:r>
                      <a:r>
                        <a:rPr lang="ru-RU" sz="1050" dirty="0" smtClean="0">
                          <a:solidFill>
                            <a:schemeClr val="tx1"/>
                          </a:solidFill>
                          <a:latin typeface="Times New Roman" pitchFamily="18" charset="0"/>
                          <a:cs typeface="Times New Roman" pitchFamily="18" charset="0"/>
                        </a:rPr>
                        <a:t>/</a:t>
                      </a:r>
                      <a:r>
                        <a:rPr lang="ru-RU" sz="1050" dirty="0" err="1" smtClean="0">
                          <a:solidFill>
                            <a:schemeClr val="tx1"/>
                          </a:solidFill>
                          <a:latin typeface="Times New Roman" pitchFamily="18" charset="0"/>
                          <a:cs typeface="Times New Roman" pitchFamily="18" charset="0"/>
                        </a:rPr>
                        <a:t>п</a:t>
                      </a:r>
                      <a:endParaRPr lang="ru-RU" sz="1050" dirty="0">
                        <a:solidFill>
                          <a:schemeClr val="tx1"/>
                        </a:solidFill>
                        <a:latin typeface="Times New Roman" pitchFamily="18" charset="0"/>
                        <a:cs typeface="Times New Roman" pitchFamily="18" charset="0"/>
                      </a:endParaRPr>
                    </a:p>
                  </a:txBody>
                  <a:tcPr>
                    <a:solidFill>
                      <a:srgbClr val="FEE1DC"/>
                    </a:solidFill>
                  </a:tcPr>
                </a:tc>
                <a:tc>
                  <a:txBody>
                    <a:bodyPr/>
                    <a:lstStyle/>
                    <a:p>
                      <a:pPr algn="ctr"/>
                      <a:r>
                        <a:rPr lang="ru-RU" sz="1050" dirty="0" smtClean="0">
                          <a:solidFill>
                            <a:schemeClr val="tx1"/>
                          </a:solidFill>
                          <a:latin typeface="Times New Roman" pitchFamily="18" charset="0"/>
                          <a:cs typeface="Times New Roman" pitchFamily="18" charset="0"/>
                        </a:rPr>
                        <a:t>Показатели, характеризующие достижение цели</a:t>
                      </a:r>
                      <a:endParaRPr lang="ru-RU" sz="1050" dirty="0">
                        <a:solidFill>
                          <a:schemeClr val="tx1"/>
                        </a:solidFill>
                        <a:latin typeface="Times New Roman" pitchFamily="18" charset="0"/>
                        <a:cs typeface="Times New Roman" pitchFamily="18" charset="0"/>
                      </a:endParaRPr>
                    </a:p>
                  </a:txBody>
                  <a:tcPr>
                    <a:solidFill>
                      <a:srgbClr val="FEE1DC"/>
                    </a:solidFill>
                  </a:tcPr>
                </a:tc>
                <a:tc>
                  <a:txBody>
                    <a:bodyPr/>
                    <a:lstStyle/>
                    <a:p>
                      <a:pPr algn="ctr"/>
                      <a:r>
                        <a:rPr lang="ru-RU" sz="900" dirty="0" smtClean="0">
                          <a:solidFill>
                            <a:schemeClr val="tx1"/>
                          </a:solidFill>
                          <a:latin typeface="Times New Roman" pitchFamily="18" charset="0"/>
                          <a:cs typeface="Times New Roman" pitchFamily="18" charset="0"/>
                        </a:rPr>
                        <a:t>Единица измерения</a:t>
                      </a:r>
                      <a:endParaRPr lang="ru-RU" sz="900" dirty="0">
                        <a:solidFill>
                          <a:schemeClr val="tx1"/>
                        </a:solidFill>
                        <a:latin typeface="Times New Roman" pitchFamily="18" charset="0"/>
                        <a:cs typeface="Times New Roman" pitchFamily="18" charset="0"/>
                      </a:endParaRPr>
                    </a:p>
                  </a:txBody>
                  <a:tcP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Факт</a:t>
                      </a:r>
                    </a:p>
                    <a:p>
                      <a:pPr algn="ctr"/>
                      <a:r>
                        <a:rPr lang="ru-RU" sz="1050" b="1" dirty="0" smtClean="0">
                          <a:solidFill>
                            <a:schemeClr val="tx1"/>
                          </a:solidFill>
                          <a:latin typeface="Times New Roman" pitchFamily="18" charset="0"/>
                          <a:cs typeface="Times New Roman" pitchFamily="18" charset="0"/>
                        </a:rPr>
                        <a:t>2021год</a:t>
                      </a:r>
                      <a:endParaRPr lang="ru-RU" sz="1050" b="1" dirty="0">
                        <a:solidFill>
                          <a:schemeClr val="tx1"/>
                        </a:solidFill>
                        <a:latin typeface="Times New Roman" pitchFamily="18" charset="0"/>
                        <a:cs typeface="Times New Roman" pitchFamily="18" charset="0"/>
                      </a:endParaRPr>
                    </a:p>
                  </a:txBody>
                  <a:tcP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План </a:t>
                      </a:r>
                    </a:p>
                    <a:p>
                      <a:pPr algn="ctr"/>
                      <a:r>
                        <a:rPr lang="ru-RU" sz="1050" b="1" dirty="0" smtClean="0">
                          <a:solidFill>
                            <a:schemeClr val="tx1"/>
                          </a:solidFill>
                          <a:latin typeface="Times New Roman" pitchFamily="18" charset="0"/>
                          <a:cs typeface="Times New Roman" pitchFamily="18" charset="0"/>
                        </a:rPr>
                        <a:t>2022 год</a:t>
                      </a:r>
                      <a:endParaRPr lang="ru-RU" sz="1050" b="1" dirty="0">
                        <a:solidFill>
                          <a:schemeClr val="tx1"/>
                        </a:solidFill>
                        <a:latin typeface="Times New Roman" pitchFamily="18" charset="0"/>
                        <a:cs typeface="Times New Roman" pitchFamily="18" charset="0"/>
                      </a:endParaRPr>
                    </a:p>
                  </a:txBody>
                  <a:tcP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2023 год</a:t>
                      </a:r>
                      <a:endParaRPr lang="ru-RU" sz="1050" b="1" dirty="0">
                        <a:solidFill>
                          <a:schemeClr val="tx1"/>
                        </a:solidFill>
                        <a:latin typeface="Times New Roman" pitchFamily="18" charset="0"/>
                        <a:cs typeface="Times New Roman" pitchFamily="18" charset="0"/>
                      </a:endParaRPr>
                    </a:p>
                  </a:txBody>
                  <a:tcP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2024 год</a:t>
                      </a:r>
                      <a:endParaRPr lang="ru-RU" sz="1050" b="1" dirty="0">
                        <a:solidFill>
                          <a:schemeClr val="tx1"/>
                        </a:solidFill>
                        <a:latin typeface="Times New Roman" pitchFamily="18" charset="0"/>
                        <a:cs typeface="Times New Roman" pitchFamily="18" charset="0"/>
                      </a:endParaRPr>
                    </a:p>
                  </a:txBody>
                  <a:tcP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2025 год</a:t>
                      </a:r>
                      <a:endParaRPr lang="ru-RU" sz="1050" b="1" dirty="0">
                        <a:solidFill>
                          <a:schemeClr val="tx1"/>
                        </a:solidFill>
                        <a:latin typeface="Times New Roman" pitchFamily="18" charset="0"/>
                        <a:cs typeface="Times New Roman" pitchFamily="18" charset="0"/>
                      </a:endParaRPr>
                    </a:p>
                  </a:txBody>
                  <a:tcPr>
                    <a:solidFill>
                      <a:srgbClr val="FEE1DC"/>
                    </a:solidFill>
                  </a:tcPr>
                </a:tc>
              </a:tr>
              <a:tr h="472050">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000" kern="1200" dirty="0" smtClean="0">
                          <a:solidFill>
                            <a:schemeClr val="dk1"/>
                          </a:solidFill>
                          <a:latin typeface="Times New Roman" pitchFamily="18" charset="0"/>
                          <a:ea typeface="+mn-ea"/>
                          <a:cs typeface="Times New Roman" pitchFamily="18" charset="0"/>
                        </a:rPr>
                        <a:t>1</a:t>
                      </a:r>
                    </a:p>
                  </a:txBody>
                  <a:tcPr horzOverflow="overflow"/>
                </a:tc>
                <a:tc>
                  <a: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000" kern="1200" dirty="0" smtClean="0">
                          <a:solidFill>
                            <a:schemeClr val="dk1"/>
                          </a:solidFill>
                          <a:latin typeface="Times New Roman" pitchFamily="18" charset="0"/>
                          <a:ea typeface="+mn-ea"/>
                          <a:cs typeface="Times New Roman" pitchFamily="18" charset="0"/>
                        </a:rPr>
                        <a:t>Объем жилищного строительства</a:t>
                      </a:r>
                    </a:p>
                  </a:txBody>
                  <a:tcPr horzOverflow="overflow"/>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000" kern="1200" dirty="0" smtClean="0">
                          <a:solidFill>
                            <a:schemeClr val="dk1"/>
                          </a:solidFill>
                          <a:latin typeface="Times New Roman" pitchFamily="18" charset="0"/>
                          <a:ea typeface="+mn-ea"/>
                          <a:cs typeface="Times New Roman" pitchFamily="18" charset="0"/>
                        </a:rPr>
                        <a:t>Млн. кв.м.</a:t>
                      </a:r>
                      <a:endParaRPr kumimoji="0" lang="ru-RU" sz="10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0,1176</a:t>
                      </a:r>
                    </a:p>
                  </a:txBody>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0,122894</a:t>
                      </a:r>
                    </a:p>
                  </a:txBody>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0,1229</a:t>
                      </a:r>
                    </a:p>
                  </a:txBody>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0,1229</a:t>
                      </a:r>
                    </a:p>
                  </a:txBody>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a:t>
                      </a:r>
                    </a:p>
                  </a:txBody>
                  <a:tcPr/>
                </a:tc>
              </a:tr>
              <a:tr h="294746">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000" kern="1200" dirty="0" smtClean="0">
                          <a:solidFill>
                            <a:schemeClr val="dk1"/>
                          </a:solidFill>
                          <a:latin typeface="Times New Roman" pitchFamily="18" charset="0"/>
                          <a:ea typeface="+mn-ea"/>
                          <a:cs typeface="Times New Roman" pitchFamily="18" charset="0"/>
                        </a:rPr>
                        <a:t>2</a:t>
                      </a:r>
                    </a:p>
                  </a:txBody>
                  <a:tcPr horzOverflow="overflow"/>
                </a:tc>
                <a:tc>
                  <a:txBody>
                    <a:body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1000" kern="1200" dirty="0" smtClean="0">
                          <a:solidFill>
                            <a:schemeClr val="dk1"/>
                          </a:solidFill>
                          <a:latin typeface="Times New Roman" pitchFamily="18" charset="0"/>
                          <a:ea typeface="+mn-ea"/>
                          <a:cs typeface="Times New Roman" pitchFamily="18" charset="0"/>
                        </a:rPr>
                        <a:t>Количество семей, улучшивших жилищные условия</a:t>
                      </a:r>
                    </a:p>
                  </a:txBody>
                  <a:tcPr horzOverflow="overflow"/>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000" kern="1200" dirty="0" smtClean="0">
                          <a:solidFill>
                            <a:schemeClr val="dk1"/>
                          </a:solidFill>
                          <a:latin typeface="Times New Roman" pitchFamily="18" charset="0"/>
                          <a:ea typeface="+mn-ea"/>
                          <a:cs typeface="Times New Roman" pitchFamily="18" charset="0"/>
                        </a:rPr>
                        <a:t>Тыс. семей</a:t>
                      </a:r>
                      <a:endParaRPr kumimoji="0" lang="ru-RU" sz="1000" b="0" i="0" u="none" strike="noStrike" kern="1200" cap="none" normalizeH="0" baseline="0" dirty="0" smtClean="0">
                        <a:ln>
                          <a:noFill/>
                        </a:ln>
                        <a:solidFill>
                          <a:srgbClr val="000000"/>
                        </a:solidFill>
                        <a:effectLst/>
                        <a:latin typeface="Times New Roman" pitchFamily="18" charset="0"/>
                        <a:ea typeface="+mn-ea"/>
                        <a:cs typeface="Times New Roman" pitchFamily="18" charset="0"/>
                      </a:endParaRPr>
                    </a:p>
                  </a:txBody>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0</a:t>
                      </a:r>
                    </a:p>
                  </a:txBody>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0</a:t>
                      </a:r>
                    </a:p>
                  </a:txBody>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0</a:t>
                      </a:r>
                    </a:p>
                  </a:txBody>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0</a:t>
                      </a:r>
                    </a:p>
                  </a:txBody>
                  <a:tcPr/>
                </a:tc>
                <a:tc>
                  <a: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0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a:t>
                      </a:r>
                    </a:p>
                  </a:txBody>
                  <a:tcPr/>
                </a:tc>
              </a:tr>
            </a:tbl>
          </a:graphicData>
        </a:graphic>
      </p:graphicFrame>
      <p:sp>
        <p:nvSpPr>
          <p:cNvPr id="5" name="Прямоугольник 4"/>
          <p:cNvSpPr/>
          <p:nvPr/>
        </p:nvSpPr>
        <p:spPr>
          <a:xfrm>
            <a:off x="6215074" y="6500834"/>
            <a:ext cx="2500301" cy="523220"/>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cs typeface="Arial" charset="0"/>
            </a:endParaRPr>
          </a:p>
        </p:txBody>
      </p:sp>
      <p:pic>
        <p:nvPicPr>
          <p:cNvPr id="35927" name="Рисунок 32" descr="Описание: Можайск-ГО-ПП-01"/>
          <p:cNvPicPr>
            <a:picLocks noChangeAspect="1" noChangeArrowheads="1"/>
          </p:cNvPicPr>
          <p:nvPr/>
        </p:nvPicPr>
        <p:blipFill>
          <a:blip r:embed="rId2" cstate="print"/>
          <a:srcRect/>
          <a:stretch>
            <a:fillRect/>
          </a:stretch>
        </p:blipFill>
        <p:spPr bwMode="auto">
          <a:xfrm>
            <a:off x="446694" y="479891"/>
            <a:ext cx="714375" cy="78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Текст 2"/>
          <p:cNvSpPr>
            <a:spLocks noGrp="1"/>
          </p:cNvSpPr>
          <p:nvPr>
            <p:ph type="body" idx="1"/>
          </p:nvPr>
        </p:nvSpPr>
        <p:spPr>
          <a:xfrm>
            <a:off x="844062" y="1753642"/>
            <a:ext cx="4040187" cy="1071570"/>
          </a:xfrm>
        </p:spPr>
        <p:txBody>
          <a:bodyPr/>
          <a:lstStyle/>
          <a:p>
            <a:r>
              <a:rPr lang="ru-RU" altLang="ru-RU" sz="1400" b="0" dirty="0" smtClean="0">
                <a:latin typeface="Times New Roman" pitchFamily="18" charset="0"/>
                <a:cs typeface="Times New Roman" pitchFamily="18" charset="0"/>
              </a:rPr>
              <a:t>2023 год  – 18 046,4 тыс.рублей</a:t>
            </a:r>
          </a:p>
          <a:p>
            <a:r>
              <a:rPr lang="ru-RU" altLang="ru-RU" sz="1400" b="0" dirty="0" smtClean="0">
                <a:latin typeface="Times New Roman" pitchFamily="18" charset="0"/>
                <a:cs typeface="Times New Roman" pitchFamily="18" charset="0"/>
              </a:rPr>
              <a:t>2024 год – 19 310,4 тыс.рублей</a:t>
            </a:r>
          </a:p>
          <a:p>
            <a:r>
              <a:rPr lang="ru-RU" altLang="ru-RU" sz="1400" b="0" dirty="0" smtClean="0">
                <a:latin typeface="Times New Roman" pitchFamily="18" charset="0"/>
                <a:cs typeface="Times New Roman" pitchFamily="18" charset="0"/>
              </a:rPr>
              <a:t>2025 год – 32 746,4 тыс. рублей</a:t>
            </a:r>
          </a:p>
          <a:p>
            <a:endParaRPr lang="ru-RU" altLang="ru-RU" sz="1400" b="0" dirty="0" smtClean="0">
              <a:latin typeface="Times New Roman" pitchFamily="18" charset="0"/>
              <a:cs typeface="Times New Roman" pitchFamily="18" charset="0"/>
            </a:endParaRPr>
          </a:p>
        </p:txBody>
      </p:sp>
      <p:sp>
        <p:nvSpPr>
          <p:cNvPr id="37891" name="Текст 4"/>
          <p:cNvSpPr>
            <a:spLocks noGrp="1"/>
          </p:cNvSpPr>
          <p:nvPr>
            <p:ph type="body" sz="quarter" idx="3"/>
          </p:nvPr>
        </p:nvSpPr>
        <p:spPr>
          <a:xfrm>
            <a:off x="4643438" y="1785938"/>
            <a:ext cx="4041775" cy="1000125"/>
          </a:xfrm>
        </p:spPr>
        <p:txBody>
          <a:bodyPr/>
          <a:lstStyle/>
          <a:p>
            <a:pPr algn="ctr"/>
            <a:r>
              <a:rPr lang="ru-RU" sz="1400" b="0" dirty="0" smtClean="0">
                <a:latin typeface="Times New Roman" pitchFamily="18" charset="0"/>
                <a:cs typeface="Times New Roman" pitchFamily="18" charset="0"/>
              </a:rPr>
              <a:t>2023 год</a:t>
            </a:r>
          </a:p>
          <a:p>
            <a:r>
              <a:rPr lang="ru-RU" sz="1400" b="0" dirty="0" smtClean="0">
                <a:latin typeface="Times New Roman" pitchFamily="18" charset="0"/>
                <a:cs typeface="Times New Roman" pitchFamily="18" charset="0"/>
              </a:rPr>
              <a:t>98,3% - бюджет Можайского городского округа</a:t>
            </a:r>
          </a:p>
          <a:p>
            <a:r>
              <a:rPr lang="ru-RU" sz="1400" b="0" dirty="0" smtClean="0">
                <a:latin typeface="Times New Roman" pitchFamily="18" charset="0"/>
                <a:cs typeface="Times New Roman" pitchFamily="18" charset="0"/>
              </a:rPr>
              <a:t>1,7% - бюджет Московской области </a:t>
            </a:r>
          </a:p>
          <a:p>
            <a:endParaRPr lang="ru-RU" sz="1400" b="0" dirty="0" smtClean="0">
              <a:latin typeface="Times New Roman" pitchFamily="18" charset="0"/>
              <a:cs typeface="Times New Roman" pitchFamily="18" charset="0"/>
            </a:endParaRPr>
          </a:p>
        </p:txBody>
      </p:sp>
      <p:sp>
        <p:nvSpPr>
          <p:cNvPr id="8" name="Прямоугольник 7"/>
          <p:cNvSpPr/>
          <p:nvPr/>
        </p:nvSpPr>
        <p:spPr>
          <a:xfrm>
            <a:off x="6152623" y="6499654"/>
            <a:ext cx="2571739" cy="307777"/>
          </a:xfrm>
          <a:prstGeom prst="rect">
            <a:avLst/>
          </a:prstGeom>
        </p:spPr>
        <p:txBody>
          <a:bodyPr wrap="square">
            <a:spAutoFit/>
          </a:bodyPr>
          <a:lstStyle/>
          <a:p>
            <a:pPr algn="r">
              <a:defRPr/>
            </a:pP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sz="1400" dirty="0">
              <a:cs typeface="Arial" charset="0"/>
            </a:endParaRPr>
          </a:p>
        </p:txBody>
      </p:sp>
      <p:sp>
        <p:nvSpPr>
          <p:cNvPr id="9" name="Заголовок 1"/>
          <p:cNvSpPr txBox="1">
            <a:spLocks/>
          </p:cNvSpPr>
          <p:nvPr/>
        </p:nvSpPr>
        <p:spPr bwMode="auto">
          <a:xfrm>
            <a:off x="357188" y="1428750"/>
            <a:ext cx="8229600" cy="285738"/>
          </a:xfrm>
          <a:prstGeom prst="rect">
            <a:avLst/>
          </a:prstGeom>
          <a:noFill/>
          <a:ln w="9525">
            <a:noFill/>
            <a:miter lim="800000"/>
            <a:headEnd/>
            <a:tailEnd/>
          </a:ln>
        </p:spPr>
        <p:txBody>
          <a:bodyPr anchor="ctr"/>
          <a:lstStyle/>
          <a:p>
            <a:pPr algn="ctr" eaLnBrk="0" hangingPunct="0">
              <a:defRPr/>
            </a:pPr>
            <a:endParaRPr lang="ru-RU" sz="2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mj-ea"/>
              <a:cs typeface="Times New Roman" pitchFamily="18" charset="0"/>
            </a:endParaRPr>
          </a:p>
        </p:txBody>
      </p:sp>
      <p:sp>
        <p:nvSpPr>
          <p:cNvPr id="10" name="Заголовок 1"/>
          <p:cNvSpPr txBox="1">
            <a:spLocks/>
          </p:cNvSpPr>
          <p:nvPr/>
        </p:nvSpPr>
        <p:spPr bwMode="auto">
          <a:xfrm>
            <a:off x="500063" y="1357298"/>
            <a:ext cx="8229600" cy="285752"/>
          </a:xfrm>
          <a:prstGeom prst="rect">
            <a:avLst/>
          </a:prstGeom>
          <a:noFill/>
          <a:ln w="9525">
            <a:noFill/>
            <a:miter lim="800000"/>
            <a:headEnd/>
            <a:tailEnd/>
          </a:ln>
        </p:spPr>
        <p:txBody>
          <a:bodyPr anchor="ctr"/>
          <a:lstStyle/>
          <a:p>
            <a:pPr algn="ctr" eaLnBrk="0" hangingPunct="0">
              <a:defRPr/>
            </a:pPr>
            <a:r>
              <a:rPr lang="ru-RU" kern="0" dirty="0">
                <a:latin typeface="Times New Roman" pitchFamily="18" charset="0"/>
                <a:ea typeface="+mj-ea"/>
                <a:cs typeface="Times New Roman" pitchFamily="18" charset="0"/>
              </a:rPr>
              <a:t>Расходы бюджета Можайского городского округа:</a:t>
            </a:r>
          </a:p>
        </p:txBody>
      </p:sp>
      <p:sp>
        <p:nvSpPr>
          <p:cNvPr id="12" name="Заголовок 11"/>
          <p:cNvSpPr>
            <a:spLocks noGrp="1"/>
          </p:cNvSpPr>
          <p:nvPr>
            <p:ph type="title"/>
          </p:nvPr>
        </p:nvSpPr>
        <p:spPr>
          <a:xfrm>
            <a:off x="1214414" y="642918"/>
            <a:ext cx="7500990" cy="928694"/>
          </a:xfrm>
        </p:spPr>
        <p:txBody>
          <a:bodyPr>
            <a:normAutofit fontScale="90000"/>
          </a:bodyPr>
          <a:lstStyle/>
          <a:p>
            <a:pPr algn="ctr">
              <a:defRPr/>
            </a:pPr>
            <a:r>
              <a:rPr lang="ru-RU" sz="20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
            </a:r>
            <a:br>
              <a:rPr lang="ru-RU" sz="20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br>
            <a:r>
              <a:rPr lang="ru-RU" sz="20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a:t>
            </a:r>
            <a:r>
              <a:rPr lang="ru-RU" sz="2000" b="1" dirty="0" smtClean="0">
                <a:solidFill>
                  <a:srgbClr val="FFC000"/>
                </a:solidFill>
                <a:latin typeface="Times New Roman" pitchFamily="18" charset="0"/>
                <a:cs typeface="Times New Roman" pitchFamily="18" charset="0"/>
              </a:rPr>
              <a:t>Развитие инженерной</a:t>
            </a:r>
            <a:br>
              <a:rPr lang="ru-RU" sz="2000" b="1" dirty="0" smtClean="0">
                <a:solidFill>
                  <a:srgbClr val="FFC000"/>
                </a:solidFill>
                <a:latin typeface="Times New Roman" pitchFamily="18" charset="0"/>
                <a:cs typeface="Times New Roman" pitchFamily="18" charset="0"/>
              </a:rPr>
            </a:br>
            <a:r>
              <a:rPr lang="ru-RU" sz="2000" b="1" dirty="0" smtClean="0">
                <a:solidFill>
                  <a:srgbClr val="FFC000"/>
                </a:solidFill>
                <a:latin typeface="Times New Roman" pitchFamily="18" charset="0"/>
                <a:cs typeface="Times New Roman" pitchFamily="18" charset="0"/>
              </a:rPr>
              <a:t>инфраструктуры, </a:t>
            </a:r>
            <a:r>
              <a:rPr lang="ru-RU" sz="2000" b="1" dirty="0" err="1" smtClean="0">
                <a:solidFill>
                  <a:srgbClr val="FFC000"/>
                </a:solidFill>
                <a:latin typeface="Times New Roman" pitchFamily="18" charset="0"/>
                <a:cs typeface="Times New Roman" pitchFamily="18" charset="0"/>
              </a:rPr>
              <a:t>энергоэффективности</a:t>
            </a:r>
            <a:r>
              <a:rPr lang="ru-RU" sz="2000" b="1" dirty="0" smtClean="0">
                <a:solidFill>
                  <a:srgbClr val="FFC000"/>
                </a:solidFill>
                <a:latin typeface="Times New Roman" pitchFamily="18" charset="0"/>
                <a:cs typeface="Times New Roman" pitchFamily="18" charset="0"/>
              </a:rPr>
              <a:t> и отрасли обращения                        с отходами</a:t>
            </a:r>
            <a:r>
              <a:rPr lang="ru-RU" sz="20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 на 2023- 2027 годы</a:t>
            </a:r>
            <a:br>
              <a:rPr lang="ru-RU" sz="20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br>
            <a:endParaRPr lang="ru-RU" sz="2000" b="1" dirty="0">
              <a:solidFill>
                <a:srgbClr val="FFC000"/>
              </a:solidFill>
              <a:latin typeface="Times New Roman" pitchFamily="18" charset="0"/>
              <a:cs typeface="Times New Roman" pitchFamily="18" charset="0"/>
            </a:endParaRPr>
          </a:p>
        </p:txBody>
      </p:sp>
      <p:pic>
        <p:nvPicPr>
          <p:cNvPr id="37896" name="Рисунок 32" descr="Описание: Можайск-ГО-ПП-01"/>
          <p:cNvPicPr>
            <a:picLocks noChangeAspect="1" noChangeArrowheads="1"/>
          </p:cNvPicPr>
          <p:nvPr/>
        </p:nvPicPr>
        <p:blipFill>
          <a:blip r:embed="rId2" cstate="print"/>
          <a:srcRect/>
          <a:stretch>
            <a:fillRect/>
          </a:stretch>
        </p:blipFill>
        <p:spPr bwMode="auto">
          <a:xfrm>
            <a:off x="456170" y="486290"/>
            <a:ext cx="714375" cy="785813"/>
          </a:xfrm>
          <a:prstGeom prst="rect">
            <a:avLst/>
          </a:prstGeom>
          <a:noFill/>
          <a:ln w="9525">
            <a:noFill/>
            <a:miter lim="800000"/>
            <a:headEnd/>
            <a:tailEnd/>
          </a:ln>
        </p:spPr>
      </p:pic>
      <p:graphicFrame>
        <p:nvGraphicFramePr>
          <p:cNvPr id="16" name="Содержимое 15"/>
          <p:cNvGraphicFramePr>
            <a:graphicFrameLocks noGrp="1"/>
          </p:cNvGraphicFramePr>
          <p:nvPr>
            <p:ph sz="half" idx="2"/>
          </p:nvPr>
        </p:nvGraphicFramePr>
        <p:xfrm>
          <a:off x="457200" y="2924944"/>
          <a:ext cx="3970784" cy="32012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Диаграмма 10"/>
          <p:cNvGraphicFramePr/>
          <p:nvPr/>
        </p:nvGraphicFramePr>
        <p:xfrm>
          <a:off x="323529" y="2852936"/>
          <a:ext cx="3456384" cy="3672408"/>
        </p:xfrm>
        <a:graphic>
          <a:graphicData uri="http://schemas.openxmlformats.org/drawingml/2006/chart">
            <c:chart xmlns:c="http://schemas.openxmlformats.org/drawingml/2006/chart" xmlns:r="http://schemas.openxmlformats.org/officeDocument/2006/relationships" r:id="rId4"/>
          </a:graphicData>
        </a:graphic>
      </p:graphicFrame>
      <p:pic>
        <p:nvPicPr>
          <p:cNvPr id="2050" name="Picture 2" descr="C:\Users\buch1\Desktop\4.png"/>
          <p:cNvPicPr>
            <a:picLocks noGrp="1" noChangeAspect="1" noChangeArrowheads="1"/>
          </p:cNvPicPr>
          <p:nvPr>
            <p:ph sz="quarter" idx="4"/>
          </p:nvPr>
        </p:nvPicPr>
        <p:blipFill>
          <a:blip r:embed="rId5"/>
          <a:srcRect/>
          <a:stretch>
            <a:fillRect/>
          </a:stretch>
        </p:blipFill>
        <p:spPr bwMode="auto">
          <a:xfrm>
            <a:off x="4795812" y="3006718"/>
            <a:ext cx="3930650" cy="3052123"/>
          </a:xfrm>
          <a:prstGeom prst="rect">
            <a:avLst/>
          </a:prstGeom>
          <a:noFill/>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1285852" y="500063"/>
            <a:ext cx="7400948" cy="760326"/>
          </a:xfrm>
          <a:solidFill>
            <a:srgbClr val="00B0F0"/>
          </a:solidFill>
        </p:spPr>
        <p:txBody>
          <a:bodyPr anchor="ctr"/>
          <a:lstStyle/>
          <a:p>
            <a:pPr algn="ctr"/>
            <a:r>
              <a:rPr lang="ru-RU" altLang="ru-RU" sz="1800" dirty="0" smtClean="0">
                <a:latin typeface="Times New Roman" pitchFamily="18" charset="0"/>
                <a:cs typeface="Times New Roman" pitchFamily="18" charset="0"/>
              </a:rPr>
              <a:t>Мероприятия, предусмотренные к финансированию:</a:t>
            </a:r>
          </a:p>
        </p:txBody>
      </p:sp>
      <p:sp>
        <p:nvSpPr>
          <p:cNvPr id="38915" name="Содержимое 2"/>
          <p:cNvSpPr>
            <a:spLocks noGrp="1"/>
          </p:cNvSpPr>
          <p:nvPr>
            <p:ph idx="1"/>
          </p:nvPr>
        </p:nvSpPr>
        <p:spPr>
          <a:xfrm>
            <a:off x="457200" y="1357313"/>
            <a:ext cx="8229600" cy="5000625"/>
          </a:xfrm>
        </p:spPr>
        <p:txBody>
          <a:bodyPr/>
          <a:lstStyle/>
          <a:p>
            <a:r>
              <a:rPr lang="ru-RU" sz="1400" dirty="0" smtClean="0">
                <a:latin typeface="Times New Roman" pitchFamily="18" charset="0"/>
                <a:cs typeface="Times New Roman" pitchFamily="18" charset="0"/>
              </a:rPr>
              <a:t>Содержание и ремонт шахтных колодцев</a:t>
            </a:r>
          </a:p>
          <a:p>
            <a:r>
              <a:rPr lang="ru-RU" sz="1400" dirty="0" smtClean="0">
                <a:latin typeface="Times New Roman" pitchFamily="18" charset="0"/>
                <a:cs typeface="Times New Roman" pitchFamily="18" charset="0"/>
              </a:rPr>
              <a:t>Строительство и реконструкция сетей водоснабжения, водоотведения, теплоснабжения муниципальной собственности</a:t>
            </a:r>
          </a:p>
          <a:p>
            <a:r>
              <a:rPr lang="ru-RU" sz="1400" dirty="0" smtClean="0">
                <a:latin typeface="Times New Roman" pitchFamily="18" charset="0"/>
                <a:cs typeface="Times New Roman" pitchFamily="18" charset="0"/>
              </a:rPr>
              <a:t>Строительство газопровода к населенным пунктам с последующей газификацией</a:t>
            </a:r>
          </a:p>
          <a:p>
            <a:r>
              <a:rPr lang="ru-RU" sz="1400" dirty="0" smtClean="0">
                <a:latin typeface="Times New Roman" pitchFamily="18" charset="0"/>
                <a:cs typeface="Times New Roman" pitchFamily="18" charset="0"/>
              </a:rPr>
              <a:t>Организация в границах городского округа газоснабжения населения</a:t>
            </a:r>
          </a:p>
          <a:p>
            <a:r>
              <a:rPr lang="ru-RU" sz="1400" dirty="0" smtClean="0">
                <a:latin typeface="Times New Roman" pitchFamily="18" charset="0"/>
                <a:cs typeface="Times New Roman" pitchFamily="18" charset="0"/>
              </a:rPr>
              <a:t>Осуществление переданных органам местного самоуправления полномочий по региональному государственному жилищному контролю (надзору) за соблюдением гражданами требований Правил пользования газом</a:t>
            </a:r>
          </a:p>
        </p:txBody>
      </p:sp>
      <p:sp>
        <p:nvSpPr>
          <p:cNvPr id="5" name="Прямоугольник 4"/>
          <p:cNvSpPr/>
          <p:nvPr/>
        </p:nvSpPr>
        <p:spPr>
          <a:xfrm>
            <a:off x="6429388" y="6500813"/>
            <a:ext cx="2500300" cy="523875"/>
          </a:xfrm>
          <a:prstGeom prst="rect">
            <a:avLst/>
          </a:prstGeom>
        </p:spPr>
        <p:txBody>
          <a:bodyPr wrap="square">
            <a:spAutoFit/>
          </a:bodyPr>
          <a:lstStyle/>
          <a:p>
            <a:pPr algn="r">
              <a:defRPr/>
            </a:pP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cs typeface="Arial" charset="0"/>
            </a:endParaRPr>
          </a:p>
          <a:p>
            <a:pPr algn="r">
              <a:defRPr/>
            </a:pPr>
            <a:endParaRPr lang="ru-RU" sz="1400" dirty="0">
              <a:latin typeface="Arial" charset="0"/>
              <a:cs typeface="Arial" charset="0"/>
            </a:endParaRPr>
          </a:p>
        </p:txBody>
      </p:sp>
      <p:pic>
        <p:nvPicPr>
          <p:cNvPr id="38917" name="Рисунок 32" descr="Описание: Можайск-ГО-ПП-01"/>
          <p:cNvPicPr>
            <a:picLocks noChangeAspect="1" noChangeArrowheads="1"/>
          </p:cNvPicPr>
          <p:nvPr/>
        </p:nvPicPr>
        <p:blipFill>
          <a:blip r:embed="rId2" cstate="print"/>
          <a:srcRect/>
          <a:stretch>
            <a:fillRect/>
          </a:stretch>
        </p:blipFill>
        <p:spPr bwMode="auto">
          <a:xfrm>
            <a:off x="464408" y="494528"/>
            <a:ext cx="714375" cy="78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a:xfrm>
            <a:off x="1143000" y="500063"/>
            <a:ext cx="7543800" cy="661472"/>
          </a:xfrm>
          <a:solidFill>
            <a:srgbClr val="00B0F0"/>
          </a:solidFill>
        </p:spPr>
        <p:txBody>
          <a:bodyPr anchor="ctr"/>
          <a:lstStyle/>
          <a:p>
            <a:pPr algn="ctr"/>
            <a:r>
              <a:rPr lang="ru-RU" sz="1800" dirty="0" smtClean="0">
                <a:latin typeface="Times New Roman" pitchFamily="18" charset="0"/>
                <a:cs typeface="Times New Roman" pitchFamily="18" charset="0"/>
              </a:rPr>
              <a:t>Перечень приоритетных показателей муниципальных программ</a:t>
            </a:r>
          </a:p>
        </p:txBody>
      </p:sp>
      <p:graphicFrame>
        <p:nvGraphicFramePr>
          <p:cNvPr id="6" name="Содержимое 5"/>
          <p:cNvGraphicFramePr>
            <a:graphicFrameLocks noGrp="1"/>
          </p:cNvGraphicFramePr>
          <p:nvPr>
            <p:ph idx="1"/>
          </p:nvPr>
        </p:nvGraphicFramePr>
        <p:xfrm>
          <a:off x="420131" y="1214438"/>
          <a:ext cx="8295244" cy="3253423"/>
        </p:xfrm>
        <a:graphic>
          <a:graphicData uri="http://schemas.openxmlformats.org/drawingml/2006/table">
            <a:tbl>
              <a:tblPr/>
              <a:tblGrid>
                <a:gridCol w="392278"/>
                <a:gridCol w="3525717"/>
                <a:gridCol w="789345"/>
                <a:gridCol w="720767"/>
                <a:gridCol w="698446"/>
                <a:gridCol w="770205"/>
                <a:gridCol w="698446"/>
                <a:gridCol w="700040"/>
              </a:tblGrid>
              <a:tr h="652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Показатели, характеризующие достижение цели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Единица измерения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Факт</a:t>
                      </a:r>
                    </a:p>
                    <a:p>
                      <a:pPr algn="ctr"/>
                      <a:r>
                        <a:rPr lang="ru-RU" sz="1050" b="1" dirty="0" smtClean="0">
                          <a:solidFill>
                            <a:schemeClr val="tx1"/>
                          </a:solidFill>
                          <a:latin typeface="Times New Roman" pitchFamily="18" charset="0"/>
                          <a:cs typeface="Times New Roman" pitchFamily="18" charset="0"/>
                        </a:rPr>
                        <a:t>2021год</a:t>
                      </a:r>
                      <a:endParaRPr lang="ru-RU" sz="1050" b="1" dirty="0">
                        <a:solidFill>
                          <a:schemeClr val="tx1"/>
                        </a:solidFill>
                        <a:latin typeface="Times New Roman" pitchFamily="18" charset="0"/>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План</a:t>
                      </a:r>
                    </a:p>
                    <a:p>
                      <a:pPr algn="ctr"/>
                      <a:r>
                        <a:rPr lang="ru-RU" sz="1050" b="1" dirty="0" smtClean="0">
                          <a:solidFill>
                            <a:schemeClr val="tx1"/>
                          </a:solidFill>
                          <a:latin typeface="Times New Roman" pitchFamily="18" charset="0"/>
                          <a:cs typeface="Times New Roman" pitchFamily="18" charset="0"/>
                        </a:rPr>
                        <a:t>2022 год</a:t>
                      </a:r>
                      <a:endParaRPr lang="ru-RU" sz="1050" b="1" dirty="0">
                        <a:solidFill>
                          <a:schemeClr val="tx1"/>
                        </a:solidFill>
                        <a:latin typeface="Times New Roman" pitchFamily="18" charset="0"/>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2023 год</a:t>
                      </a:r>
                      <a:endParaRPr lang="ru-RU" sz="1050" b="1" dirty="0">
                        <a:solidFill>
                          <a:schemeClr val="tx1"/>
                        </a:solidFill>
                        <a:latin typeface="Times New Roman" pitchFamily="18" charset="0"/>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2024 год</a:t>
                      </a:r>
                      <a:endParaRPr lang="ru-RU" sz="1050" b="1" dirty="0">
                        <a:solidFill>
                          <a:schemeClr val="tx1"/>
                        </a:solidFill>
                        <a:latin typeface="Times New Roman" pitchFamily="18" charset="0"/>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2025 год</a:t>
                      </a:r>
                      <a:endParaRPr lang="ru-RU" sz="1050" b="1" dirty="0">
                        <a:solidFill>
                          <a:schemeClr val="tx1"/>
                        </a:solidFill>
                        <a:latin typeface="Times New Roman" pitchFamily="18" charset="0"/>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r>
              <a:tr h="276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Доля актуальных схем теплоснабжения, водоснабжения и водоотведения, программ комплексного развития систем коммунальной инфраструктуры</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1000"/>
                        </a:spcAft>
                      </a:pPr>
                      <a:r>
                        <a:rPr lang="ru-RU" sz="1000" dirty="0">
                          <a:latin typeface="Times New Roman" pitchFamily="18" charset="0"/>
                          <a:ea typeface="SimSun"/>
                          <a:cs typeface="Times New Roman" pitchFamily="18" charset="0"/>
                        </a:rPr>
                        <a:t>100</a:t>
                      </a:r>
                      <a:endParaRPr lang="ru-RU" sz="1000" dirty="0">
                        <a:latin typeface="Times New Roman" pitchFamily="18" charset="0"/>
                        <a:ea typeface="Calibri"/>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1000"/>
                        </a:spcAft>
                      </a:pPr>
                      <a:r>
                        <a:rPr lang="ru-RU" sz="1000">
                          <a:latin typeface="Times New Roman" pitchFamily="18" charset="0"/>
                          <a:ea typeface="SimSun"/>
                          <a:cs typeface="Times New Roman" pitchFamily="18" charset="0"/>
                        </a:rPr>
                        <a:t>100</a:t>
                      </a:r>
                      <a:endParaRPr lang="ru-RU" sz="1000">
                        <a:latin typeface="Times New Roman" pitchFamily="18" charset="0"/>
                        <a:ea typeface="Calibri"/>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1000"/>
                        </a:spcAft>
                      </a:pPr>
                      <a:r>
                        <a:rPr lang="ru-RU" sz="1000" dirty="0">
                          <a:latin typeface="Times New Roman" pitchFamily="18" charset="0"/>
                          <a:ea typeface="SimSun"/>
                          <a:cs typeface="Times New Roman" pitchFamily="18" charset="0"/>
                        </a:rPr>
                        <a:t>100</a:t>
                      </a:r>
                      <a:endParaRPr lang="ru-RU" sz="1000" dirty="0">
                        <a:latin typeface="Times New Roman" pitchFamily="18" charset="0"/>
                        <a:ea typeface="Calibri"/>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r>
              <a:tr h="307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Доля зданий, строений, сооружений муниципальной собственности, соответствующих нормальному уровню энергетической эффективности и выше (А, </a:t>
                      </a:r>
                      <a:r>
                        <a:rPr lang="en-US" sz="1000" kern="1200" dirty="0" smtClean="0">
                          <a:solidFill>
                            <a:schemeClr val="tx1"/>
                          </a:solidFill>
                          <a:latin typeface="Times New Roman" pitchFamily="18" charset="0"/>
                          <a:ea typeface="+mn-ea"/>
                          <a:cs typeface="Times New Roman" pitchFamily="18" charset="0"/>
                        </a:rPr>
                        <a:t>B</a:t>
                      </a:r>
                      <a:r>
                        <a:rPr lang="ru-RU" sz="1000" kern="1200" dirty="0" smtClean="0">
                          <a:solidFill>
                            <a:schemeClr val="tx1"/>
                          </a:solidFill>
                          <a:latin typeface="Times New Roman" pitchFamily="18" charset="0"/>
                          <a:ea typeface="+mn-ea"/>
                          <a:cs typeface="Times New Roman" pitchFamily="18" charset="0"/>
                        </a:rPr>
                        <a:t>, </a:t>
                      </a:r>
                      <a:r>
                        <a:rPr lang="en-US" sz="1000" kern="1200" dirty="0" smtClean="0">
                          <a:solidFill>
                            <a:schemeClr val="tx1"/>
                          </a:solidFill>
                          <a:latin typeface="Times New Roman" pitchFamily="18" charset="0"/>
                          <a:ea typeface="+mn-ea"/>
                          <a:cs typeface="Times New Roman" pitchFamily="18" charset="0"/>
                        </a:rPr>
                        <a:t>C</a:t>
                      </a:r>
                      <a:r>
                        <a:rPr lang="ru-RU" sz="1000" kern="1200" dirty="0" smtClean="0">
                          <a:solidFill>
                            <a:schemeClr val="tx1"/>
                          </a:solidFill>
                          <a:latin typeface="Times New Roman" pitchFamily="18" charset="0"/>
                          <a:ea typeface="+mn-ea"/>
                          <a:cs typeface="Times New Roman" pitchFamily="18" charset="0"/>
                        </a:rPr>
                        <a:t>, </a:t>
                      </a:r>
                      <a:r>
                        <a:rPr lang="en-US" sz="1000" kern="1200" dirty="0" smtClean="0">
                          <a:solidFill>
                            <a:schemeClr val="tx1"/>
                          </a:solidFill>
                          <a:latin typeface="Times New Roman" pitchFamily="18" charset="0"/>
                          <a:ea typeface="+mn-ea"/>
                          <a:cs typeface="Times New Roman" pitchFamily="18" charset="0"/>
                        </a:rPr>
                        <a:t>D</a:t>
                      </a:r>
                      <a:r>
                        <a:rPr lang="ru-RU" sz="1000" kern="1200" dirty="0" smtClean="0">
                          <a:solidFill>
                            <a:schemeClr val="tx1"/>
                          </a:solidFill>
                          <a:latin typeface="Times New Roman" pitchFamily="18" charset="0"/>
                          <a:ea typeface="+mn-ea"/>
                          <a:cs typeface="Times New Roman" pitchFamily="18" charset="0"/>
                        </a:rPr>
                        <a:t>)</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18</a:t>
                      </a:r>
                      <a:endParaRPr lang="ru-RU" sz="1000" dirty="0">
                        <a:latin typeface="Times New Roman" pitchFamily="18" charset="0"/>
                        <a:ea typeface="Times New Roman"/>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25</a:t>
                      </a:r>
                      <a:endParaRPr lang="ru-RU" sz="1000" dirty="0">
                        <a:latin typeface="Times New Roman" pitchFamily="18" charset="0"/>
                        <a:ea typeface="Times New Roman"/>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27</a:t>
                      </a:r>
                      <a:endParaRPr lang="ru-RU" sz="1000" dirty="0">
                        <a:latin typeface="Times New Roman" pitchFamily="18" charset="0"/>
                        <a:ea typeface="Times New Roman"/>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r>
              <a:tr h="469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Доля зданий, строений, сооружений органов местного самоуправления и муниципальных учреждений, оснащенных приборами учета потребляемых энергетических ресурсов</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78,14</a:t>
                      </a:r>
                      <a:endParaRPr lang="ru-RU" sz="1000" dirty="0">
                        <a:latin typeface="Times New Roman" pitchFamily="18" charset="0"/>
                        <a:ea typeface="Times New Roman"/>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r>
              <a:tr h="352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Бережливый учет - оснащенность многоквартирных домов </a:t>
                      </a:r>
                      <a:r>
                        <a:rPr lang="ru-RU" sz="1000" kern="1200" dirty="0" err="1" smtClean="0">
                          <a:solidFill>
                            <a:schemeClr val="tx1"/>
                          </a:solidFill>
                          <a:latin typeface="Times New Roman" pitchFamily="18" charset="0"/>
                          <a:ea typeface="+mn-ea"/>
                          <a:cs typeface="Times New Roman" pitchFamily="18" charset="0"/>
                        </a:rPr>
                        <a:t>общедомовыми</a:t>
                      </a:r>
                      <a:r>
                        <a:rPr lang="ru-RU" sz="1000" kern="1200" dirty="0" smtClean="0">
                          <a:solidFill>
                            <a:schemeClr val="tx1"/>
                          </a:solidFill>
                          <a:latin typeface="Times New Roman" pitchFamily="18" charset="0"/>
                          <a:ea typeface="+mn-ea"/>
                          <a:cs typeface="Times New Roman" pitchFamily="18" charset="0"/>
                        </a:rPr>
                        <a:t> приборами учета</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41,62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48,05</a:t>
                      </a:r>
                      <a:endParaRPr lang="ru-RU" sz="1000" dirty="0">
                        <a:latin typeface="Times New Roman" pitchFamily="18" charset="0"/>
                        <a:ea typeface="Times New Roman"/>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65,85</a:t>
                      </a:r>
                      <a:endParaRPr lang="ru-RU" sz="1000" dirty="0">
                        <a:latin typeface="Times New Roman" pitchFamily="18" charset="0"/>
                        <a:ea typeface="Times New Roman"/>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84,55</a:t>
                      </a:r>
                      <a:endParaRPr lang="ru-RU" sz="1000" dirty="0">
                        <a:latin typeface="Times New Roman" pitchFamily="18" charset="0"/>
                        <a:ea typeface="Times New Roman"/>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r>
              <a:tr h="406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Доля многоквартирных домов с присвоенными классами </a:t>
                      </a:r>
                      <a:r>
                        <a:rPr lang="ru-RU" sz="1000" kern="1200" dirty="0" err="1" smtClean="0">
                          <a:solidFill>
                            <a:schemeClr val="tx1"/>
                          </a:solidFill>
                          <a:latin typeface="Times New Roman" pitchFamily="18" charset="0"/>
                          <a:ea typeface="+mn-ea"/>
                          <a:cs typeface="Times New Roman" pitchFamily="18" charset="0"/>
                        </a:rPr>
                        <a:t>энергоэфективности</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37,7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37,69</a:t>
                      </a:r>
                      <a:endParaRPr lang="ru-RU" sz="1000" dirty="0">
                        <a:latin typeface="Times New Roman" pitchFamily="18" charset="0"/>
                        <a:ea typeface="Times New Roman"/>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a:solidFill>
                            <a:srgbClr val="000000"/>
                          </a:solidFill>
                          <a:latin typeface="Times New Roman" pitchFamily="18" charset="0"/>
                          <a:ea typeface="Times New Roman"/>
                          <a:cs typeface="Times New Roman" pitchFamily="18" charset="0"/>
                        </a:rPr>
                        <a:t>49,1</a:t>
                      </a:r>
                      <a:endParaRPr lang="ru-RU" sz="1000">
                        <a:latin typeface="Times New Roman" pitchFamily="18" charset="0"/>
                        <a:ea typeface="Times New Roman"/>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53,4</a:t>
                      </a:r>
                      <a:endParaRPr lang="ru-RU" sz="1000" dirty="0">
                        <a:latin typeface="Times New Roman" pitchFamily="18" charset="0"/>
                        <a:ea typeface="Times New Roman"/>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r>
            </a:tbl>
          </a:graphicData>
        </a:graphic>
      </p:graphicFrame>
      <p:sp>
        <p:nvSpPr>
          <p:cNvPr id="5" name="Прямоугольник 4"/>
          <p:cNvSpPr/>
          <p:nvPr/>
        </p:nvSpPr>
        <p:spPr>
          <a:xfrm>
            <a:off x="6286512" y="6500834"/>
            <a:ext cx="2428863" cy="523220"/>
          </a:xfrm>
          <a:prstGeom prst="rect">
            <a:avLst/>
          </a:prstGeom>
        </p:spPr>
        <p:txBody>
          <a:bodyPr wrap="square">
            <a:spAutoFit/>
          </a:bodyPr>
          <a:lstStyle/>
          <a:p>
            <a:pPr algn="r">
              <a:defRPr/>
            </a:pP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cs typeface="Arial" charset="0"/>
            </a:endParaRPr>
          </a:p>
          <a:p>
            <a:pPr algn="r">
              <a:defRPr/>
            </a:pPr>
            <a:endParaRPr lang="ru-RU" sz="1400" dirty="0">
              <a:cs typeface="Arial" charset="0"/>
            </a:endParaRPr>
          </a:p>
        </p:txBody>
      </p:sp>
      <p:pic>
        <p:nvPicPr>
          <p:cNvPr id="40032" name="Рисунок 32" descr="Описание: Можайск-ГО-ПП-01"/>
          <p:cNvPicPr>
            <a:picLocks noChangeAspect="1" noChangeArrowheads="1"/>
          </p:cNvPicPr>
          <p:nvPr/>
        </p:nvPicPr>
        <p:blipFill>
          <a:blip r:embed="rId2" cstate="print"/>
          <a:srcRect/>
          <a:stretch>
            <a:fillRect/>
          </a:stretch>
        </p:blipFill>
        <p:spPr bwMode="auto">
          <a:xfrm>
            <a:off x="455682" y="474854"/>
            <a:ext cx="639950" cy="7039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Текст 2"/>
          <p:cNvSpPr>
            <a:spLocks noGrp="1"/>
          </p:cNvSpPr>
          <p:nvPr>
            <p:ph type="body" idx="1"/>
          </p:nvPr>
        </p:nvSpPr>
        <p:spPr>
          <a:xfrm>
            <a:off x="714348" y="2000240"/>
            <a:ext cx="4040188" cy="900112"/>
          </a:xfrm>
        </p:spPr>
        <p:txBody>
          <a:bodyPr/>
          <a:lstStyle/>
          <a:p>
            <a:r>
              <a:rPr lang="ru-RU" altLang="ru-RU" sz="1400" b="0" dirty="0" smtClean="0">
                <a:latin typeface="Times New Roman" pitchFamily="18" charset="0"/>
                <a:cs typeface="Times New Roman" pitchFamily="18" charset="0"/>
              </a:rPr>
              <a:t>2023 год  – 500,0 тыс.рублей</a:t>
            </a:r>
          </a:p>
          <a:p>
            <a:r>
              <a:rPr lang="ru-RU" altLang="ru-RU" sz="1400" b="0" dirty="0" smtClean="0">
                <a:latin typeface="Times New Roman" pitchFamily="18" charset="0"/>
                <a:cs typeface="Times New Roman" pitchFamily="18" charset="0"/>
              </a:rPr>
              <a:t>2024 год – 1 000,0 тыс.рублей</a:t>
            </a:r>
          </a:p>
          <a:p>
            <a:r>
              <a:rPr lang="ru-RU" altLang="ru-RU" sz="1400" b="0" dirty="0" smtClean="0">
                <a:latin typeface="Times New Roman" pitchFamily="18" charset="0"/>
                <a:cs typeface="Times New Roman" pitchFamily="18" charset="0"/>
              </a:rPr>
              <a:t>2025 год – 1 000,0 тыс. рублей</a:t>
            </a:r>
          </a:p>
        </p:txBody>
      </p:sp>
      <p:sp>
        <p:nvSpPr>
          <p:cNvPr id="41987" name="Текст 4"/>
          <p:cNvSpPr>
            <a:spLocks noGrp="1"/>
          </p:cNvSpPr>
          <p:nvPr>
            <p:ph type="body" sz="quarter" idx="3"/>
          </p:nvPr>
        </p:nvSpPr>
        <p:spPr>
          <a:xfrm>
            <a:off x="4643438" y="1928813"/>
            <a:ext cx="4041775" cy="1071562"/>
          </a:xfrm>
        </p:spPr>
        <p:txBody>
          <a:bodyPr/>
          <a:lstStyle/>
          <a:p>
            <a:pPr algn="ctr"/>
            <a:r>
              <a:rPr lang="ru-RU" sz="1400" b="0" dirty="0" smtClean="0">
                <a:latin typeface="Times New Roman" pitchFamily="18" charset="0"/>
                <a:cs typeface="Times New Roman" pitchFamily="18" charset="0"/>
              </a:rPr>
              <a:t>2023 год</a:t>
            </a:r>
          </a:p>
          <a:p>
            <a:r>
              <a:rPr lang="ru-RU" sz="1400" b="0" dirty="0" smtClean="0">
                <a:latin typeface="Times New Roman" pitchFamily="18" charset="0"/>
                <a:cs typeface="Times New Roman" pitchFamily="18" charset="0"/>
              </a:rPr>
              <a:t>100% - бюджет Можайского городского округа</a:t>
            </a:r>
          </a:p>
          <a:p>
            <a:r>
              <a:rPr lang="ru-RU" sz="1400" b="0" dirty="0" smtClean="0">
                <a:latin typeface="Times New Roman" pitchFamily="18" charset="0"/>
                <a:cs typeface="Times New Roman" pitchFamily="18" charset="0"/>
              </a:rPr>
              <a:t>0% - бюджет Московской области </a:t>
            </a:r>
          </a:p>
          <a:p>
            <a:endParaRPr lang="ru-RU" sz="1400" b="0" dirty="0" smtClean="0">
              <a:latin typeface="Times New Roman" pitchFamily="18" charset="0"/>
              <a:cs typeface="Times New Roman" pitchFamily="18" charset="0"/>
            </a:endParaRPr>
          </a:p>
        </p:txBody>
      </p:sp>
      <p:sp>
        <p:nvSpPr>
          <p:cNvPr id="8" name="Прямоугольник 7"/>
          <p:cNvSpPr/>
          <p:nvPr/>
        </p:nvSpPr>
        <p:spPr>
          <a:xfrm>
            <a:off x="6286511" y="6491416"/>
            <a:ext cx="2428863" cy="523220"/>
          </a:xfrm>
          <a:prstGeom prst="rect">
            <a:avLst/>
          </a:prstGeom>
        </p:spPr>
        <p:txBody>
          <a:bodyPr wrap="square">
            <a:spAutoFit/>
          </a:bodyPr>
          <a:lstStyle/>
          <a:p>
            <a:pPr algn="r">
              <a:defRPr/>
            </a:pP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cs typeface="Arial" charset="0"/>
            </a:endParaRPr>
          </a:p>
          <a:p>
            <a:pPr algn="r">
              <a:defRPr/>
            </a:pPr>
            <a:endParaRPr lang="ru-RU" sz="1400" dirty="0">
              <a:cs typeface="Arial" charset="0"/>
            </a:endParaRPr>
          </a:p>
        </p:txBody>
      </p:sp>
      <p:sp>
        <p:nvSpPr>
          <p:cNvPr id="9" name="Заголовок 1"/>
          <p:cNvSpPr txBox="1">
            <a:spLocks/>
          </p:cNvSpPr>
          <p:nvPr/>
        </p:nvSpPr>
        <p:spPr bwMode="auto">
          <a:xfrm>
            <a:off x="357188" y="1428750"/>
            <a:ext cx="8229600" cy="571500"/>
          </a:xfrm>
          <a:prstGeom prst="rect">
            <a:avLst/>
          </a:prstGeom>
          <a:noFill/>
          <a:ln w="9525">
            <a:noFill/>
            <a:miter lim="800000"/>
            <a:headEnd/>
            <a:tailEnd/>
          </a:ln>
        </p:spPr>
        <p:txBody>
          <a:bodyPr anchor="ctr"/>
          <a:lstStyle/>
          <a:p>
            <a:pPr algn="ctr" eaLnBrk="0" hangingPunct="0">
              <a:defRPr/>
            </a:pPr>
            <a:endParaRPr lang="ru-RU" sz="2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mj-ea"/>
              <a:cs typeface="Times New Roman" pitchFamily="18" charset="0"/>
            </a:endParaRPr>
          </a:p>
        </p:txBody>
      </p:sp>
      <p:sp>
        <p:nvSpPr>
          <p:cNvPr id="10" name="Заголовок 1"/>
          <p:cNvSpPr txBox="1">
            <a:spLocks/>
          </p:cNvSpPr>
          <p:nvPr/>
        </p:nvSpPr>
        <p:spPr bwMode="auto">
          <a:xfrm>
            <a:off x="500063" y="1428750"/>
            <a:ext cx="8229600" cy="357188"/>
          </a:xfrm>
          <a:prstGeom prst="rect">
            <a:avLst/>
          </a:prstGeom>
          <a:noFill/>
          <a:ln w="9525">
            <a:noFill/>
            <a:miter lim="800000"/>
            <a:headEnd/>
            <a:tailEnd/>
          </a:ln>
        </p:spPr>
        <p:txBody>
          <a:bodyPr anchor="ctr"/>
          <a:lstStyle/>
          <a:p>
            <a:pPr algn="ctr" eaLnBrk="0" hangingPunct="0">
              <a:defRPr/>
            </a:pPr>
            <a:r>
              <a:rPr lang="ru-RU" kern="0" dirty="0">
                <a:latin typeface="Times New Roman" pitchFamily="18" charset="0"/>
                <a:ea typeface="+mj-ea"/>
                <a:cs typeface="Times New Roman" pitchFamily="18" charset="0"/>
              </a:rPr>
              <a:t>Расходы бюджета Можайского городского округа:</a:t>
            </a:r>
          </a:p>
        </p:txBody>
      </p:sp>
      <p:sp>
        <p:nvSpPr>
          <p:cNvPr id="12" name="Заголовок 11"/>
          <p:cNvSpPr>
            <a:spLocks noGrp="1"/>
          </p:cNvSpPr>
          <p:nvPr>
            <p:ph type="title"/>
          </p:nvPr>
        </p:nvSpPr>
        <p:spPr>
          <a:xfrm>
            <a:off x="1142976" y="642918"/>
            <a:ext cx="7543824" cy="642942"/>
          </a:xfrm>
        </p:spPr>
        <p:txBody>
          <a:bodyPr>
            <a:normAutofit fontScale="90000"/>
          </a:bodyPr>
          <a:lstStyle/>
          <a:p>
            <a:pPr algn="ctr">
              <a:defRPr/>
            </a:pPr>
            <a:r>
              <a:rPr lang="ru-RU" sz="21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«Предпринимательство» на 2023- 2027 годы</a:t>
            </a:r>
            <a:r>
              <a:rPr lang="ru-RU" sz="18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
            </a:r>
            <a:br>
              <a:rPr lang="ru-RU" sz="18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br>
            <a:endParaRPr lang="ru-RU" sz="1800" dirty="0">
              <a:solidFill>
                <a:srgbClr val="FFC000"/>
              </a:solidFill>
              <a:latin typeface="Times New Roman" pitchFamily="18" charset="0"/>
              <a:cs typeface="Times New Roman" pitchFamily="18" charset="0"/>
            </a:endParaRPr>
          </a:p>
        </p:txBody>
      </p:sp>
      <p:pic>
        <p:nvPicPr>
          <p:cNvPr id="41992" name="Рисунок 32" descr="Описание: Можайск-ГО-ПП-01"/>
          <p:cNvPicPr>
            <a:picLocks noChangeAspect="1" noChangeArrowheads="1"/>
          </p:cNvPicPr>
          <p:nvPr/>
        </p:nvPicPr>
        <p:blipFill>
          <a:blip r:embed="rId2" cstate="print"/>
          <a:srcRect/>
          <a:stretch>
            <a:fillRect/>
          </a:stretch>
        </p:blipFill>
        <p:spPr bwMode="auto">
          <a:xfrm>
            <a:off x="450016" y="477555"/>
            <a:ext cx="714375" cy="785813"/>
          </a:xfrm>
          <a:prstGeom prst="rect">
            <a:avLst/>
          </a:prstGeom>
          <a:noFill/>
          <a:ln w="9525">
            <a:noFill/>
            <a:miter lim="800000"/>
            <a:headEnd/>
            <a:tailEnd/>
          </a:ln>
        </p:spPr>
      </p:pic>
      <p:graphicFrame>
        <p:nvGraphicFramePr>
          <p:cNvPr id="15" name="Содержимое 14"/>
          <p:cNvGraphicFramePr>
            <a:graphicFrameLocks noGrp="1"/>
          </p:cNvGraphicFramePr>
          <p:nvPr>
            <p:ph sz="quarter" idx="4"/>
          </p:nvPr>
        </p:nvGraphicFramePr>
        <p:xfrm>
          <a:off x="4645025" y="3213100"/>
          <a:ext cx="4041775" cy="2913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Диаграмма 12"/>
          <p:cNvGraphicFramePr/>
          <p:nvPr/>
        </p:nvGraphicFramePr>
        <p:xfrm>
          <a:off x="4643438" y="3000372"/>
          <a:ext cx="4000529" cy="3023196"/>
        </p:xfrm>
        <a:graphic>
          <a:graphicData uri="http://schemas.openxmlformats.org/drawingml/2006/chart">
            <c:chart xmlns:c="http://schemas.openxmlformats.org/drawingml/2006/chart" xmlns:r="http://schemas.openxmlformats.org/officeDocument/2006/relationships" r:id="rId4"/>
          </a:graphicData>
        </a:graphic>
      </p:graphicFrame>
      <p:pic>
        <p:nvPicPr>
          <p:cNvPr id="1026" name="Picture 2" descr="C:\Users\buch1\Desktop\удалить\2.jpg"/>
          <p:cNvPicPr>
            <a:picLocks noChangeAspect="1" noChangeArrowheads="1"/>
          </p:cNvPicPr>
          <p:nvPr/>
        </p:nvPicPr>
        <p:blipFill>
          <a:blip r:embed="rId5"/>
          <a:srcRect/>
          <a:stretch>
            <a:fillRect/>
          </a:stretch>
        </p:blipFill>
        <p:spPr bwMode="auto">
          <a:xfrm>
            <a:off x="571472" y="3143248"/>
            <a:ext cx="3929090" cy="2719385"/>
          </a:xfrm>
          <a:prstGeom prst="rect">
            <a:avLst/>
          </a:prstGeom>
          <a:noFill/>
        </p:spPr>
      </p:pic>
      <p:pic>
        <p:nvPicPr>
          <p:cNvPr id="1027" name="Picture 3" descr="C:\Users\buch1\Desktop\удалить\1.jpg"/>
          <p:cNvPicPr>
            <a:picLocks noChangeAspect="1" noChangeArrowheads="1"/>
          </p:cNvPicPr>
          <p:nvPr/>
        </p:nvPicPr>
        <p:blipFill>
          <a:blip r:embed="rId6"/>
          <a:srcRect/>
          <a:stretch>
            <a:fillRect/>
          </a:stretch>
        </p:blipFill>
        <p:spPr bwMode="auto">
          <a:xfrm>
            <a:off x="650790" y="5638720"/>
            <a:ext cx="3723502" cy="205413"/>
          </a:xfrm>
          <a:prstGeom prst="rect">
            <a:avLst/>
          </a:prstGeom>
          <a:noFill/>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title"/>
          </p:nvPr>
        </p:nvSpPr>
        <p:spPr>
          <a:xfrm>
            <a:off x="1235676" y="500063"/>
            <a:ext cx="7451124" cy="760326"/>
          </a:xfrm>
          <a:solidFill>
            <a:srgbClr val="00B0F0"/>
          </a:solidFill>
        </p:spPr>
        <p:txBody>
          <a:bodyPr anchor="ctr"/>
          <a:lstStyle/>
          <a:p>
            <a:pPr algn="ctr"/>
            <a:r>
              <a:rPr lang="ru-RU" altLang="ru-RU" sz="1800" dirty="0" smtClean="0">
                <a:latin typeface="Times New Roman" pitchFamily="18" charset="0"/>
                <a:cs typeface="Times New Roman" pitchFamily="18" charset="0"/>
              </a:rPr>
              <a:t>Мероприятия, предусмотренные к финансированию:</a:t>
            </a:r>
          </a:p>
        </p:txBody>
      </p:sp>
      <p:sp>
        <p:nvSpPr>
          <p:cNvPr id="43011" name="Содержимое 2"/>
          <p:cNvSpPr>
            <a:spLocks noGrp="1"/>
          </p:cNvSpPr>
          <p:nvPr>
            <p:ph idx="1"/>
          </p:nvPr>
        </p:nvSpPr>
        <p:spPr>
          <a:xfrm>
            <a:off x="571500" y="1214423"/>
            <a:ext cx="8229600" cy="5286411"/>
          </a:xfrm>
        </p:spPr>
        <p:txBody>
          <a:bodyPr/>
          <a:lstStyle/>
          <a:p>
            <a:pPr>
              <a:defRPr/>
            </a:pPr>
            <a:endParaRPr lang="ru-RU" sz="1400" dirty="0" smtClean="0">
              <a:latin typeface="Times New Roman" pitchFamily="18" charset="0"/>
              <a:cs typeface="Times New Roman" pitchFamily="18" charset="0"/>
            </a:endParaRPr>
          </a:p>
          <a:p>
            <a:pPr>
              <a:defRPr/>
            </a:pPr>
            <a:r>
              <a:rPr lang="ru-RU" sz="1300" dirty="0" smtClean="0">
                <a:latin typeface="Times New Roman" pitchFamily="18" charset="0"/>
                <a:cs typeface="Times New Roman" pitchFamily="18" charset="0"/>
              </a:rPr>
              <a:t>Частичная компенсация субъектам малого и среднего предпринимательства затрат, связанных с приобретением оборудования</a:t>
            </a:r>
          </a:p>
        </p:txBody>
      </p:sp>
      <p:sp>
        <p:nvSpPr>
          <p:cNvPr id="5" name="Прямоугольник 4"/>
          <p:cNvSpPr/>
          <p:nvPr/>
        </p:nvSpPr>
        <p:spPr>
          <a:xfrm>
            <a:off x="6383803" y="6483157"/>
            <a:ext cx="2428862" cy="523875"/>
          </a:xfrm>
          <a:prstGeom prst="rect">
            <a:avLst/>
          </a:prstGeom>
        </p:spPr>
        <p:txBody>
          <a:bodyPr wrap="square">
            <a:spAutoFit/>
          </a:bodyPr>
          <a:lstStyle/>
          <a:p>
            <a:pPr algn="r">
              <a:defRPr/>
            </a:pP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cs typeface="Arial" charset="0"/>
            </a:endParaRPr>
          </a:p>
          <a:p>
            <a:pPr algn="r">
              <a:defRPr/>
            </a:pPr>
            <a:endParaRPr lang="ru-RU" sz="1400" dirty="0">
              <a:latin typeface="Arial" charset="0"/>
              <a:cs typeface="Arial" charset="0"/>
            </a:endParaRPr>
          </a:p>
        </p:txBody>
      </p:sp>
      <p:pic>
        <p:nvPicPr>
          <p:cNvPr id="43013" name="Рисунок 32" descr="Описание: Можайск-ГО-ПП-01"/>
          <p:cNvPicPr>
            <a:picLocks noChangeAspect="1" noChangeArrowheads="1"/>
          </p:cNvPicPr>
          <p:nvPr/>
        </p:nvPicPr>
        <p:blipFill>
          <a:blip r:embed="rId2" cstate="print"/>
          <a:srcRect/>
          <a:stretch>
            <a:fillRect/>
          </a:stretch>
        </p:blipFill>
        <p:spPr bwMode="auto">
          <a:xfrm>
            <a:off x="458384" y="494161"/>
            <a:ext cx="714375" cy="785813"/>
          </a:xfrm>
          <a:prstGeom prst="rect">
            <a:avLst/>
          </a:prstGeom>
          <a:noFill/>
          <a:ln w="9525">
            <a:noFill/>
            <a:miter lim="800000"/>
            <a:headEnd/>
            <a:tailEnd/>
          </a:ln>
        </p:spPr>
      </p:pic>
      <p:sp>
        <p:nvSpPr>
          <p:cNvPr id="6" name="Заголовок 1"/>
          <p:cNvSpPr txBox="1">
            <a:spLocks/>
          </p:cNvSpPr>
          <p:nvPr/>
        </p:nvSpPr>
        <p:spPr bwMode="auto">
          <a:xfrm flipH="1" flipV="1">
            <a:off x="571500" y="3857625"/>
            <a:ext cx="46038" cy="46038"/>
          </a:xfrm>
          <a:prstGeom prst="rect">
            <a:avLst/>
          </a:prstGeom>
          <a:solidFill>
            <a:srgbClr val="00B0F0"/>
          </a:solidFill>
          <a:ln w="9525">
            <a:noFill/>
            <a:miter lim="800000"/>
            <a:headEnd/>
            <a:tailEnd/>
          </a:ln>
        </p:spPr>
        <p:txBody>
          <a:bodyPr anchor="ctr"/>
          <a:lstStyle/>
          <a:p>
            <a:pPr algn="ctr" eaLnBrk="0" hangingPunct="0">
              <a:defRPr/>
            </a:pPr>
            <a:endParaRPr lang="ru-RU" kern="0" dirty="0">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a:xfrm>
            <a:off x="1202724" y="500062"/>
            <a:ext cx="7484076" cy="719137"/>
          </a:xfrm>
          <a:solidFill>
            <a:srgbClr val="00B0F0"/>
          </a:solidFill>
        </p:spPr>
        <p:txBody>
          <a:bodyPr anchor="ctr"/>
          <a:lstStyle/>
          <a:p>
            <a:pPr algn="ctr"/>
            <a:r>
              <a:rPr lang="ru-RU" sz="1800" dirty="0" smtClean="0">
                <a:latin typeface="Times New Roman" pitchFamily="18" charset="0"/>
                <a:cs typeface="Times New Roman" pitchFamily="18" charset="0"/>
              </a:rPr>
              <a:t>Перечень приоритетных показателей муниципальных программ</a:t>
            </a:r>
          </a:p>
        </p:txBody>
      </p:sp>
      <p:graphicFrame>
        <p:nvGraphicFramePr>
          <p:cNvPr id="6" name="Содержимое 5"/>
          <p:cNvGraphicFramePr>
            <a:graphicFrameLocks noGrp="1"/>
          </p:cNvGraphicFramePr>
          <p:nvPr>
            <p:ph idx="1"/>
          </p:nvPr>
        </p:nvGraphicFramePr>
        <p:xfrm>
          <a:off x="428625" y="1357299"/>
          <a:ext cx="8311720" cy="5210771"/>
        </p:xfrm>
        <a:graphic>
          <a:graphicData uri="http://schemas.openxmlformats.org/drawingml/2006/table">
            <a:tbl>
              <a:tblPr/>
              <a:tblGrid>
                <a:gridCol w="431404"/>
                <a:gridCol w="3489549"/>
                <a:gridCol w="766119"/>
                <a:gridCol w="716692"/>
                <a:gridCol w="683741"/>
                <a:gridCol w="741405"/>
                <a:gridCol w="716692"/>
                <a:gridCol w="766118"/>
              </a:tblGrid>
              <a:tr h="653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Показатели, характеризующие достижение цели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Единица измерения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Факт</a:t>
                      </a:r>
                    </a:p>
                    <a:p>
                      <a:pPr algn="ctr"/>
                      <a:r>
                        <a:rPr lang="ru-RU" sz="1050" b="1" dirty="0" smtClean="0">
                          <a:solidFill>
                            <a:schemeClr val="tx1"/>
                          </a:solidFill>
                          <a:latin typeface="Times New Roman" pitchFamily="18" charset="0"/>
                          <a:cs typeface="Times New Roman" pitchFamily="18" charset="0"/>
                        </a:rPr>
                        <a:t>2021год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План</a:t>
                      </a:r>
                    </a:p>
                    <a:p>
                      <a:pPr algn="ctr"/>
                      <a:r>
                        <a:rPr lang="ru-RU" sz="1050" b="1" dirty="0" smtClean="0">
                          <a:solidFill>
                            <a:schemeClr val="tx1"/>
                          </a:solidFill>
                          <a:latin typeface="Times New Roman" pitchFamily="18" charset="0"/>
                          <a:cs typeface="Times New Roman" pitchFamily="18" charset="0"/>
                        </a:rPr>
                        <a:t>2022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2023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2024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2025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r>
              <a:tr h="5496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Увеличение среднемесячной заработной платы работников организаций, не относящихся к субъектам малого предпринимательства</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107,0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a:latin typeface="Times New Roman" pitchFamily="18" charset="0"/>
                          <a:ea typeface="Calibri"/>
                          <a:cs typeface="Times New Roman" pitchFamily="18" charset="0"/>
                        </a:rPr>
                        <a:t>104,6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a:latin typeface="Times New Roman" pitchFamily="18" charset="0"/>
                          <a:ea typeface="Calibri"/>
                          <a:cs typeface="Times New Roman" pitchFamily="18" charset="0"/>
                        </a:rPr>
                        <a:t>108,2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a:latin typeface="Times New Roman" pitchFamily="18" charset="0"/>
                          <a:ea typeface="Calibri"/>
                          <a:cs typeface="Times New Roman" pitchFamily="18" charset="0"/>
                        </a:rPr>
                        <a:t>106,4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tabLst>
                          <a:tab pos="74295" algn="l"/>
                        </a:tabLs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r>
              <a:tr h="2442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2</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Количество созданных рабочих мест</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Ед.</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615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a:latin typeface="Times New Roman" pitchFamily="18" charset="0"/>
                          <a:ea typeface="Calibri"/>
                          <a:cs typeface="Times New Roman" pitchFamily="18" charset="0"/>
                        </a:rPr>
                        <a:t>750,0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a:latin typeface="Times New Roman" pitchFamily="18" charset="0"/>
                          <a:ea typeface="Calibri"/>
                          <a:cs typeface="Times New Roman" pitchFamily="18" charset="0"/>
                        </a:rPr>
                        <a:t>1285,0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a:latin typeface="Times New Roman" pitchFamily="18" charset="0"/>
                          <a:ea typeface="Calibri"/>
                          <a:cs typeface="Times New Roman" pitchFamily="18" charset="0"/>
                        </a:rPr>
                        <a:t>760,0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tabLst>
                          <a:tab pos="74295" algn="l"/>
                        </a:tabLs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r>
              <a:tr h="3941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3</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Объем инвестиций, привлеченных в основной капитал (без учета бюджетных инвестиций), на душу населения</a:t>
                      </a:r>
                      <a:endPar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Тыс. руб.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28,43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tabLst>
                          <a:tab pos="74295" algn="l"/>
                        </a:tabLst>
                      </a:pPr>
                      <a:r>
                        <a:rPr lang="ru-RU" sz="1000" dirty="0">
                          <a:latin typeface="Times New Roman" pitchFamily="18" charset="0"/>
                          <a:ea typeface="Calibri"/>
                          <a:cs typeface="Times New Roman" pitchFamily="18" charset="0"/>
                        </a:rPr>
                        <a:t>8,8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tabLst>
                          <a:tab pos="74295" algn="l"/>
                        </a:tabLst>
                      </a:pPr>
                      <a:r>
                        <a:rPr lang="ru-RU" sz="1000">
                          <a:latin typeface="Times New Roman" pitchFamily="18" charset="0"/>
                          <a:ea typeface="Calibri"/>
                          <a:cs typeface="Times New Roman" pitchFamily="18" charset="0"/>
                        </a:rPr>
                        <a:t>32,0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tabLst>
                          <a:tab pos="74295" algn="l"/>
                        </a:tabLst>
                      </a:pPr>
                      <a:r>
                        <a:rPr lang="ru-RU" sz="1000" dirty="0">
                          <a:latin typeface="Times New Roman" pitchFamily="18" charset="0"/>
                          <a:ea typeface="Calibri"/>
                          <a:cs typeface="Times New Roman" pitchFamily="18" charset="0"/>
                        </a:rPr>
                        <a:t>32,0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r>
              <a:tr h="3530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4</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Индекс совокупной результативности реализации мероприятий, направленных на развитие конкуренции</a:t>
                      </a:r>
                      <a:endPar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Ед.</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tabLst>
                          <a:tab pos="74295" algn="l"/>
                        </a:tabLs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tabLst>
                          <a:tab pos="74295" algn="l"/>
                        </a:tabLst>
                      </a:pPr>
                      <a:r>
                        <a:rPr lang="ru-RU" sz="1000" dirty="0" smtClean="0">
                          <a:latin typeface="Times New Roman" pitchFamily="18" charset="0"/>
                          <a:ea typeface="Calibri"/>
                          <a:cs typeface="Times New Roman" pitchFamily="18" charset="0"/>
                        </a:rPr>
                        <a:t>1</a:t>
                      </a:r>
                      <a:endParaRPr lang="ru-RU" sz="1000" dirty="0">
                        <a:latin typeface="Times New Roman" pitchFamily="18" charset="0"/>
                        <a:ea typeface="Calibri"/>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tabLst>
                          <a:tab pos="74295" algn="l"/>
                        </a:tabLst>
                      </a:pPr>
                      <a:r>
                        <a:rPr lang="ru-RU" sz="1000" dirty="0" smtClean="0">
                          <a:latin typeface="Times New Roman" pitchFamily="18" charset="0"/>
                          <a:ea typeface="Calibri"/>
                          <a:cs typeface="Times New Roman" pitchFamily="18" charset="0"/>
                        </a:rPr>
                        <a:t>1</a:t>
                      </a:r>
                      <a:endParaRPr lang="ru-RU" sz="1000" dirty="0">
                        <a:latin typeface="Times New Roman" pitchFamily="18" charset="0"/>
                        <a:ea typeface="Calibri"/>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tabLst>
                          <a:tab pos="74295" algn="l"/>
                        </a:tabLst>
                      </a:pPr>
                      <a:r>
                        <a:rPr lang="ru-RU" sz="1000" dirty="0" smtClean="0">
                          <a:latin typeface="Times New Roman" pitchFamily="18" charset="0"/>
                          <a:ea typeface="Calibri"/>
                          <a:cs typeface="Times New Roman" pitchFamily="18" charset="0"/>
                        </a:rPr>
                        <a:t>1</a:t>
                      </a:r>
                      <a:endParaRPr lang="ru-RU" sz="1000" dirty="0">
                        <a:latin typeface="Times New Roman" pitchFamily="18" charset="0"/>
                        <a:ea typeface="Calibri"/>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r>
              <a:tr h="6107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5</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Доля среднесписочной численности работников (без внешних совместителей) малых и средних предприятий в среднесписочной численности работников (без внешних совместителей) всех предприятий и организаций., </a:t>
                      </a:r>
                      <a:endPar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24,21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tabLst>
                          <a:tab pos="74295" algn="l"/>
                        </a:tabLst>
                      </a:pPr>
                      <a:r>
                        <a:rPr lang="ru-RU" sz="1000" dirty="0">
                          <a:latin typeface="Times New Roman" pitchFamily="18" charset="0"/>
                          <a:ea typeface="Calibri"/>
                          <a:cs typeface="Times New Roman" pitchFamily="18" charset="0"/>
                        </a:rPr>
                        <a:t>37,98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tabLst>
                          <a:tab pos="74295" algn="l"/>
                        </a:tabLst>
                      </a:pPr>
                      <a:r>
                        <a:rPr lang="ru-RU" sz="1000">
                          <a:latin typeface="Times New Roman" pitchFamily="18" charset="0"/>
                          <a:ea typeface="Calibri"/>
                          <a:cs typeface="Times New Roman" pitchFamily="18" charset="0"/>
                        </a:rPr>
                        <a:t>30,55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tabLst>
                          <a:tab pos="74295" algn="l"/>
                        </a:tabLst>
                      </a:pPr>
                      <a:r>
                        <a:rPr lang="ru-RU" sz="1000" dirty="0">
                          <a:latin typeface="Times New Roman" pitchFamily="18" charset="0"/>
                          <a:ea typeface="Calibri"/>
                          <a:cs typeface="Times New Roman" pitchFamily="18" charset="0"/>
                        </a:rPr>
                        <a:t>30,86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r>
              <a:tr h="2662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6</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Число субъектов МСП в расчете на 10 тыс. человек населения.</a:t>
                      </a:r>
                      <a:endPar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Ед.</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369,93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tabLst>
                          <a:tab pos="74295" algn="l"/>
                        </a:tabLst>
                      </a:pPr>
                      <a:r>
                        <a:rPr lang="ru-RU" sz="1000" dirty="0">
                          <a:latin typeface="Times New Roman" pitchFamily="18" charset="0"/>
                          <a:ea typeface="Calibri"/>
                          <a:cs typeface="Times New Roman" pitchFamily="18" charset="0"/>
                        </a:rPr>
                        <a:t>381,76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tabLst>
                          <a:tab pos="74295" algn="l"/>
                        </a:tabLst>
                      </a:pPr>
                      <a:r>
                        <a:rPr lang="ru-RU" sz="1000">
                          <a:latin typeface="Times New Roman" pitchFamily="18" charset="0"/>
                          <a:ea typeface="Calibri"/>
                          <a:cs typeface="Times New Roman" pitchFamily="18" charset="0"/>
                        </a:rPr>
                        <a:t>361,2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tabLst>
                          <a:tab pos="74295" algn="l"/>
                        </a:tabLst>
                      </a:pPr>
                      <a:r>
                        <a:rPr lang="ru-RU" sz="1000" dirty="0">
                          <a:latin typeface="Times New Roman" pitchFamily="18" charset="0"/>
                          <a:ea typeface="Calibri"/>
                          <a:cs typeface="Times New Roman" pitchFamily="18" charset="0"/>
                        </a:rPr>
                        <a:t>364,8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r>
              <a:tr h="3053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7</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nSpc>
                          <a:spcPct val="100000"/>
                        </a:lnSpc>
                      </a:pPr>
                      <a:r>
                        <a:rPr lang="ru-RU" sz="1000" kern="1200" dirty="0" smtClean="0">
                          <a:solidFill>
                            <a:schemeClr val="tx1"/>
                          </a:solidFill>
                          <a:latin typeface="Times New Roman" pitchFamily="18" charset="0"/>
                          <a:ea typeface="+mn-ea"/>
                          <a:cs typeface="Times New Roman" pitchFamily="18" charset="0"/>
                        </a:rPr>
                        <a:t>Количество вновь созданных субъектов малого и среднего бизнеса, единиц</a:t>
                      </a:r>
                      <a:r>
                        <a:rPr lang="ru-RU" sz="1000" i="1" kern="1200" dirty="0" smtClean="0">
                          <a:solidFill>
                            <a:schemeClr val="tx1"/>
                          </a:solidFill>
                          <a:latin typeface="Times New Roman" pitchFamily="18" charset="0"/>
                          <a:ea typeface="+mn-ea"/>
                          <a:cs typeface="Times New Roman" pitchFamily="18" charset="0"/>
                        </a:rPr>
                        <a:t> </a:t>
                      </a:r>
                      <a:endParaRPr lang="ru-RU" sz="1000" kern="1200" dirty="0">
                        <a:solidFill>
                          <a:schemeClr val="tx1"/>
                        </a:solidFill>
                        <a:latin typeface="Times New Roman" pitchFamily="18" charset="0"/>
                        <a:ea typeface="+mn-ea"/>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Ед.</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tabLst>
                          <a:tab pos="74295" algn="l"/>
                        </a:tabLst>
                      </a:pPr>
                      <a:r>
                        <a:rPr lang="ru-RU" sz="1000" dirty="0">
                          <a:latin typeface="Times New Roman" pitchFamily="18" charset="0"/>
                          <a:ea typeface="Calibri"/>
                          <a:cs typeface="Times New Roman" pitchFamily="18" charset="0"/>
                        </a:rPr>
                        <a:t>41,0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tabLst>
                          <a:tab pos="74295" algn="l"/>
                        </a:tabLst>
                      </a:pPr>
                      <a:r>
                        <a:rPr lang="ru-RU" sz="1000" dirty="0">
                          <a:latin typeface="Times New Roman" pitchFamily="18" charset="0"/>
                          <a:ea typeface="Calibri"/>
                          <a:cs typeface="Times New Roman" pitchFamily="18" charset="0"/>
                        </a:rPr>
                        <a:t>45,0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tabLst>
                          <a:tab pos="74295" algn="l"/>
                        </a:tabLst>
                      </a:pPr>
                      <a:r>
                        <a:rPr lang="ru-RU" sz="1000" dirty="0">
                          <a:latin typeface="Times New Roman" pitchFamily="18" charset="0"/>
                          <a:ea typeface="Calibri"/>
                          <a:cs typeface="Times New Roman" pitchFamily="18" charset="0"/>
                        </a:rPr>
                        <a:t>50,0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r>
              <a:tr h="3053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8</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Обеспеченность населения площадью торговых объектов </a:t>
                      </a:r>
                      <a:endPar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кв. м/1000 человек</a:t>
                      </a:r>
                      <a:endPar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1166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lnSpc>
                          <a:spcPct val="100000"/>
                        </a:lnSpc>
                        <a:spcAft>
                          <a:spcPts val="0"/>
                        </a:spcAft>
                        <a:tabLst>
                          <a:tab pos="74295" algn="l"/>
                        </a:tabLst>
                      </a:pPr>
                      <a:r>
                        <a:rPr lang="ru-RU" sz="1000" dirty="0">
                          <a:latin typeface="Times New Roman" pitchFamily="18" charset="0"/>
                          <a:ea typeface="Calibri"/>
                          <a:cs typeface="Times New Roman" pitchFamily="18" charset="0"/>
                        </a:rPr>
                        <a:t>1232,0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lnSpc>
                          <a:spcPct val="100000"/>
                        </a:lnSpc>
                        <a:spcAft>
                          <a:spcPts val="0"/>
                        </a:spcAft>
                        <a:tabLst>
                          <a:tab pos="74295" algn="l"/>
                        </a:tabLst>
                      </a:pPr>
                      <a:r>
                        <a:rPr lang="ru-RU" sz="1000" dirty="0">
                          <a:latin typeface="Times New Roman" pitchFamily="18" charset="0"/>
                          <a:ea typeface="Calibri"/>
                          <a:cs typeface="Times New Roman" pitchFamily="18" charset="0"/>
                        </a:rPr>
                        <a:t>1288,1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lnSpc>
                          <a:spcPct val="100000"/>
                        </a:lnSpc>
                        <a:spcAft>
                          <a:spcPts val="0"/>
                        </a:spcAft>
                        <a:tabLst>
                          <a:tab pos="74295" algn="l"/>
                        </a:tabLst>
                      </a:pPr>
                      <a:r>
                        <a:rPr lang="ru-RU" sz="1000" dirty="0">
                          <a:latin typeface="Times New Roman" pitchFamily="18" charset="0"/>
                          <a:ea typeface="Calibri"/>
                          <a:cs typeface="Times New Roman" pitchFamily="18" charset="0"/>
                        </a:rPr>
                        <a:t>1291,0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r>
              <a:tr h="3931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9</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Обеспеченность населения предприятиями общественного питания</a:t>
                      </a:r>
                      <a:endPar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pPr>
                      <a:r>
                        <a:rPr lang="ru-RU" sz="1000" dirty="0">
                          <a:latin typeface="Times New Roman" pitchFamily="18" charset="0"/>
                          <a:ea typeface="Calibri"/>
                          <a:cs typeface="Times New Roman" pitchFamily="18" charset="0"/>
                        </a:rPr>
                        <a:t>пос. мест/1000 человек</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tabLst>
                          <a:tab pos="74295" algn="l"/>
                        </a:tabLs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tabLst>
                          <a:tab pos="74295" algn="l"/>
                        </a:tabLs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tabLst>
                          <a:tab pos="74295" algn="l"/>
                        </a:tabLs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tabLst>
                          <a:tab pos="74295" algn="l"/>
                        </a:tabLs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r>
              <a:tr h="3571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10</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u-RU" sz="1000" kern="1200" dirty="0" smtClean="0">
                          <a:solidFill>
                            <a:schemeClr val="tx1"/>
                          </a:solidFill>
                          <a:latin typeface="Times New Roman" pitchFamily="18" charset="0"/>
                          <a:ea typeface="+mn-ea"/>
                          <a:cs typeface="Times New Roman" pitchFamily="18" charset="0"/>
                        </a:rPr>
                        <a:t>Обеспеченность населения предприятиями бытового обслуживания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pPr>
                      <a:r>
                        <a:rPr lang="ru-RU" sz="1000" kern="1200" dirty="0" smtClean="0">
                          <a:solidFill>
                            <a:schemeClr val="tx1"/>
                          </a:solidFill>
                          <a:latin typeface="Times New Roman" pitchFamily="18" charset="0"/>
                          <a:ea typeface="+mn-ea"/>
                          <a:cs typeface="Times New Roman" pitchFamily="18" charset="0"/>
                        </a:rPr>
                        <a:t>раб. мест/1000 человек</a:t>
                      </a:r>
                      <a:endParaRPr lang="ru-RU" sz="1000" dirty="0">
                        <a:latin typeface="Times New Roman" pitchFamily="18" charset="0"/>
                        <a:ea typeface="Calibri"/>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tabLst>
                          <a:tab pos="74295" algn="l"/>
                        </a:tabLs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tabLst>
                          <a:tab pos="74295" algn="l"/>
                        </a:tabLs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tabLst>
                          <a:tab pos="74295" algn="l"/>
                        </a:tabLs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tabLst>
                          <a:tab pos="74295" algn="l"/>
                        </a:tabLs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r>
              <a:tr h="3400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11</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Доля обращений по вопросу защиты прав потребителей от общего количества поступивших обращений</a:t>
                      </a:r>
                      <a:endPar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pPr>
                      <a:r>
                        <a:rPr lang="ru-RU" sz="1000" dirty="0">
                          <a:latin typeface="Times New Roman" pitchFamily="18" charset="0"/>
                          <a:ea typeface="Calibri"/>
                          <a:cs typeface="Times New Roman" pitchFamily="18" charset="0"/>
                        </a:rPr>
                        <a:t>0,1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pPr>
                      <a:r>
                        <a:rPr lang="ru-RU" sz="1000">
                          <a:latin typeface="Times New Roman" pitchFamily="18" charset="0"/>
                          <a:ea typeface="Calibri"/>
                          <a:cs typeface="Times New Roman" pitchFamily="18" charset="0"/>
                        </a:rPr>
                        <a:t>0,2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pPr>
                      <a:r>
                        <a:rPr lang="ru-RU" sz="1000" dirty="0">
                          <a:latin typeface="Times New Roman" pitchFamily="18" charset="0"/>
                          <a:ea typeface="Calibri"/>
                          <a:cs typeface="Times New Roman" pitchFamily="18" charset="0"/>
                        </a:rPr>
                        <a:t>0,2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tabLst>
                          <a:tab pos="74295" algn="l"/>
                        </a:tabLs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r>
            </a:tbl>
          </a:graphicData>
        </a:graphic>
      </p:graphicFrame>
      <p:sp>
        <p:nvSpPr>
          <p:cNvPr id="5" name="Прямоугольник 4"/>
          <p:cNvSpPr/>
          <p:nvPr/>
        </p:nvSpPr>
        <p:spPr>
          <a:xfrm>
            <a:off x="6325748" y="6524348"/>
            <a:ext cx="2428863" cy="307777"/>
          </a:xfrm>
          <a:prstGeom prst="rect">
            <a:avLst/>
          </a:prstGeom>
        </p:spPr>
        <p:txBody>
          <a:bodyPr wrap="square">
            <a:spAutoFit/>
          </a:bodyPr>
          <a:lstStyle/>
          <a:p>
            <a:pPr algn="r">
              <a:defRPr/>
            </a:pP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cs typeface="Arial" charset="0"/>
            </a:endParaRPr>
          </a:p>
        </p:txBody>
      </p:sp>
      <p:pic>
        <p:nvPicPr>
          <p:cNvPr id="44146" name="Рисунок 32" descr="Описание: Можайск-ГО-ПП-01"/>
          <p:cNvPicPr>
            <a:picLocks noChangeAspect="1" noChangeArrowheads="1"/>
          </p:cNvPicPr>
          <p:nvPr/>
        </p:nvPicPr>
        <p:blipFill>
          <a:blip r:embed="rId2" cstate="print"/>
          <a:srcRect/>
          <a:stretch>
            <a:fillRect/>
          </a:stretch>
        </p:blipFill>
        <p:spPr bwMode="auto">
          <a:xfrm>
            <a:off x="469324" y="477556"/>
            <a:ext cx="688889" cy="7577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Текст 2"/>
          <p:cNvSpPr>
            <a:spLocks noGrp="1"/>
          </p:cNvSpPr>
          <p:nvPr>
            <p:ph type="body" idx="1"/>
          </p:nvPr>
        </p:nvSpPr>
        <p:spPr>
          <a:xfrm>
            <a:off x="553104" y="1820573"/>
            <a:ext cx="4040188" cy="900112"/>
          </a:xfrm>
        </p:spPr>
        <p:txBody>
          <a:bodyPr/>
          <a:lstStyle/>
          <a:p>
            <a:r>
              <a:rPr lang="ru-RU" altLang="ru-RU" sz="1400" b="0" dirty="0" smtClean="0">
                <a:latin typeface="Times New Roman" pitchFamily="18" charset="0"/>
                <a:cs typeface="Times New Roman" pitchFamily="18" charset="0"/>
              </a:rPr>
              <a:t>2023 год  – 575 598,7 тыс.рублей</a:t>
            </a:r>
          </a:p>
          <a:p>
            <a:r>
              <a:rPr lang="ru-RU" altLang="ru-RU" sz="1400" b="0" dirty="0" smtClean="0">
                <a:latin typeface="Times New Roman" pitchFamily="18" charset="0"/>
                <a:cs typeface="Times New Roman" pitchFamily="18" charset="0"/>
              </a:rPr>
              <a:t>2024 год – 536 206,4 тыс.рублей</a:t>
            </a:r>
          </a:p>
          <a:p>
            <a:r>
              <a:rPr lang="ru-RU" altLang="ru-RU" sz="1400" b="0" dirty="0" smtClean="0">
                <a:latin typeface="Times New Roman" pitchFamily="18" charset="0"/>
                <a:cs typeface="Times New Roman" pitchFamily="18" charset="0"/>
              </a:rPr>
              <a:t>2024 год – 536 206,4 тыс. рублей</a:t>
            </a:r>
          </a:p>
          <a:p>
            <a:endParaRPr lang="ru-RU" altLang="ru-RU" sz="1400" b="0" dirty="0" smtClean="0">
              <a:latin typeface="Times New Roman" pitchFamily="18" charset="0"/>
              <a:cs typeface="Times New Roman" pitchFamily="18" charset="0"/>
            </a:endParaRPr>
          </a:p>
        </p:txBody>
      </p:sp>
      <p:sp>
        <p:nvSpPr>
          <p:cNvPr id="48131" name="Текст 4"/>
          <p:cNvSpPr>
            <a:spLocks noGrp="1"/>
          </p:cNvSpPr>
          <p:nvPr>
            <p:ph type="body" sz="quarter" idx="3"/>
          </p:nvPr>
        </p:nvSpPr>
        <p:spPr>
          <a:xfrm>
            <a:off x="4643438" y="1714500"/>
            <a:ext cx="4041775" cy="785813"/>
          </a:xfrm>
        </p:spPr>
        <p:txBody>
          <a:bodyPr>
            <a:noAutofit/>
          </a:bodyPr>
          <a:lstStyle/>
          <a:p>
            <a:pPr algn="ctr"/>
            <a:r>
              <a:rPr lang="ru-RU" sz="1400" b="0" dirty="0" smtClean="0">
                <a:latin typeface="Times New Roman" pitchFamily="18" charset="0"/>
                <a:cs typeface="Times New Roman" pitchFamily="18" charset="0"/>
              </a:rPr>
              <a:t>2023 год</a:t>
            </a:r>
          </a:p>
          <a:p>
            <a:r>
              <a:rPr lang="ru-RU" sz="1400" b="0" dirty="0" smtClean="0">
                <a:latin typeface="Times New Roman" pitchFamily="18" charset="0"/>
                <a:cs typeface="Times New Roman" pitchFamily="18" charset="0"/>
              </a:rPr>
              <a:t>97,8% - бюджет Можайского городского округа</a:t>
            </a:r>
          </a:p>
          <a:p>
            <a:r>
              <a:rPr lang="ru-RU" sz="1400" b="0" dirty="0" smtClean="0">
                <a:latin typeface="Times New Roman" pitchFamily="18" charset="0"/>
                <a:cs typeface="Times New Roman" pitchFamily="18" charset="0"/>
              </a:rPr>
              <a:t>2,2% - бюджет Московской области </a:t>
            </a:r>
          </a:p>
        </p:txBody>
      </p:sp>
      <p:sp>
        <p:nvSpPr>
          <p:cNvPr id="8" name="Прямоугольник 7"/>
          <p:cNvSpPr/>
          <p:nvPr/>
        </p:nvSpPr>
        <p:spPr>
          <a:xfrm>
            <a:off x="6286511" y="6500834"/>
            <a:ext cx="2428863" cy="523220"/>
          </a:xfrm>
          <a:prstGeom prst="rect">
            <a:avLst/>
          </a:prstGeom>
        </p:spPr>
        <p:txBody>
          <a:bodyPr wrap="square">
            <a:spAutoFit/>
          </a:bodyPr>
          <a:lstStyle/>
          <a:p>
            <a:pPr algn="r">
              <a:defRPr/>
            </a:pP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cs typeface="Arial" charset="0"/>
            </a:endParaRPr>
          </a:p>
          <a:p>
            <a:pPr algn="r">
              <a:defRPr/>
            </a:pPr>
            <a:endParaRPr lang="ru-RU" sz="1400" dirty="0">
              <a:cs typeface="Arial" charset="0"/>
            </a:endParaRPr>
          </a:p>
        </p:txBody>
      </p:sp>
      <p:sp>
        <p:nvSpPr>
          <p:cNvPr id="9" name="Заголовок 1"/>
          <p:cNvSpPr txBox="1">
            <a:spLocks/>
          </p:cNvSpPr>
          <p:nvPr/>
        </p:nvSpPr>
        <p:spPr bwMode="auto">
          <a:xfrm>
            <a:off x="357188" y="1428750"/>
            <a:ext cx="8229600" cy="571500"/>
          </a:xfrm>
          <a:prstGeom prst="rect">
            <a:avLst/>
          </a:prstGeom>
          <a:noFill/>
          <a:ln w="9525">
            <a:noFill/>
            <a:miter lim="800000"/>
            <a:headEnd/>
            <a:tailEnd/>
          </a:ln>
        </p:spPr>
        <p:txBody>
          <a:bodyPr anchor="ctr"/>
          <a:lstStyle/>
          <a:p>
            <a:pPr algn="ctr" eaLnBrk="0" hangingPunct="0">
              <a:defRPr/>
            </a:pPr>
            <a:endParaRPr lang="ru-RU" sz="2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mj-ea"/>
              <a:cs typeface="Times New Roman" pitchFamily="18" charset="0"/>
            </a:endParaRPr>
          </a:p>
        </p:txBody>
      </p:sp>
      <p:sp>
        <p:nvSpPr>
          <p:cNvPr id="10" name="Заголовок 1"/>
          <p:cNvSpPr txBox="1">
            <a:spLocks/>
          </p:cNvSpPr>
          <p:nvPr/>
        </p:nvSpPr>
        <p:spPr bwMode="auto">
          <a:xfrm>
            <a:off x="1000125" y="1285875"/>
            <a:ext cx="7729538" cy="357188"/>
          </a:xfrm>
          <a:prstGeom prst="rect">
            <a:avLst/>
          </a:prstGeom>
          <a:noFill/>
          <a:ln w="9525">
            <a:noFill/>
            <a:miter lim="800000"/>
            <a:headEnd/>
            <a:tailEnd/>
          </a:ln>
        </p:spPr>
        <p:txBody>
          <a:bodyPr anchor="ctr"/>
          <a:lstStyle/>
          <a:p>
            <a:pPr algn="ctr" eaLnBrk="0" hangingPunct="0">
              <a:defRPr/>
            </a:pPr>
            <a:r>
              <a:rPr lang="ru-RU" kern="0" dirty="0">
                <a:latin typeface="Times New Roman" pitchFamily="18" charset="0"/>
                <a:ea typeface="+mj-ea"/>
                <a:cs typeface="Times New Roman" pitchFamily="18" charset="0"/>
              </a:rPr>
              <a:t>Расходы бюджета Можайского городского округа:</a:t>
            </a:r>
          </a:p>
        </p:txBody>
      </p:sp>
      <p:sp>
        <p:nvSpPr>
          <p:cNvPr id="12" name="Заголовок 11"/>
          <p:cNvSpPr>
            <a:spLocks noGrp="1"/>
          </p:cNvSpPr>
          <p:nvPr>
            <p:ph type="title"/>
          </p:nvPr>
        </p:nvSpPr>
        <p:spPr>
          <a:xfrm>
            <a:off x="1070105" y="595591"/>
            <a:ext cx="7543824" cy="841866"/>
          </a:xfrm>
        </p:spPr>
        <p:txBody>
          <a:bodyPr>
            <a:normAutofit fontScale="90000"/>
          </a:bodyPr>
          <a:lstStyle/>
          <a:p>
            <a:pPr algn="ctr">
              <a:defRPr/>
            </a:pPr>
            <a:r>
              <a:rPr lang="ru-RU" sz="20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a:t>
            </a:r>
            <a:r>
              <a:rPr lang="ru-RU" sz="2000" b="1" dirty="0" smtClean="0">
                <a:solidFill>
                  <a:srgbClr val="FFC000"/>
                </a:solidFill>
                <a:latin typeface="Times New Roman" pitchFamily="18" charset="0"/>
                <a:cs typeface="Times New Roman" pitchFamily="18" charset="0"/>
              </a:rPr>
              <a:t>Управление имуществом и муниципальными финансами</a:t>
            </a:r>
            <a:r>
              <a:rPr lang="ru-RU" sz="20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 </a:t>
            </a:r>
            <a:br>
              <a:rPr lang="ru-RU" sz="20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br>
            <a:r>
              <a:rPr lang="ru-RU" sz="20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на 2023- 2027 годы</a:t>
            </a:r>
            <a:r>
              <a:rPr lang="ru-RU" sz="18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
            </a:r>
            <a:br>
              <a:rPr lang="ru-RU" sz="18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br>
            <a:endParaRPr lang="ru-RU" sz="1800" dirty="0">
              <a:solidFill>
                <a:srgbClr val="FFC000"/>
              </a:solidFill>
              <a:latin typeface="Times New Roman" pitchFamily="18" charset="0"/>
              <a:cs typeface="Times New Roman" pitchFamily="18" charset="0"/>
            </a:endParaRPr>
          </a:p>
        </p:txBody>
      </p:sp>
      <p:pic>
        <p:nvPicPr>
          <p:cNvPr id="48136" name="Рисунок 32" descr="Описание: Можайск-ГО-ПП-01"/>
          <p:cNvPicPr>
            <a:picLocks noChangeAspect="1" noChangeArrowheads="1"/>
          </p:cNvPicPr>
          <p:nvPr/>
        </p:nvPicPr>
        <p:blipFill>
          <a:blip r:embed="rId2" cstate="print"/>
          <a:srcRect/>
          <a:stretch>
            <a:fillRect/>
          </a:stretch>
        </p:blipFill>
        <p:spPr bwMode="auto">
          <a:xfrm>
            <a:off x="450146" y="483090"/>
            <a:ext cx="714375" cy="785813"/>
          </a:xfrm>
          <a:prstGeom prst="rect">
            <a:avLst/>
          </a:prstGeom>
          <a:noFill/>
          <a:ln w="9525">
            <a:noFill/>
            <a:miter lim="800000"/>
            <a:headEnd/>
            <a:tailEnd/>
          </a:ln>
        </p:spPr>
      </p:pic>
      <p:graphicFrame>
        <p:nvGraphicFramePr>
          <p:cNvPr id="13" name="Содержимое 12"/>
          <p:cNvGraphicFramePr>
            <a:graphicFrameLocks noGrp="1"/>
          </p:cNvGraphicFramePr>
          <p:nvPr>
            <p:ph sz="half" idx="2"/>
          </p:nvPr>
        </p:nvGraphicFramePr>
        <p:xfrm>
          <a:off x="457200" y="2852935"/>
          <a:ext cx="4040188" cy="32732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Диаграмма 10"/>
          <p:cNvGraphicFramePr/>
          <p:nvPr/>
        </p:nvGraphicFramePr>
        <p:xfrm>
          <a:off x="251521" y="2996951"/>
          <a:ext cx="3672408" cy="34563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Диаграмма 15"/>
          <p:cNvGraphicFramePr/>
          <p:nvPr/>
        </p:nvGraphicFramePr>
        <p:xfrm>
          <a:off x="395536" y="2852936"/>
          <a:ext cx="3676398" cy="3433584"/>
        </p:xfrm>
        <a:graphic>
          <a:graphicData uri="http://schemas.openxmlformats.org/drawingml/2006/chart">
            <c:chart xmlns:c="http://schemas.openxmlformats.org/drawingml/2006/chart" xmlns:r="http://schemas.openxmlformats.org/officeDocument/2006/relationships" r:id="rId5"/>
          </a:graphicData>
        </a:graphic>
      </p:graphicFrame>
      <p:pic>
        <p:nvPicPr>
          <p:cNvPr id="3074" name="Picture 2" descr="C:\Users\buch1\Desktop\Безымянный1.jpg"/>
          <p:cNvPicPr>
            <a:picLocks noGrp="1" noChangeAspect="1" noChangeArrowheads="1"/>
          </p:cNvPicPr>
          <p:nvPr>
            <p:ph sz="quarter" idx="4"/>
          </p:nvPr>
        </p:nvPicPr>
        <p:blipFill>
          <a:blip r:embed="rId6"/>
          <a:srcRect/>
          <a:stretch>
            <a:fillRect/>
          </a:stretch>
        </p:blipFill>
        <p:spPr bwMode="auto">
          <a:xfrm>
            <a:off x="4790793" y="2826551"/>
            <a:ext cx="3930650" cy="3206804"/>
          </a:xfrm>
          <a:prstGeom prst="rect">
            <a:avLst/>
          </a:prstGeom>
          <a:noFill/>
        </p:spPr>
      </p:pic>
      <p:pic>
        <p:nvPicPr>
          <p:cNvPr id="2051" name="Picture 3" descr="C:\Users\buch1\Desktop\удалить\4.jpg"/>
          <p:cNvPicPr>
            <a:picLocks noChangeAspect="1" noChangeArrowheads="1"/>
          </p:cNvPicPr>
          <p:nvPr/>
        </p:nvPicPr>
        <p:blipFill>
          <a:blip r:embed="rId7"/>
          <a:srcRect/>
          <a:stretch>
            <a:fillRect/>
          </a:stretch>
        </p:blipFill>
        <p:spPr bwMode="auto">
          <a:xfrm>
            <a:off x="428596" y="3500438"/>
            <a:ext cx="3865512" cy="2500330"/>
          </a:xfrm>
          <a:prstGeom prst="rect">
            <a:avLst/>
          </a:prstGeom>
          <a:noFill/>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title"/>
          </p:nvPr>
        </p:nvSpPr>
        <p:spPr>
          <a:xfrm>
            <a:off x="1145059" y="500063"/>
            <a:ext cx="7541741" cy="644996"/>
          </a:xfrm>
          <a:solidFill>
            <a:srgbClr val="00B0F0"/>
          </a:solidFill>
        </p:spPr>
        <p:txBody>
          <a:bodyPr anchor="ctr"/>
          <a:lstStyle/>
          <a:p>
            <a:pPr algn="ctr"/>
            <a:r>
              <a:rPr lang="ru-RU" sz="1800" dirty="0" smtClean="0">
                <a:latin typeface="Times New Roman" pitchFamily="18" charset="0"/>
                <a:cs typeface="Times New Roman" pitchFamily="18" charset="0"/>
              </a:rPr>
              <a:t>Мероприятия, предусмотренные к финансированию:</a:t>
            </a:r>
          </a:p>
        </p:txBody>
      </p:sp>
      <p:sp>
        <p:nvSpPr>
          <p:cNvPr id="49155" name="Содержимое 2"/>
          <p:cNvSpPr>
            <a:spLocks noGrp="1"/>
          </p:cNvSpPr>
          <p:nvPr>
            <p:ph idx="1"/>
          </p:nvPr>
        </p:nvSpPr>
        <p:spPr>
          <a:xfrm>
            <a:off x="428625" y="1142984"/>
            <a:ext cx="8429625" cy="5286391"/>
          </a:xfrm>
        </p:spPr>
        <p:txBody>
          <a:bodyPr>
            <a:normAutofit lnSpcReduction="10000"/>
          </a:bodyPr>
          <a:lstStyle/>
          <a:p>
            <a:pPr>
              <a:buFont typeface="Wingdings" pitchFamily="2" charset="2"/>
              <a:buChar char="§"/>
            </a:pPr>
            <a:r>
              <a:rPr lang="ru-RU" sz="1400" dirty="0" smtClean="0">
                <a:latin typeface="Times New Roman" pitchFamily="18" charset="0"/>
                <a:cs typeface="Times New Roman" pitchFamily="18" charset="0"/>
              </a:rPr>
              <a:t>Расходы, связанные с владением, пользованием и распоряжением имуществом, находящимся в муниципальной собственности городского округа</a:t>
            </a:r>
          </a:p>
          <a:p>
            <a:pPr>
              <a:buFont typeface="Wingdings" pitchFamily="2" charset="2"/>
              <a:buChar char="§"/>
            </a:pPr>
            <a:r>
              <a:rPr lang="ru-RU" sz="1400" dirty="0" smtClean="0">
                <a:latin typeface="Times New Roman" pitchFamily="18" charset="0"/>
                <a:cs typeface="Times New Roman" pitchFamily="18" charset="0"/>
              </a:rPr>
              <a:t>Взносы на капитальный ремонт общего имущества многоквартирных домов</a:t>
            </a:r>
          </a:p>
          <a:p>
            <a:pPr>
              <a:buFont typeface="Wingdings" pitchFamily="2" charset="2"/>
              <a:buChar char="§"/>
            </a:pPr>
            <a:r>
              <a:rPr lang="ru-RU" sz="1400" dirty="0" smtClean="0">
                <a:latin typeface="Times New Roman" pitchFamily="18" charset="0"/>
                <a:cs typeface="Times New Roman" pitchFamily="18" charset="0"/>
              </a:rPr>
              <a:t>Обеспечение осуществления органами местного самоуправления муниципальных образований Московской области отдельных государственных полномочий Московской области в области земельных отношений</a:t>
            </a:r>
          </a:p>
          <a:p>
            <a:pPr>
              <a:buFont typeface="Wingdings" pitchFamily="2" charset="2"/>
              <a:buChar char="§"/>
            </a:pPr>
            <a:r>
              <a:rPr lang="ru-RU" sz="1400" dirty="0" smtClean="0">
                <a:latin typeface="Times New Roman" pitchFamily="18" charset="0"/>
                <a:cs typeface="Times New Roman" pitchFamily="18" charset="0"/>
              </a:rPr>
              <a:t>Обслуживание муниципального долга по коммерческим кредитам</a:t>
            </a:r>
          </a:p>
          <a:p>
            <a:pPr>
              <a:buFont typeface="Wingdings" pitchFamily="2" charset="2"/>
              <a:buChar char="§"/>
            </a:pPr>
            <a:r>
              <a:rPr lang="ru-RU" sz="1400" dirty="0" smtClean="0">
                <a:latin typeface="Times New Roman" pitchFamily="18" charset="0"/>
                <a:cs typeface="Times New Roman" pitchFamily="18" charset="0"/>
              </a:rPr>
              <a:t>Функционирование высшего должностного лица</a:t>
            </a:r>
          </a:p>
          <a:p>
            <a:pPr>
              <a:buFont typeface="Wingdings" pitchFamily="2" charset="2"/>
              <a:buChar char="§"/>
            </a:pPr>
            <a:r>
              <a:rPr lang="ru-RU" sz="1400" dirty="0" smtClean="0">
                <a:latin typeface="Times New Roman" pitchFamily="18" charset="0"/>
                <a:cs typeface="Times New Roman" pitchFamily="18" charset="0"/>
              </a:rPr>
              <a:t>Расходы на обеспечение деятельности администрации</a:t>
            </a:r>
          </a:p>
          <a:p>
            <a:pPr>
              <a:buFont typeface="Wingdings" pitchFamily="2" charset="2"/>
              <a:buChar char="§"/>
            </a:pPr>
            <a:r>
              <a:rPr lang="ru-RU" sz="1400" dirty="0" smtClean="0">
                <a:latin typeface="Times New Roman" pitchFamily="18" charset="0"/>
                <a:cs typeface="Times New Roman" pitchFamily="18" charset="0"/>
              </a:rPr>
              <a:t>Комитеты и отраслевые управления при администрации</a:t>
            </a:r>
          </a:p>
          <a:p>
            <a:pPr>
              <a:buFont typeface="Wingdings" pitchFamily="2" charset="2"/>
              <a:buChar char="§"/>
            </a:pPr>
            <a:r>
              <a:rPr lang="ru-RU" sz="1400" dirty="0" smtClean="0">
                <a:latin typeface="Times New Roman" pitchFamily="18" charset="0"/>
                <a:cs typeface="Times New Roman" pitchFamily="18" charset="0"/>
              </a:rPr>
              <a:t>Обеспечение деятельности финансового органа</a:t>
            </a:r>
          </a:p>
          <a:p>
            <a:pPr>
              <a:buFont typeface="Wingdings" pitchFamily="2" charset="2"/>
              <a:buChar char="§"/>
            </a:pPr>
            <a:r>
              <a:rPr lang="ru-RU" sz="1400" dirty="0" smtClean="0">
                <a:latin typeface="Times New Roman" pitchFamily="18" charset="0"/>
                <a:cs typeface="Times New Roman" pitchFamily="18" charset="0"/>
              </a:rPr>
              <a:t>Расходы на обеспечение деятельности (оказание услуг) муниципальных учреждений - централизованная бухгалтерия муниципального образования</a:t>
            </a:r>
          </a:p>
          <a:p>
            <a:pPr>
              <a:buFont typeface="Wingdings" pitchFamily="2" charset="2"/>
              <a:buChar char="§"/>
            </a:pPr>
            <a:r>
              <a:rPr lang="ru-RU" sz="1400" dirty="0" smtClean="0">
                <a:latin typeface="Times New Roman" pitchFamily="18" charset="0"/>
                <a:cs typeface="Times New Roman" pitchFamily="18" charset="0"/>
              </a:rPr>
              <a:t>Расходы на обеспечение деятельности (оказание услуг) муниципальных учреждений - обеспечение деятельности органов местного самоуправления</a:t>
            </a:r>
          </a:p>
          <a:p>
            <a:pPr>
              <a:buFont typeface="Wingdings" pitchFamily="2" charset="2"/>
              <a:buChar char="§"/>
            </a:pPr>
            <a:r>
              <a:rPr lang="ru-RU" sz="1400" dirty="0" smtClean="0">
                <a:latin typeface="Times New Roman" pitchFamily="18" charset="0"/>
                <a:cs typeface="Times New Roman" pitchFamily="18" charset="0"/>
              </a:rPr>
              <a:t>Организация и осуществление мероприятий по мобилизационной подготовке</a:t>
            </a:r>
          </a:p>
          <a:p>
            <a:pPr>
              <a:buFont typeface="Wingdings" pitchFamily="2" charset="2"/>
              <a:buChar char="§"/>
            </a:pPr>
            <a:r>
              <a:rPr lang="ru-RU" sz="1400" dirty="0" smtClean="0">
                <a:latin typeface="Times New Roman" pitchFamily="18" charset="0"/>
                <a:cs typeface="Times New Roman" pitchFamily="18" charset="0"/>
              </a:rPr>
              <a:t>Обеспечение деятельности муниципальных казенных учреждений в сфере закупок товаров, работ, услуг</a:t>
            </a:r>
          </a:p>
          <a:p>
            <a:pPr>
              <a:buFont typeface="Wingdings" pitchFamily="2" charset="2"/>
              <a:buChar char="§"/>
            </a:pPr>
            <a:r>
              <a:rPr lang="ru-RU" sz="1400" dirty="0" smtClean="0">
                <a:latin typeface="Times New Roman" pitchFamily="18" charset="0"/>
                <a:cs typeface="Times New Roman" pitchFamily="18" charset="0"/>
              </a:rPr>
              <a:t>Организация и проведение мероприятий по обучению, переобучению, повышению квалификации и обмену опытом специалистов</a:t>
            </a:r>
          </a:p>
          <a:p>
            <a:pPr>
              <a:buFont typeface="Wingdings" pitchFamily="2" charset="2"/>
              <a:buChar char="§"/>
            </a:pPr>
            <a:r>
              <a:rPr lang="ru-RU" sz="1400" dirty="0" smtClean="0">
                <a:latin typeface="Times New Roman" pitchFamily="18" charset="0"/>
                <a:cs typeface="Times New Roman" pitchFamily="18" charset="0"/>
              </a:rPr>
              <a:t>Организация работы по повышению квалификации муниципальных служащих и работников муниципальных учреждений, в т.ч. участие в краткосрочных семинарах</a:t>
            </a:r>
          </a:p>
          <a:p>
            <a:pPr>
              <a:buFont typeface="Wingdings" pitchFamily="2" charset="2"/>
              <a:buChar char="§"/>
            </a:pPr>
            <a:endParaRPr lang="ru-RU" sz="1400" dirty="0" smtClean="0">
              <a:latin typeface="Times New Roman" pitchFamily="18" charset="0"/>
              <a:cs typeface="Times New Roman" pitchFamily="18" charset="0"/>
            </a:endParaRPr>
          </a:p>
          <a:p>
            <a:pPr>
              <a:buFont typeface="Wingdings" pitchFamily="2" charset="2"/>
              <a:buChar char="§"/>
            </a:pPr>
            <a:endParaRPr lang="ru-RU" sz="1400" dirty="0" smtClean="0">
              <a:latin typeface="Times New Roman" pitchFamily="18" charset="0"/>
              <a:cs typeface="Times New Roman" pitchFamily="18" charset="0"/>
            </a:endParaRPr>
          </a:p>
          <a:p>
            <a:pPr>
              <a:buFont typeface="Wingdings" pitchFamily="2" charset="2"/>
              <a:buNone/>
            </a:pPr>
            <a:endParaRPr lang="ru-RU" sz="1300" dirty="0" smtClean="0">
              <a:latin typeface="Times New Roman" pitchFamily="18" charset="0"/>
              <a:cs typeface="Times New Roman" pitchFamily="18" charset="0"/>
            </a:endParaRPr>
          </a:p>
        </p:txBody>
      </p:sp>
      <p:sp>
        <p:nvSpPr>
          <p:cNvPr id="5" name="Прямоугольник 4"/>
          <p:cNvSpPr/>
          <p:nvPr/>
        </p:nvSpPr>
        <p:spPr>
          <a:xfrm>
            <a:off x="6286512" y="6500834"/>
            <a:ext cx="2571738" cy="523220"/>
          </a:xfrm>
          <a:prstGeom prst="rect">
            <a:avLst/>
          </a:prstGeom>
        </p:spPr>
        <p:txBody>
          <a:bodyPr wrap="square">
            <a:spAutoFit/>
          </a:bodyPr>
          <a:lstStyle/>
          <a:p>
            <a:pPr algn="r">
              <a:defRPr/>
            </a:pP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cs typeface="Arial" charset="0"/>
            </a:endParaRPr>
          </a:p>
          <a:p>
            <a:pPr algn="r">
              <a:defRPr/>
            </a:pPr>
            <a:endParaRPr lang="ru-RU" sz="1400" dirty="0">
              <a:latin typeface="Arial" charset="0"/>
              <a:cs typeface="Arial" charset="0"/>
            </a:endParaRPr>
          </a:p>
        </p:txBody>
      </p:sp>
      <p:pic>
        <p:nvPicPr>
          <p:cNvPr id="49157" name="Рисунок 32" descr="Описание: Можайск-ГО-ПП-01"/>
          <p:cNvPicPr>
            <a:picLocks noChangeAspect="1" noChangeArrowheads="1"/>
          </p:cNvPicPr>
          <p:nvPr/>
        </p:nvPicPr>
        <p:blipFill>
          <a:blip r:embed="rId2" cstate="print"/>
          <a:srcRect/>
          <a:stretch>
            <a:fillRect/>
          </a:stretch>
        </p:blipFill>
        <p:spPr bwMode="auto">
          <a:xfrm>
            <a:off x="472647" y="478052"/>
            <a:ext cx="631224" cy="6943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1293341" y="469557"/>
            <a:ext cx="7393459" cy="799202"/>
          </a:xfrm>
          <a:solidFill>
            <a:srgbClr val="6FE7E4"/>
          </a:solidFill>
        </p:spPr>
        <p:txBody>
          <a:bodyPr>
            <a:normAutofit fontScale="90000"/>
          </a:bodyPr>
          <a:lstStyle/>
          <a:p>
            <a:pPr algn="ctr"/>
            <a:r>
              <a:rPr lang="ru-RU" sz="1600" dirty="0" smtClean="0">
                <a:latin typeface="Times New Roman" pitchFamily="18" charset="0"/>
                <a:cs typeface="Times New Roman" pitchFamily="18" charset="0"/>
              </a:rPr>
              <a:t>Основные показатели социально-экономического развития Можайского городского округа Московской области за 2021 год, план на 2022 год,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прогноз на 2023 год и на плановый период 2024-2025 годов</a:t>
            </a:r>
          </a:p>
        </p:txBody>
      </p:sp>
      <p:graphicFrame>
        <p:nvGraphicFramePr>
          <p:cNvPr id="4" name="Содержимое 3"/>
          <p:cNvGraphicFramePr>
            <a:graphicFrameLocks noGrp="1"/>
          </p:cNvGraphicFramePr>
          <p:nvPr>
            <p:ph idx="1"/>
          </p:nvPr>
        </p:nvGraphicFramePr>
        <p:xfrm>
          <a:off x="500063" y="1428750"/>
          <a:ext cx="8215340" cy="4275485"/>
        </p:xfrm>
        <a:graphic>
          <a:graphicData uri="http://schemas.openxmlformats.org/drawingml/2006/table">
            <a:tbl>
              <a:tblPr firstRow="1" bandRow="1">
                <a:tableStyleId>{5C22544A-7EE6-4342-B048-85BDC9FD1C3A}</a:tableStyleId>
              </a:tblPr>
              <a:tblGrid>
                <a:gridCol w="397948"/>
                <a:gridCol w="2487351"/>
                <a:gridCol w="923873"/>
                <a:gridCol w="781739"/>
                <a:gridCol w="923873"/>
                <a:gridCol w="923873"/>
                <a:gridCol w="923873"/>
                <a:gridCol w="852810"/>
              </a:tblGrid>
              <a:tr h="714420">
                <a:tc>
                  <a:txBody>
                    <a:bodyPr/>
                    <a:lstStyle/>
                    <a:p>
                      <a:pPr algn="ctr"/>
                      <a:r>
                        <a:rPr lang="ru-RU" sz="1200" b="0" dirty="0" smtClean="0">
                          <a:solidFill>
                            <a:schemeClr val="tx1"/>
                          </a:solidFill>
                          <a:latin typeface="Times New Roman" pitchFamily="18" charset="0"/>
                          <a:cs typeface="Times New Roman" pitchFamily="18" charset="0"/>
                        </a:rPr>
                        <a:t>№</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kern="1200" dirty="0" smtClean="0">
                          <a:solidFill>
                            <a:schemeClr val="tx1"/>
                          </a:solidFill>
                          <a:latin typeface="Times New Roman" pitchFamily="18" charset="0"/>
                          <a:ea typeface="+mn-ea"/>
                          <a:cs typeface="Times New Roman" pitchFamily="18" charset="0"/>
                        </a:rPr>
                        <a:t>Показатель</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Единица измерения</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Факт </a:t>
                      </a:r>
                    </a:p>
                    <a:p>
                      <a:pPr algn="ctr"/>
                      <a:r>
                        <a:rPr lang="ru-RU" sz="1200" b="0" dirty="0" smtClean="0">
                          <a:solidFill>
                            <a:schemeClr val="tx1"/>
                          </a:solidFill>
                          <a:latin typeface="Times New Roman" pitchFamily="18" charset="0"/>
                          <a:cs typeface="Times New Roman" pitchFamily="18" charset="0"/>
                        </a:rPr>
                        <a:t>2021</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План</a:t>
                      </a:r>
                    </a:p>
                    <a:p>
                      <a:pPr algn="ctr"/>
                      <a:r>
                        <a:rPr lang="ru-RU" sz="1200" b="0" dirty="0" smtClean="0">
                          <a:solidFill>
                            <a:schemeClr val="tx1"/>
                          </a:solidFill>
                          <a:latin typeface="Times New Roman" pitchFamily="18" charset="0"/>
                          <a:cs typeface="Times New Roman" pitchFamily="18" charset="0"/>
                        </a:rPr>
                        <a:t>2022</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Прогноз 2023</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Прогноз</a:t>
                      </a:r>
                      <a:r>
                        <a:rPr lang="ru-RU" sz="1200" b="0" baseline="0" dirty="0" smtClean="0">
                          <a:solidFill>
                            <a:schemeClr val="tx1"/>
                          </a:solidFill>
                          <a:latin typeface="Times New Roman" pitchFamily="18" charset="0"/>
                          <a:cs typeface="Times New Roman" pitchFamily="18" charset="0"/>
                        </a:rPr>
                        <a:t> 2024</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Прогноз 2025</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r>
              <a:tr h="364412">
                <a:tc>
                  <a:txBody>
                    <a:bodyPr/>
                    <a:lstStyle/>
                    <a:p>
                      <a:r>
                        <a:rPr lang="ru-RU" sz="1200" b="1" dirty="0" smtClean="0">
                          <a:latin typeface="Times New Roman" pitchFamily="18" charset="0"/>
                          <a:cs typeface="Times New Roman" pitchFamily="18" charset="0"/>
                        </a:rPr>
                        <a:t>6</a:t>
                      </a:r>
                      <a:endParaRPr lang="ru-RU" sz="1200" b="1" dirty="0">
                        <a:latin typeface="Times New Roman" pitchFamily="18" charset="0"/>
                        <a:cs typeface="Times New Roman" pitchFamily="18" charset="0"/>
                      </a:endParaRPr>
                    </a:p>
                  </a:txBody>
                  <a:tcPr/>
                </a:tc>
                <a:tc gridSpan="7">
                  <a:txBody>
                    <a:bodyPr/>
                    <a:lstStyle/>
                    <a:p>
                      <a:pPr algn="ctr"/>
                      <a:r>
                        <a:rPr lang="ru-RU" sz="1200" b="1" dirty="0" smtClean="0">
                          <a:latin typeface="Times New Roman" pitchFamily="18" charset="0"/>
                          <a:cs typeface="Times New Roman" pitchFamily="18" charset="0"/>
                        </a:rPr>
                        <a:t>Строительство и жилищно-коммунальное</a:t>
                      </a:r>
                      <a:r>
                        <a:rPr lang="ru-RU" sz="1200" b="1" baseline="0" dirty="0" smtClean="0">
                          <a:latin typeface="Times New Roman" pitchFamily="18" charset="0"/>
                          <a:cs typeface="Times New Roman" pitchFamily="18" charset="0"/>
                        </a:rPr>
                        <a:t> хозяйство</a:t>
                      </a:r>
                      <a:endParaRPr lang="ru-RU" sz="1200" b="1" dirty="0">
                        <a:latin typeface="Times New Roman" pitchFamily="18" charset="0"/>
                        <a:cs typeface="Times New Roman" pitchFamily="18" charset="0"/>
                      </a:endParaRPr>
                    </a:p>
                  </a:txBody>
                  <a:tcPr/>
                </a:tc>
                <a:tc hMerge="1">
                  <a:txBody>
                    <a:bodyPr/>
                    <a:lstStyle/>
                    <a:p>
                      <a:endParaRPr lang="ru-RU" sz="1200" dirty="0">
                        <a:latin typeface="Times New Roman" pitchFamily="18" charset="0"/>
                        <a:cs typeface="Times New Roman" pitchFamily="18" charset="0"/>
                      </a:endParaRPr>
                    </a:p>
                  </a:txBody>
                  <a:tcPr/>
                </a:tc>
                <a:tc hMerge="1">
                  <a:txBody>
                    <a:bodyPr/>
                    <a:lstStyle/>
                    <a:p>
                      <a:endParaRPr lang="ru-RU"/>
                    </a:p>
                  </a:txBody>
                  <a:tcPr/>
                </a:tc>
                <a:tc hMerge="1">
                  <a:txBody>
                    <a:bodyPr/>
                    <a:lstStyle/>
                    <a:p>
                      <a:endParaRPr lang="ru-RU"/>
                    </a:p>
                  </a:txBody>
                  <a:tcPr/>
                </a:tc>
                <a:tc hMerge="1">
                  <a:txBody>
                    <a:bodyPr/>
                    <a:lstStyle/>
                    <a:p>
                      <a:endParaRPr lang="ru-RU" sz="1200" dirty="0">
                        <a:latin typeface="Times New Roman" pitchFamily="18" charset="0"/>
                        <a:cs typeface="Times New Roman" pitchFamily="18" charset="0"/>
                      </a:endParaRPr>
                    </a:p>
                  </a:txBody>
                  <a:tcPr/>
                </a:tc>
                <a:tc hMerge="1">
                  <a:txBody>
                    <a:bodyPr/>
                    <a:lstStyle/>
                    <a:p>
                      <a:endParaRPr lang="ru-RU" sz="1200" dirty="0">
                        <a:latin typeface="Times New Roman" pitchFamily="18" charset="0"/>
                        <a:cs typeface="Times New Roman" pitchFamily="18" charset="0"/>
                      </a:endParaRPr>
                    </a:p>
                  </a:txBody>
                  <a:tcPr/>
                </a:tc>
                <a:tc hMerge="1">
                  <a:txBody>
                    <a:bodyPr/>
                    <a:lstStyle/>
                    <a:p>
                      <a:endParaRPr lang="ru-RU" sz="1200" dirty="0">
                        <a:latin typeface="Times New Roman" pitchFamily="18" charset="0"/>
                        <a:cs typeface="Times New Roman" pitchFamily="18" charset="0"/>
                      </a:endParaRPr>
                    </a:p>
                  </a:txBody>
                  <a:tcPr/>
                </a:tc>
              </a:tr>
              <a:tr h="1511494">
                <a:tc>
                  <a:txBody>
                    <a:bodyPr/>
                    <a:lstStyle/>
                    <a:p>
                      <a:endParaRPr lang="ru-RU" sz="1200" dirty="0">
                        <a:latin typeface="Times New Roman" pitchFamily="18" charset="0"/>
                        <a:cs typeface="Times New Roman" pitchFamily="18" charset="0"/>
                      </a:endParaRPr>
                    </a:p>
                  </a:txBody>
                  <a:tcPr/>
                </a:tc>
                <a:tc>
                  <a:txBody>
                    <a:bodyPr/>
                    <a:lstStyle/>
                    <a:p>
                      <a:r>
                        <a:rPr lang="ru-RU" sz="1200" dirty="0" err="1" smtClean="0">
                          <a:latin typeface="Times New Roman" pitchFamily="18" charset="0"/>
                          <a:cs typeface="Times New Roman" pitchFamily="18" charset="0"/>
                        </a:rPr>
                        <a:t>Справочно</a:t>
                      </a:r>
                      <a:r>
                        <a:rPr lang="ru-RU" sz="1200" dirty="0" smtClean="0">
                          <a:latin typeface="Times New Roman" pitchFamily="18" charset="0"/>
                          <a:cs typeface="Times New Roman" pitchFamily="18" charset="0"/>
                        </a:rPr>
                        <a:t>: Объём работ, выполненных по виду экономической деятельности «Строительство» (Раздел </a:t>
                      </a:r>
                      <a:r>
                        <a:rPr lang="en-US" sz="1200" dirty="0" smtClean="0">
                          <a:latin typeface="Times New Roman" pitchFamily="18" charset="0"/>
                          <a:cs typeface="Times New Roman" pitchFamily="18" charset="0"/>
                        </a:rPr>
                        <a:t>F</a:t>
                      </a:r>
                      <a:r>
                        <a:rPr lang="ru-RU" sz="1200" dirty="0" smtClean="0">
                          <a:latin typeface="Times New Roman" pitchFamily="18" charset="0"/>
                          <a:cs typeface="Times New Roman" pitchFamily="18" charset="0"/>
                        </a:rPr>
                        <a:t>) по крупным</a:t>
                      </a:r>
                      <a:r>
                        <a:rPr lang="ru-RU" sz="1200" baseline="0" dirty="0" smtClean="0">
                          <a:latin typeface="Times New Roman" pitchFamily="18" charset="0"/>
                          <a:cs typeface="Times New Roman" pitchFamily="18" charset="0"/>
                        </a:rPr>
                        <a:t> и средним организациям (без организаций с  численностью работающих менее 15 человек)</a:t>
                      </a:r>
                    </a:p>
                    <a:p>
                      <a:endParaRPr lang="ru-RU" sz="1200" dirty="0">
                        <a:latin typeface="Times New Roman" pitchFamily="18" charset="0"/>
                        <a:cs typeface="Times New Roman"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cs typeface="Times New Roman" pitchFamily="18" charset="0"/>
                        </a:rPr>
                        <a:t>млн. рублей</a:t>
                      </a:r>
                    </a:p>
                  </a:txBody>
                  <a:tcPr anchor="ctr"/>
                </a:tc>
                <a:tc>
                  <a:txBody>
                    <a:bodyPr/>
                    <a:lstStyle/>
                    <a:p>
                      <a:pPr marL="0" algn="ctr" defTabSz="914400" rtl="0" eaLnBrk="1" latinLnBrk="0" hangingPunct="1"/>
                      <a:r>
                        <a:rPr lang="ru-RU" sz="1200" kern="1200" dirty="0" err="1" smtClean="0">
                          <a:solidFill>
                            <a:schemeClr val="dk1"/>
                          </a:solidFill>
                          <a:latin typeface="Times New Roman" pitchFamily="18" charset="0"/>
                          <a:ea typeface="+mn-ea"/>
                          <a:cs typeface="Times New Roman" pitchFamily="18" charset="0"/>
                        </a:rPr>
                        <a:t>н</a:t>
                      </a:r>
                      <a:r>
                        <a:rPr lang="ru-RU" sz="1200" kern="1200" dirty="0" smtClean="0">
                          <a:solidFill>
                            <a:schemeClr val="dk1"/>
                          </a:solidFill>
                          <a:latin typeface="Times New Roman" pitchFamily="18" charset="0"/>
                          <a:ea typeface="+mn-ea"/>
                          <a:cs typeface="Times New Roman" pitchFamily="18" charset="0"/>
                        </a:rPr>
                        <a:t>/</a:t>
                      </a:r>
                      <a:r>
                        <a:rPr lang="ru-RU" sz="1200" kern="1200" dirty="0" err="1" smtClean="0">
                          <a:solidFill>
                            <a:schemeClr val="dk1"/>
                          </a:solidFill>
                          <a:latin typeface="Times New Roman" pitchFamily="18" charset="0"/>
                          <a:ea typeface="+mn-ea"/>
                          <a:cs typeface="Times New Roman" pitchFamily="18" charset="0"/>
                        </a:rPr>
                        <a:t>д</a:t>
                      </a:r>
                      <a:endParaRPr lang="ru-RU" sz="1200" kern="1200" dirty="0">
                        <a:solidFill>
                          <a:schemeClr val="dk1"/>
                        </a:solidFill>
                        <a:latin typeface="Times New Roman" pitchFamily="18" charset="0"/>
                        <a:ea typeface="+mn-ea"/>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1360,9</a:t>
                      </a:r>
                      <a:endParaRPr lang="ru-RU" sz="1200" kern="1200" dirty="0">
                        <a:solidFill>
                          <a:schemeClr val="dk1"/>
                        </a:solidFill>
                        <a:latin typeface="Times New Roman" pitchFamily="18" charset="0"/>
                        <a:ea typeface="+mn-ea"/>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1456,2</a:t>
                      </a:r>
                      <a:endParaRPr lang="ru-RU" sz="1200" kern="1200" dirty="0">
                        <a:solidFill>
                          <a:schemeClr val="dk1"/>
                        </a:solidFill>
                        <a:latin typeface="Times New Roman" pitchFamily="18" charset="0"/>
                        <a:ea typeface="+mn-ea"/>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1536,3</a:t>
                      </a:r>
                      <a:endParaRPr lang="ru-RU" sz="1200" kern="1200" dirty="0">
                        <a:solidFill>
                          <a:schemeClr val="dk1"/>
                        </a:solidFill>
                        <a:latin typeface="Times New Roman" pitchFamily="18" charset="0"/>
                        <a:ea typeface="+mn-ea"/>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1628,5</a:t>
                      </a:r>
                      <a:endParaRPr lang="ru-RU" sz="1200" kern="1200" dirty="0">
                        <a:solidFill>
                          <a:schemeClr val="dk1"/>
                        </a:solidFill>
                        <a:latin typeface="Times New Roman" pitchFamily="18" charset="0"/>
                        <a:ea typeface="+mn-ea"/>
                        <a:cs typeface="Times New Roman" pitchFamily="18" charset="0"/>
                      </a:endParaRPr>
                    </a:p>
                  </a:txBody>
                  <a:tcPr anchor="ctr"/>
                </a:tc>
              </a:tr>
              <a:tr h="724869">
                <a:tc>
                  <a:txBody>
                    <a:bodyPr/>
                    <a:lstStyle/>
                    <a:p>
                      <a:endParaRPr lang="ru-RU" sz="12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cs typeface="Times New Roman" pitchFamily="18" charset="0"/>
                        </a:rPr>
                        <a:t>Уровень обеспеченности населения жильём (на конец года)</a:t>
                      </a:r>
                    </a:p>
                  </a:txBody>
                  <a:tcPr anchor="ctr"/>
                </a:tc>
                <a:tc>
                  <a:txBody>
                    <a:bodyPr/>
                    <a:lstStyle/>
                    <a:p>
                      <a:pPr algn="ctr"/>
                      <a:r>
                        <a:rPr lang="ru-RU" sz="1200" dirty="0" smtClean="0">
                          <a:latin typeface="Times New Roman" pitchFamily="18" charset="0"/>
                          <a:cs typeface="Times New Roman" pitchFamily="18" charset="0"/>
                        </a:rPr>
                        <a:t>кв.м на человека</a:t>
                      </a:r>
                      <a:endParaRPr lang="ru-RU" sz="1200" dirty="0">
                        <a:latin typeface="Times New Roman" pitchFamily="18" charset="0"/>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41,41</a:t>
                      </a: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42,8</a:t>
                      </a:r>
                      <a:endParaRPr lang="ru-RU" sz="1200" kern="1200" dirty="0">
                        <a:solidFill>
                          <a:schemeClr val="dk1"/>
                        </a:solidFill>
                        <a:latin typeface="Times New Roman" pitchFamily="18" charset="0"/>
                        <a:ea typeface="+mn-ea"/>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44,47</a:t>
                      </a:r>
                      <a:endParaRPr lang="ru-RU" sz="1200" kern="1200" dirty="0">
                        <a:solidFill>
                          <a:schemeClr val="dk1"/>
                        </a:solidFill>
                        <a:latin typeface="Times New Roman" pitchFamily="18" charset="0"/>
                        <a:ea typeface="+mn-ea"/>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45,92</a:t>
                      </a:r>
                      <a:endParaRPr lang="ru-RU" sz="1200" kern="1200" dirty="0">
                        <a:solidFill>
                          <a:schemeClr val="dk1"/>
                        </a:solidFill>
                        <a:latin typeface="Times New Roman" pitchFamily="18" charset="0"/>
                        <a:ea typeface="+mn-ea"/>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47,25</a:t>
                      </a:r>
                      <a:endParaRPr lang="ru-RU" sz="1200" kern="1200" dirty="0">
                        <a:solidFill>
                          <a:schemeClr val="dk1"/>
                        </a:solidFill>
                        <a:latin typeface="Times New Roman" pitchFamily="18" charset="0"/>
                        <a:ea typeface="+mn-ea"/>
                        <a:cs typeface="Times New Roman" pitchFamily="18" charset="0"/>
                      </a:endParaRPr>
                    </a:p>
                  </a:txBody>
                  <a:tcPr anchor="ctr"/>
                </a:tc>
              </a:tr>
              <a:tr h="917304">
                <a:tc>
                  <a:txBody>
                    <a:bodyPr/>
                    <a:lstStyle/>
                    <a:p>
                      <a:endParaRPr lang="ru-RU" sz="1200" dirty="0">
                        <a:latin typeface="Times New Roman" pitchFamily="18" charset="0"/>
                        <a:cs typeface="Times New Roman" pitchFamily="18" charset="0"/>
                      </a:endParaRPr>
                    </a:p>
                  </a:txBody>
                  <a:tcPr/>
                </a:tc>
                <a:tc>
                  <a:txBody>
                    <a:bodyPr/>
                    <a:lstStyle/>
                    <a:p>
                      <a:r>
                        <a:rPr lang="ru-RU" sz="1200" dirty="0" err="1" smtClean="0">
                          <a:latin typeface="Times New Roman" pitchFamily="18" charset="0"/>
                          <a:cs typeface="Times New Roman" pitchFamily="18" charset="0"/>
                        </a:rPr>
                        <a:t>Справочно</a:t>
                      </a:r>
                      <a:r>
                        <a:rPr lang="ru-RU" sz="1200" dirty="0" smtClean="0">
                          <a:latin typeface="Times New Roman" pitchFamily="18" charset="0"/>
                          <a:cs typeface="Times New Roman" pitchFamily="18" charset="0"/>
                        </a:rPr>
                        <a:t>: Жилищный фонд на конец года</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тыс. кв.м</a:t>
                      </a:r>
                      <a:endParaRPr lang="ru-RU" sz="1200" dirty="0">
                        <a:latin typeface="Times New Roman" pitchFamily="18" charset="0"/>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2983,7</a:t>
                      </a: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3090,8</a:t>
                      </a:r>
                      <a:endParaRPr lang="ru-RU" sz="1200" kern="1200" dirty="0">
                        <a:solidFill>
                          <a:schemeClr val="dk1"/>
                        </a:solidFill>
                        <a:latin typeface="Times New Roman" pitchFamily="18" charset="0"/>
                        <a:ea typeface="+mn-ea"/>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3216,9</a:t>
                      </a:r>
                      <a:endParaRPr lang="ru-RU" sz="1200" kern="1200" dirty="0">
                        <a:solidFill>
                          <a:schemeClr val="dk1"/>
                        </a:solidFill>
                        <a:latin typeface="Times New Roman" pitchFamily="18" charset="0"/>
                        <a:ea typeface="+mn-ea"/>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3330,9</a:t>
                      </a:r>
                      <a:endParaRPr lang="ru-RU" sz="1200" kern="1200" dirty="0">
                        <a:solidFill>
                          <a:schemeClr val="dk1"/>
                        </a:solidFill>
                        <a:latin typeface="Times New Roman" pitchFamily="18" charset="0"/>
                        <a:ea typeface="+mn-ea"/>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3444,4</a:t>
                      </a:r>
                      <a:endParaRPr lang="ru-RU" sz="1200" kern="1200" dirty="0">
                        <a:solidFill>
                          <a:schemeClr val="dk1"/>
                        </a:solidFill>
                        <a:latin typeface="Times New Roman" pitchFamily="18" charset="0"/>
                        <a:ea typeface="+mn-ea"/>
                        <a:cs typeface="Times New Roman" pitchFamily="18" charset="0"/>
                      </a:endParaRPr>
                    </a:p>
                  </a:txBody>
                  <a:tcPr anchor="ctr"/>
                </a:tc>
              </a:tr>
            </a:tbl>
          </a:graphicData>
        </a:graphic>
      </p:graphicFrame>
      <p:sp>
        <p:nvSpPr>
          <p:cNvPr id="6" name="Прямоугольник 5"/>
          <p:cNvSpPr/>
          <p:nvPr/>
        </p:nvSpPr>
        <p:spPr>
          <a:xfrm>
            <a:off x="6286512" y="6500833"/>
            <a:ext cx="2500301" cy="523220"/>
          </a:xfrm>
          <a:prstGeom prst="rect">
            <a:avLst/>
          </a:prstGeom>
        </p:spPr>
        <p:txBody>
          <a:bodyPr wrap="square">
            <a:spAutoFit/>
          </a:bodyPr>
          <a:lstStyle/>
          <a:p>
            <a:pPr algn="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latin typeface="Arial" pitchFamily="34" charset="0"/>
            </a:endParaRPr>
          </a:p>
        </p:txBody>
      </p:sp>
      <p:pic>
        <p:nvPicPr>
          <p:cNvPr id="5207" name="Рисунок 32" descr="Описание: Можайск-ГО-ПП-01"/>
          <p:cNvPicPr>
            <a:picLocks noChangeAspect="1" noChangeArrowheads="1"/>
          </p:cNvPicPr>
          <p:nvPr/>
        </p:nvPicPr>
        <p:blipFill>
          <a:blip r:embed="rId2" cstate="print"/>
          <a:srcRect/>
          <a:stretch>
            <a:fillRect/>
          </a:stretch>
        </p:blipFill>
        <p:spPr bwMode="auto">
          <a:xfrm>
            <a:off x="464408" y="453339"/>
            <a:ext cx="714375" cy="78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p:nvPr>
        </p:nvSpPr>
        <p:spPr>
          <a:xfrm>
            <a:off x="1143000" y="500063"/>
            <a:ext cx="7543800" cy="661472"/>
          </a:xfrm>
          <a:solidFill>
            <a:srgbClr val="00B0F0"/>
          </a:solidFill>
        </p:spPr>
        <p:txBody>
          <a:bodyPr anchor="ctr"/>
          <a:lstStyle/>
          <a:p>
            <a:pPr algn="ctr"/>
            <a:r>
              <a:rPr lang="ru-RU" sz="1800" dirty="0" smtClean="0">
                <a:latin typeface="Times New Roman" pitchFamily="18" charset="0"/>
                <a:cs typeface="Times New Roman" pitchFamily="18" charset="0"/>
              </a:rPr>
              <a:t>Перечень приоритетных показателей муниципальных программ</a:t>
            </a:r>
          </a:p>
        </p:txBody>
      </p:sp>
      <p:graphicFrame>
        <p:nvGraphicFramePr>
          <p:cNvPr id="6" name="Содержимое 5"/>
          <p:cNvGraphicFramePr>
            <a:graphicFrameLocks noGrp="1"/>
          </p:cNvGraphicFramePr>
          <p:nvPr>
            <p:ph idx="1"/>
          </p:nvPr>
        </p:nvGraphicFramePr>
        <p:xfrm>
          <a:off x="457200" y="1214438"/>
          <a:ext cx="8329642" cy="4429533"/>
        </p:xfrm>
        <a:graphic>
          <a:graphicData uri="http://schemas.openxmlformats.org/drawingml/2006/table">
            <a:tbl>
              <a:tblPr firstRow="1" bandRow="1">
                <a:tableStyleId>{21E4AEA4-8DFA-4A89-87EB-49C32662AFE0}</a:tableStyleId>
              </a:tblPr>
              <a:tblGrid>
                <a:gridCol w="401414"/>
                <a:gridCol w="3570510"/>
                <a:gridCol w="785818"/>
                <a:gridCol w="714380"/>
                <a:gridCol w="679391"/>
                <a:gridCol w="772454"/>
                <a:gridCol w="702231"/>
                <a:gridCol w="703444"/>
              </a:tblGrid>
              <a:tr h="558573">
                <a:tc>
                  <a:txBody>
                    <a:bodyPr/>
                    <a:lstStyle/>
                    <a:p>
                      <a:pPr algn="ctr"/>
                      <a:r>
                        <a:rPr lang="ru-RU" sz="1050" dirty="0" smtClean="0">
                          <a:solidFill>
                            <a:schemeClr val="tx1"/>
                          </a:solidFill>
                          <a:latin typeface="Times New Roman" pitchFamily="18" charset="0"/>
                          <a:cs typeface="Times New Roman" pitchFamily="18" charset="0"/>
                        </a:rPr>
                        <a:t>№</a:t>
                      </a:r>
                    </a:p>
                    <a:p>
                      <a:pPr algn="ctr"/>
                      <a:r>
                        <a:rPr lang="ru-RU" sz="1050" dirty="0" err="1" smtClean="0">
                          <a:solidFill>
                            <a:schemeClr val="tx1"/>
                          </a:solidFill>
                          <a:latin typeface="Times New Roman" pitchFamily="18" charset="0"/>
                          <a:cs typeface="Times New Roman" pitchFamily="18" charset="0"/>
                        </a:rPr>
                        <a:t>п</a:t>
                      </a:r>
                      <a:r>
                        <a:rPr lang="ru-RU" sz="1050" dirty="0" smtClean="0">
                          <a:solidFill>
                            <a:schemeClr val="tx1"/>
                          </a:solidFill>
                          <a:latin typeface="Times New Roman" pitchFamily="18" charset="0"/>
                          <a:cs typeface="Times New Roman" pitchFamily="18" charset="0"/>
                        </a:rPr>
                        <a:t>/</a:t>
                      </a:r>
                      <a:r>
                        <a:rPr lang="ru-RU" sz="1050" dirty="0" err="1" smtClean="0">
                          <a:solidFill>
                            <a:schemeClr val="tx1"/>
                          </a:solidFill>
                          <a:latin typeface="Times New Roman" pitchFamily="18" charset="0"/>
                          <a:cs typeface="Times New Roman" pitchFamily="18" charset="0"/>
                        </a:rPr>
                        <a:t>п</a:t>
                      </a:r>
                      <a:endParaRPr lang="ru-RU" sz="1050" dirty="0">
                        <a:solidFill>
                          <a:schemeClr val="tx1"/>
                        </a:solidFill>
                        <a:latin typeface="Times New Roman" pitchFamily="18" charset="0"/>
                        <a:cs typeface="Times New Roman" pitchFamily="18" charset="0"/>
                      </a:endParaRPr>
                    </a:p>
                  </a:txBody>
                  <a:tcPr anchor="ctr">
                    <a:solidFill>
                      <a:srgbClr val="FEE1DC"/>
                    </a:solidFill>
                  </a:tcPr>
                </a:tc>
                <a:tc>
                  <a:txBody>
                    <a:bodyPr/>
                    <a:lstStyle/>
                    <a:p>
                      <a:pPr algn="ctr"/>
                      <a:r>
                        <a:rPr lang="ru-RU" sz="1050" dirty="0" smtClean="0">
                          <a:solidFill>
                            <a:schemeClr val="tx1"/>
                          </a:solidFill>
                          <a:latin typeface="Times New Roman" pitchFamily="18" charset="0"/>
                          <a:cs typeface="Times New Roman" pitchFamily="18" charset="0"/>
                        </a:rPr>
                        <a:t>Показатели, характеризующие достижение цели</a:t>
                      </a:r>
                      <a:endParaRPr lang="ru-RU" sz="1050" dirty="0">
                        <a:solidFill>
                          <a:schemeClr val="tx1"/>
                        </a:solidFill>
                        <a:latin typeface="Times New Roman" pitchFamily="18" charset="0"/>
                        <a:cs typeface="Times New Roman" pitchFamily="18" charset="0"/>
                      </a:endParaRPr>
                    </a:p>
                  </a:txBody>
                  <a:tcPr anchor="ctr">
                    <a:solidFill>
                      <a:srgbClr val="FEE1DC"/>
                    </a:solidFill>
                  </a:tcPr>
                </a:tc>
                <a:tc>
                  <a:txBody>
                    <a:bodyPr/>
                    <a:lstStyle/>
                    <a:p>
                      <a:pPr algn="ctr"/>
                      <a:r>
                        <a:rPr lang="ru-RU" sz="900" dirty="0" smtClean="0">
                          <a:solidFill>
                            <a:schemeClr val="tx1"/>
                          </a:solidFill>
                          <a:latin typeface="Times New Roman" pitchFamily="18" charset="0"/>
                          <a:cs typeface="Times New Roman" pitchFamily="18" charset="0"/>
                        </a:rPr>
                        <a:t>Единица измерения</a:t>
                      </a:r>
                      <a:endParaRPr lang="ru-RU" sz="900" dirty="0">
                        <a:solidFill>
                          <a:schemeClr val="tx1"/>
                        </a:solidFill>
                        <a:latin typeface="Times New Roman" pitchFamily="18" charset="0"/>
                        <a:cs typeface="Times New Roman" pitchFamily="18" charset="0"/>
                      </a:endParaRPr>
                    </a:p>
                  </a:txBody>
                  <a:tcPr anchor="c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Факт</a:t>
                      </a:r>
                    </a:p>
                    <a:p>
                      <a:pPr algn="ctr"/>
                      <a:r>
                        <a:rPr lang="ru-RU" sz="1050" b="1" dirty="0" smtClean="0">
                          <a:solidFill>
                            <a:schemeClr val="tx1"/>
                          </a:solidFill>
                          <a:latin typeface="Times New Roman" pitchFamily="18" charset="0"/>
                          <a:cs typeface="Times New Roman" pitchFamily="18" charset="0"/>
                        </a:rPr>
                        <a:t>2021год</a:t>
                      </a:r>
                      <a:endParaRPr lang="ru-RU" sz="1050" b="1" dirty="0">
                        <a:solidFill>
                          <a:schemeClr val="tx1"/>
                        </a:solidFill>
                        <a:latin typeface="Times New Roman" pitchFamily="18" charset="0"/>
                        <a:cs typeface="Times New Roman" pitchFamily="18" charset="0"/>
                      </a:endParaRPr>
                    </a:p>
                  </a:txBody>
                  <a:tcPr anchor="c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План</a:t>
                      </a:r>
                    </a:p>
                    <a:p>
                      <a:pPr algn="ctr"/>
                      <a:r>
                        <a:rPr lang="ru-RU" sz="1050" b="1" dirty="0" smtClean="0">
                          <a:solidFill>
                            <a:schemeClr val="tx1"/>
                          </a:solidFill>
                          <a:latin typeface="Times New Roman" pitchFamily="18" charset="0"/>
                          <a:cs typeface="Times New Roman" pitchFamily="18" charset="0"/>
                        </a:rPr>
                        <a:t>2022 год</a:t>
                      </a:r>
                      <a:endParaRPr lang="ru-RU" sz="1050" b="1" dirty="0">
                        <a:solidFill>
                          <a:schemeClr val="tx1"/>
                        </a:solidFill>
                        <a:latin typeface="Times New Roman" pitchFamily="18" charset="0"/>
                        <a:cs typeface="Times New Roman" pitchFamily="18" charset="0"/>
                      </a:endParaRPr>
                    </a:p>
                  </a:txBody>
                  <a:tcPr anchor="c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2023 год</a:t>
                      </a:r>
                      <a:endParaRPr lang="ru-RU" sz="1050" b="1" dirty="0">
                        <a:solidFill>
                          <a:schemeClr val="tx1"/>
                        </a:solidFill>
                        <a:latin typeface="Times New Roman" pitchFamily="18" charset="0"/>
                        <a:cs typeface="Times New Roman" pitchFamily="18" charset="0"/>
                      </a:endParaRPr>
                    </a:p>
                  </a:txBody>
                  <a:tcPr anchor="c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2024 год</a:t>
                      </a:r>
                      <a:endParaRPr lang="ru-RU" sz="1050" b="1" dirty="0">
                        <a:solidFill>
                          <a:schemeClr val="tx1"/>
                        </a:solidFill>
                        <a:latin typeface="Times New Roman" pitchFamily="18" charset="0"/>
                        <a:cs typeface="Times New Roman" pitchFamily="18" charset="0"/>
                      </a:endParaRPr>
                    </a:p>
                  </a:txBody>
                  <a:tcPr anchor="c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2025 год</a:t>
                      </a:r>
                      <a:endParaRPr lang="ru-RU" sz="1050" b="1" dirty="0">
                        <a:solidFill>
                          <a:schemeClr val="tx1"/>
                        </a:solidFill>
                        <a:latin typeface="Times New Roman" pitchFamily="18" charset="0"/>
                        <a:cs typeface="Times New Roman" pitchFamily="18" charset="0"/>
                      </a:endParaRPr>
                    </a:p>
                  </a:txBody>
                  <a:tcPr anchor="ctr">
                    <a:solidFill>
                      <a:srgbClr val="FEE1DC"/>
                    </a:solidFill>
                  </a:tcPr>
                </a:tc>
              </a:tr>
              <a:tr h="500054">
                <a:tc>
                  <a:txBody>
                    <a:bodyPr/>
                    <a:lstStyle/>
                    <a:p>
                      <a:pPr algn="ctr">
                        <a:lnSpc>
                          <a:spcPct val="100000"/>
                        </a:lnSpc>
                      </a:pPr>
                      <a:r>
                        <a:rPr lang="ru-RU" sz="1000" dirty="0" smtClean="0">
                          <a:latin typeface="Times New Roman" pitchFamily="18" charset="0"/>
                          <a:cs typeface="Times New Roman" pitchFamily="18" charset="0"/>
                        </a:rPr>
                        <a:t>1</a:t>
                      </a:r>
                      <a:endParaRPr lang="ru-RU" sz="1000" dirty="0">
                        <a:latin typeface="Times New Roman" pitchFamily="18" charset="0"/>
                        <a:cs typeface="Times New Roman" pitchFamily="18" charset="0"/>
                      </a:endParaRPr>
                    </a:p>
                  </a:txBody>
                  <a:tcPr anchor="ctr"/>
                </a:tc>
                <a:tc>
                  <a:txBody>
                    <a:bodyPr/>
                    <a:lstStyle/>
                    <a:p>
                      <a:pPr>
                        <a:lnSpc>
                          <a:spcPct val="100000"/>
                        </a:lnSpc>
                      </a:pPr>
                      <a:r>
                        <a:rPr lang="ru-RU" sz="1000" kern="1200" dirty="0" smtClean="0">
                          <a:solidFill>
                            <a:schemeClr val="tx1"/>
                          </a:solidFill>
                          <a:latin typeface="Times New Roman" pitchFamily="18" charset="0"/>
                          <a:ea typeface="+mn-ea"/>
                          <a:cs typeface="Times New Roman" pitchFamily="18" charset="0"/>
                        </a:rPr>
                        <a:t>Эффективность работы по взысканию задолженности по арендной плате за земельные участки, государственная собственность на которые не разграничена</a:t>
                      </a:r>
                      <a:endParaRPr lang="ru-RU" sz="1000" dirty="0">
                        <a:solidFill>
                          <a:schemeClr val="tx1"/>
                        </a:solidFill>
                        <a:latin typeface="Times New Roman" pitchFamily="18" charset="0"/>
                        <a:cs typeface="Times New Roman" pitchFamily="18" charset="0"/>
                      </a:endParaRPr>
                    </a:p>
                  </a:txBody>
                  <a:tcPr anchor="ctr"/>
                </a:tc>
                <a:tc>
                  <a:txBody>
                    <a:bodyPr/>
                    <a:lstStyle/>
                    <a:p>
                      <a:pPr algn="ctr">
                        <a:lnSpc>
                          <a:spcPct val="100000"/>
                        </a:lnSpc>
                      </a:pPr>
                      <a:r>
                        <a:rPr lang="ru-RU" sz="1000" dirty="0" smtClean="0">
                          <a:solidFill>
                            <a:schemeClr val="tx1"/>
                          </a:solidFill>
                          <a:latin typeface="Times New Roman" pitchFamily="18" charset="0"/>
                          <a:cs typeface="Times New Roman" pitchFamily="18" charset="0"/>
                        </a:rPr>
                        <a:t>%</a:t>
                      </a:r>
                      <a:endParaRPr lang="ru-RU" sz="1000" dirty="0">
                        <a:solidFill>
                          <a:schemeClr val="tx1"/>
                        </a:solidFill>
                        <a:latin typeface="Times New Roman" pitchFamily="18" charset="0"/>
                        <a:cs typeface="Times New Roman" pitchFamily="18" charset="0"/>
                      </a:endParaRPr>
                    </a:p>
                  </a:txBody>
                  <a:tcPr anchor="ctr"/>
                </a:tc>
                <a:tc>
                  <a:txBody>
                    <a:bodyPr/>
                    <a:lstStyle/>
                    <a:p>
                      <a:pPr algn="ctr">
                        <a:lnSpc>
                          <a:spcPct val="100000"/>
                        </a:lnSpc>
                        <a:spcAft>
                          <a:spcPts val="0"/>
                        </a:spcAft>
                      </a:pPr>
                      <a:r>
                        <a:rPr lang="ru-RU" sz="1000" strike="noStrike" dirty="0" smtClean="0">
                          <a:solidFill>
                            <a:schemeClr val="tx1"/>
                          </a:solidFill>
                          <a:latin typeface="Times New Roman" pitchFamily="18" charset="0"/>
                          <a:ea typeface="Times New Roman"/>
                          <a:cs typeface="Times New Roman" pitchFamily="18" charset="0"/>
                        </a:rPr>
                        <a:t>89</a:t>
                      </a:r>
                      <a:endParaRPr lang="ru-RU" sz="1000" strike="noStrike" dirty="0">
                        <a:solidFill>
                          <a:schemeClr val="tx1"/>
                        </a:solidFill>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a:solidFill>
                            <a:srgbClr val="000000"/>
                          </a:solidFill>
                          <a:latin typeface="Times New Roman" pitchFamily="18" charset="0"/>
                          <a:ea typeface="Times New Roman"/>
                          <a:cs typeface="Times New Roman" pitchFamily="18" charset="0"/>
                        </a:rPr>
                        <a:t>100</a:t>
                      </a:r>
                      <a:endParaRPr lang="ru-RU" sz="1000">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a:solidFill>
                            <a:srgbClr val="000000"/>
                          </a:solidFill>
                          <a:latin typeface="Times New Roman" pitchFamily="18" charset="0"/>
                          <a:ea typeface="Times New Roman"/>
                          <a:cs typeface="Times New Roman" pitchFamily="18" charset="0"/>
                        </a:rPr>
                        <a:t>100</a:t>
                      </a:r>
                      <a:endParaRPr lang="ru-RU" sz="1000">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marL="17780" marR="17780" marT="17780" marB="17780" anchor="ctr"/>
                </a:tc>
              </a:tr>
              <a:tr h="357190">
                <a:tc>
                  <a:txBody>
                    <a:bodyPr/>
                    <a:lstStyle/>
                    <a:p>
                      <a:pPr algn="ctr">
                        <a:lnSpc>
                          <a:spcPct val="100000"/>
                        </a:lnSpc>
                      </a:pPr>
                      <a:r>
                        <a:rPr lang="ru-RU" sz="1000" dirty="0" smtClean="0">
                          <a:latin typeface="Times New Roman" pitchFamily="18" charset="0"/>
                          <a:cs typeface="Times New Roman" pitchFamily="18" charset="0"/>
                        </a:rPr>
                        <a:t>2</a:t>
                      </a:r>
                      <a:endParaRPr lang="ru-RU" sz="1000" dirty="0">
                        <a:latin typeface="Times New Roman" pitchFamily="18" charset="0"/>
                        <a:cs typeface="Times New Roman"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tx1"/>
                          </a:solidFill>
                          <a:latin typeface="Times New Roman" pitchFamily="18" charset="0"/>
                          <a:ea typeface="+mn-ea"/>
                          <a:cs typeface="Times New Roman" pitchFamily="18" charset="0"/>
                        </a:rPr>
                        <a:t>Эффективность работы по взысканию задолженности по арендной плате за муниципальное имущество и землю</a:t>
                      </a:r>
                    </a:p>
                  </a:txBody>
                  <a:tcPr anchor="ctr"/>
                </a:tc>
                <a:tc>
                  <a:txBody>
                    <a:bodyPr/>
                    <a:lstStyle/>
                    <a:p>
                      <a:pPr algn="ctr">
                        <a:lnSpc>
                          <a:spcPct val="100000"/>
                        </a:lnSpc>
                      </a:pPr>
                      <a:r>
                        <a:rPr lang="ru-RU" sz="1000" dirty="0" smtClean="0">
                          <a:solidFill>
                            <a:schemeClr val="tx1"/>
                          </a:solidFill>
                          <a:latin typeface="Times New Roman" pitchFamily="18" charset="0"/>
                          <a:cs typeface="Times New Roman" pitchFamily="18" charset="0"/>
                        </a:rPr>
                        <a:t>%</a:t>
                      </a:r>
                      <a:endParaRPr lang="ru-RU" sz="1000" dirty="0">
                        <a:solidFill>
                          <a:schemeClr val="tx1"/>
                        </a:solidFill>
                        <a:latin typeface="Times New Roman" pitchFamily="18" charset="0"/>
                        <a:cs typeface="Times New Roman" pitchFamily="18" charset="0"/>
                      </a:endParaRPr>
                    </a:p>
                  </a:txBody>
                  <a:tcPr anchor="ctr"/>
                </a:tc>
                <a:tc>
                  <a:txBody>
                    <a:bodyPr/>
                    <a:lstStyle/>
                    <a:p>
                      <a:pPr algn="ctr">
                        <a:lnSpc>
                          <a:spcPct val="100000"/>
                        </a:lnSpc>
                        <a:spcAft>
                          <a:spcPts val="0"/>
                        </a:spcAft>
                      </a:pPr>
                      <a:r>
                        <a:rPr lang="ru-RU" sz="1000" strike="noStrike" dirty="0" smtClean="0">
                          <a:solidFill>
                            <a:schemeClr val="tx1"/>
                          </a:solidFill>
                          <a:latin typeface="Times New Roman" pitchFamily="18" charset="0"/>
                          <a:ea typeface="Times New Roman"/>
                          <a:cs typeface="Times New Roman" pitchFamily="18" charset="0"/>
                        </a:rPr>
                        <a:t>99</a:t>
                      </a:r>
                      <a:endParaRPr lang="ru-RU" sz="1000" strike="noStrike" dirty="0">
                        <a:solidFill>
                          <a:schemeClr val="tx1"/>
                        </a:solidFill>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a:solidFill>
                            <a:srgbClr val="000000"/>
                          </a:solidFill>
                          <a:latin typeface="Times New Roman" pitchFamily="18" charset="0"/>
                          <a:ea typeface="Times New Roman"/>
                          <a:cs typeface="Times New Roman" pitchFamily="18" charset="0"/>
                        </a:rPr>
                        <a:t>100</a:t>
                      </a:r>
                      <a:endParaRPr lang="ru-RU" sz="1000">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a:solidFill>
                            <a:srgbClr val="000000"/>
                          </a:solidFill>
                          <a:latin typeface="Times New Roman" pitchFamily="18" charset="0"/>
                          <a:ea typeface="Times New Roman"/>
                          <a:cs typeface="Times New Roman" pitchFamily="18" charset="0"/>
                        </a:rPr>
                        <a:t>100</a:t>
                      </a:r>
                      <a:endParaRPr lang="ru-RU" sz="1000">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marL="17780" marR="17780" marT="17780" marB="17780" anchor="ctr"/>
                </a:tc>
              </a:tr>
              <a:tr h="357190">
                <a:tc>
                  <a:txBody>
                    <a:bodyPr/>
                    <a:lstStyle/>
                    <a:p>
                      <a:pPr algn="ctr">
                        <a:lnSpc>
                          <a:spcPct val="100000"/>
                        </a:lnSpc>
                      </a:pPr>
                      <a:r>
                        <a:rPr lang="ru-RU" sz="1000" dirty="0" smtClean="0">
                          <a:latin typeface="Times New Roman" pitchFamily="18" charset="0"/>
                          <a:cs typeface="Times New Roman" pitchFamily="18" charset="0"/>
                        </a:rPr>
                        <a:t>3</a:t>
                      </a:r>
                      <a:endParaRPr lang="ru-RU" sz="1000" dirty="0">
                        <a:latin typeface="Times New Roman" pitchFamily="18" charset="0"/>
                        <a:cs typeface="Times New Roman" pitchFamily="18" charset="0"/>
                      </a:endParaRPr>
                    </a:p>
                  </a:txBody>
                  <a:tcPr anchor="ctr"/>
                </a:tc>
                <a:tc>
                  <a:txBody>
                    <a:bodyPr/>
                    <a:lstStyle/>
                    <a:p>
                      <a:pPr>
                        <a:lnSpc>
                          <a:spcPct val="100000"/>
                        </a:lnSpc>
                      </a:pPr>
                      <a:r>
                        <a:rPr lang="ru-RU" sz="1000" kern="1200" dirty="0" smtClean="0">
                          <a:solidFill>
                            <a:schemeClr val="tx1"/>
                          </a:solidFill>
                          <a:latin typeface="Times New Roman" pitchFamily="18" charset="0"/>
                          <a:ea typeface="+mn-ea"/>
                          <a:cs typeface="Times New Roman" pitchFamily="18" charset="0"/>
                        </a:rPr>
                        <a:t>Поступления доходов</a:t>
                      </a:r>
                      <a:r>
                        <a:rPr lang="ru-RU" sz="1000" kern="1200" baseline="0" dirty="0" smtClean="0">
                          <a:solidFill>
                            <a:schemeClr val="tx1"/>
                          </a:solidFill>
                          <a:latin typeface="Times New Roman" pitchFamily="18" charset="0"/>
                          <a:ea typeface="+mn-ea"/>
                          <a:cs typeface="Times New Roman" pitchFamily="18" charset="0"/>
                        </a:rPr>
                        <a:t> </a:t>
                      </a:r>
                      <a:r>
                        <a:rPr lang="ru-RU" sz="1000" kern="1200" dirty="0" smtClean="0">
                          <a:solidFill>
                            <a:schemeClr val="tx1"/>
                          </a:solidFill>
                          <a:latin typeface="Times New Roman" pitchFamily="18" charset="0"/>
                          <a:ea typeface="+mn-ea"/>
                          <a:cs typeface="Times New Roman" pitchFamily="18" charset="0"/>
                        </a:rPr>
                        <a:t>в в бюджет муниципального образования от распоряжения земельными участками, государственная собственность на которые не разграничена</a:t>
                      </a:r>
                      <a:endParaRPr lang="ru-RU" sz="1000" dirty="0">
                        <a:solidFill>
                          <a:schemeClr val="tx1"/>
                        </a:solidFill>
                        <a:latin typeface="Times New Roman" pitchFamily="18" charset="0"/>
                        <a:cs typeface="Times New Roman" pitchFamily="18" charset="0"/>
                      </a:endParaRPr>
                    </a:p>
                  </a:txBody>
                  <a:tcPr anchor="ctr"/>
                </a:tc>
                <a:tc>
                  <a:txBody>
                    <a:bodyPr/>
                    <a:lstStyle/>
                    <a:p>
                      <a:pPr algn="ctr">
                        <a:lnSpc>
                          <a:spcPct val="100000"/>
                        </a:lnSpc>
                      </a:pPr>
                      <a:r>
                        <a:rPr lang="ru-RU" sz="1000" dirty="0" smtClean="0">
                          <a:solidFill>
                            <a:schemeClr val="tx1"/>
                          </a:solidFill>
                          <a:latin typeface="Times New Roman" pitchFamily="18" charset="0"/>
                          <a:cs typeface="Times New Roman" pitchFamily="18" charset="0"/>
                        </a:rPr>
                        <a:t>%</a:t>
                      </a:r>
                      <a:endParaRPr lang="ru-RU" sz="1000" dirty="0">
                        <a:solidFill>
                          <a:schemeClr val="tx1"/>
                        </a:solidFill>
                        <a:latin typeface="Times New Roman" pitchFamily="18" charset="0"/>
                        <a:cs typeface="Times New Roman" pitchFamily="18" charset="0"/>
                      </a:endParaRPr>
                    </a:p>
                  </a:txBody>
                  <a:tcPr anchor="ctr"/>
                </a:tc>
                <a:tc>
                  <a:txBody>
                    <a:bodyPr/>
                    <a:lstStyle/>
                    <a:p>
                      <a:pPr algn="ctr">
                        <a:lnSpc>
                          <a:spcPct val="100000"/>
                        </a:lnSpc>
                        <a:spcAft>
                          <a:spcPts val="0"/>
                        </a:spcAft>
                      </a:pPr>
                      <a:r>
                        <a:rPr lang="ru-RU" sz="1000" strike="noStrike" dirty="0" smtClean="0">
                          <a:solidFill>
                            <a:schemeClr val="tx1"/>
                          </a:solidFill>
                          <a:latin typeface="Times New Roman" pitchFamily="18" charset="0"/>
                          <a:ea typeface="Times New Roman"/>
                          <a:cs typeface="Times New Roman" pitchFamily="18" charset="0"/>
                        </a:rPr>
                        <a:t>106,4</a:t>
                      </a:r>
                      <a:endParaRPr lang="ru-RU" sz="1000" strike="noStrike" dirty="0">
                        <a:solidFill>
                          <a:schemeClr val="tx1"/>
                        </a:solidFill>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a:solidFill>
                            <a:srgbClr val="000000"/>
                          </a:solidFill>
                          <a:latin typeface="Times New Roman" pitchFamily="18" charset="0"/>
                          <a:ea typeface="Times New Roman"/>
                          <a:cs typeface="Times New Roman" pitchFamily="18" charset="0"/>
                        </a:rPr>
                        <a:t>100</a:t>
                      </a:r>
                      <a:endParaRPr lang="ru-RU" sz="1000">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marL="17780" marR="17780" marT="17780" marB="17780" anchor="ctr"/>
                </a:tc>
              </a:tr>
              <a:tr h="231458">
                <a:tc>
                  <a:txBody>
                    <a:bodyPr/>
                    <a:lstStyle/>
                    <a:p>
                      <a:pPr algn="ctr">
                        <a:lnSpc>
                          <a:spcPct val="100000"/>
                        </a:lnSpc>
                      </a:pPr>
                      <a:r>
                        <a:rPr lang="ru-RU" sz="1000" dirty="0" smtClean="0">
                          <a:latin typeface="Times New Roman" pitchFamily="18" charset="0"/>
                          <a:cs typeface="Times New Roman" pitchFamily="18" charset="0"/>
                        </a:rPr>
                        <a:t>4</a:t>
                      </a:r>
                      <a:endParaRPr lang="ru-RU" sz="1000" dirty="0">
                        <a:latin typeface="Times New Roman" pitchFamily="18" charset="0"/>
                        <a:cs typeface="Times New Roman" pitchFamily="18" charset="0"/>
                      </a:endParaRPr>
                    </a:p>
                  </a:txBody>
                  <a:tcPr anchor="ctr"/>
                </a:tc>
                <a:tc>
                  <a:txBody>
                    <a:bodyPr/>
                    <a:lstStyle/>
                    <a:p>
                      <a:pPr>
                        <a:lnSpc>
                          <a:spcPct val="100000"/>
                        </a:lnSpc>
                      </a:pPr>
                      <a:r>
                        <a:rPr lang="ru-RU" sz="1000" strike="noStrike" kern="1200" dirty="0" smtClean="0">
                          <a:solidFill>
                            <a:schemeClr val="tx1"/>
                          </a:solidFill>
                          <a:latin typeface="Times New Roman" pitchFamily="18" charset="0"/>
                          <a:ea typeface="+mn-ea"/>
                          <a:cs typeface="Times New Roman" pitchFamily="18" charset="0"/>
                        </a:rPr>
                        <a:t>Поступления доходов в бюджет муниципального образования от распоряжения муниципальным имуществом и землей</a:t>
                      </a:r>
                      <a:endParaRPr lang="ru-RU" sz="1000" strike="noStrike" dirty="0">
                        <a:solidFill>
                          <a:schemeClr val="tx1"/>
                        </a:solidFill>
                        <a:latin typeface="Times New Roman" pitchFamily="18" charset="0"/>
                        <a:cs typeface="Times New Roman" pitchFamily="18" charset="0"/>
                      </a:endParaRPr>
                    </a:p>
                  </a:txBody>
                  <a:tcPr anchor="ctr"/>
                </a:tc>
                <a:tc>
                  <a:txBody>
                    <a:bodyPr/>
                    <a:lstStyle/>
                    <a:p>
                      <a:pPr algn="ctr">
                        <a:lnSpc>
                          <a:spcPct val="100000"/>
                        </a:lnSpc>
                      </a:pPr>
                      <a:r>
                        <a:rPr lang="ru-RU" sz="1000" dirty="0" smtClean="0">
                          <a:solidFill>
                            <a:schemeClr val="tx1"/>
                          </a:solidFill>
                          <a:latin typeface="Times New Roman" pitchFamily="18" charset="0"/>
                          <a:cs typeface="Times New Roman" pitchFamily="18" charset="0"/>
                        </a:rPr>
                        <a:t>%</a:t>
                      </a:r>
                      <a:endParaRPr lang="ru-RU" sz="1000" dirty="0">
                        <a:solidFill>
                          <a:schemeClr val="tx1"/>
                        </a:solidFill>
                        <a:latin typeface="Times New Roman" pitchFamily="18" charset="0"/>
                        <a:cs typeface="Times New Roman" pitchFamily="18" charset="0"/>
                      </a:endParaRPr>
                    </a:p>
                  </a:txBody>
                  <a:tcPr anchor="ctr"/>
                </a:tc>
                <a:tc>
                  <a:txBody>
                    <a:bodyPr/>
                    <a:lstStyle/>
                    <a:p>
                      <a:pPr algn="ctr">
                        <a:lnSpc>
                          <a:spcPct val="100000"/>
                        </a:lnSpc>
                        <a:spcAft>
                          <a:spcPts val="0"/>
                        </a:spcAft>
                      </a:pPr>
                      <a:r>
                        <a:rPr lang="ru-RU" sz="1000" strike="noStrike" dirty="0" smtClean="0">
                          <a:solidFill>
                            <a:schemeClr val="tx1"/>
                          </a:solidFill>
                          <a:latin typeface="Times New Roman" pitchFamily="18" charset="0"/>
                          <a:ea typeface="Times New Roman"/>
                          <a:cs typeface="Times New Roman" pitchFamily="18" charset="0"/>
                        </a:rPr>
                        <a:t>18</a:t>
                      </a:r>
                      <a:endParaRPr lang="ru-RU" sz="1000" strike="noStrike" dirty="0">
                        <a:solidFill>
                          <a:schemeClr val="tx1"/>
                        </a:solidFill>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marL="17780" marR="17780" marT="17780" marB="17780" anchor="ctr"/>
                </a:tc>
              </a:tr>
              <a:tr h="177172">
                <a:tc>
                  <a:txBody>
                    <a:bodyPr/>
                    <a:lstStyle/>
                    <a:p>
                      <a:pPr algn="ctr">
                        <a:lnSpc>
                          <a:spcPct val="100000"/>
                        </a:lnSpc>
                      </a:pPr>
                      <a:r>
                        <a:rPr lang="ru-RU" sz="1000" dirty="0" smtClean="0">
                          <a:latin typeface="Times New Roman" pitchFamily="18" charset="0"/>
                          <a:cs typeface="Times New Roman" pitchFamily="18" charset="0"/>
                        </a:rPr>
                        <a:t>5</a:t>
                      </a:r>
                      <a:endParaRPr lang="ru-RU" sz="1000" dirty="0">
                        <a:latin typeface="Times New Roman" pitchFamily="18" charset="0"/>
                        <a:cs typeface="Times New Roman" pitchFamily="18" charset="0"/>
                      </a:endParaRPr>
                    </a:p>
                  </a:txBody>
                  <a:tcPr anchor="ctr"/>
                </a:tc>
                <a:tc>
                  <a:txBody>
                    <a:bodyPr/>
                    <a:lstStyle/>
                    <a:p>
                      <a:pPr>
                        <a:lnSpc>
                          <a:spcPct val="100000"/>
                        </a:lnSpc>
                      </a:pPr>
                      <a:r>
                        <a:rPr lang="ru-RU" sz="1000" kern="1200" dirty="0" smtClean="0">
                          <a:solidFill>
                            <a:schemeClr val="tx1"/>
                          </a:solidFill>
                          <a:latin typeface="Times New Roman" pitchFamily="18" charset="0"/>
                          <a:ea typeface="+mn-ea"/>
                          <a:cs typeface="Times New Roman" pitchFamily="18" charset="0"/>
                        </a:rPr>
                        <a:t>Предоставление земельных участков многодетным семьям</a:t>
                      </a:r>
                      <a:endParaRPr lang="ru-RU" sz="1000" dirty="0">
                        <a:solidFill>
                          <a:schemeClr val="tx1"/>
                        </a:solidFill>
                        <a:latin typeface="Times New Roman" pitchFamily="18" charset="0"/>
                        <a:cs typeface="Times New Roman" pitchFamily="18" charset="0"/>
                      </a:endParaRPr>
                    </a:p>
                  </a:txBody>
                  <a:tcPr anchor="ctr"/>
                </a:tc>
                <a:tc>
                  <a:txBody>
                    <a:bodyPr/>
                    <a:lstStyle/>
                    <a:p>
                      <a:pPr algn="ctr">
                        <a:lnSpc>
                          <a:spcPct val="100000"/>
                        </a:lnSpc>
                      </a:pPr>
                      <a:r>
                        <a:rPr lang="ru-RU" sz="1000" dirty="0" smtClean="0">
                          <a:solidFill>
                            <a:schemeClr val="tx1"/>
                          </a:solidFill>
                          <a:latin typeface="Times New Roman" pitchFamily="18" charset="0"/>
                          <a:cs typeface="Times New Roman" pitchFamily="18" charset="0"/>
                        </a:rPr>
                        <a:t>%</a:t>
                      </a:r>
                      <a:endParaRPr lang="ru-RU" sz="1000" dirty="0">
                        <a:solidFill>
                          <a:schemeClr val="tx1"/>
                        </a:solidFill>
                        <a:latin typeface="Times New Roman" pitchFamily="18" charset="0"/>
                        <a:cs typeface="Times New Roman" pitchFamily="18" charset="0"/>
                      </a:endParaRPr>
                    </a:p>
                  </a:txBody>
                  <a:tcPr anchor="ctr"/>
                </a:tc>
                <a:tc>
                  <a:txBody>
                    <a:bodyPr/>
                    <a:lstStyle/>
                    <a:p>
                      <a:pPr algn="ctr">
                        <a:lnSpc>
                          <a:spcPct val="100000"/>
                        </a:lnSpc>
                        <a:spcAft>
                          <a:spcPts val="0"/>
                        </a:spcAft>
                      </a:pPr>
                      <a:r>
                        <a:rPr lang="ru-RU" sz="1000" strike="noStrike" dirty="0" smtClean="0">
                          <a:solidFill>
                            <a:schemeClr val="tx1"/>
                          </a:solidFill>
                          <a:latin typeface="Times New Roman" pitchFamily="18" charset="0"/>
                          <a:ea typeface="Times New Roman"/>
                          <a:cs typeface="Times New Roman" pitchFamily="18" charset="0"/>
                        </a:rPr>
                        <a:t>88</a:t>
                      </a:r>
                      <a:endParaRPr lang="ru-RU" sz="1000" strike="noStrike" dirty="0">
                        <a:solidFill>
                          <a:schemeClr val="tx1"/>
                        </a:solidFill>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a:solidFill>
                            <a:srgbClr val="000000"/>
                          </a:solidFill>
                          <a:latin typeface="Times New Roman" pitchFamily="18" charset="0"/>
                          <a:ea typeface="Times New Roman"/>
                          <a:cs typeface="Times New Roman" pitchFamily="18" charset="0"/>
                        </a:rPr>
                        <a:t>100</a:t>
                      </a:r>
                      <a:endParaRPr lang="ru-RU" sz="1000">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marL="17780" marR="17780" marT="17780" marB="17780" anchor="ctr"/>
                </a:tc>
              </a:tr>
              <a:tr h="216222">
                <a:tc>
                  <a:txBody>
                    <a:bodyPr/>
                    <a:lstStyle/>
                    <a:p>
                      <a:pPr algn="ctr">
                        <a:lnSpc>
                          <a:spcPct val="100000"/>
                        </a:lnSpc>
                      </a:pPr>
                      <a:r>
                        <a:rPr lang="ru-RU" sz="1000" dirty="0" smtClean="0">
                          <a:latin typeface="Times New Roman" pitchFamily="18" charset="0"/>
                          <a:cs typeface="Times New Roman" pitchFamily="18" charset="0"/>
                        </a:rPr>
                        <a:t>6</a:t>
                      </a:r>
                      <a:endParaRPr lang="ru-RU" sz="1000" dirty="0">
                        <a:latin typeface="Times New Roman" pitchFamily="18" charset="0"/>
                        <a:cs typeface="Times New Roman" pitchFamily="18" charset="0"/>
                      </a:endParaRPr>
                    </a:p>
                  </a:txBody>
                  <a:tcPr anchor="ctr"/>
                </a:tc>
                <a:tc>
                  <a:txBody>
                    <a:bodyPr/>
                    <a:lstStyle/>
                    <a:p>
                      <a:pPr>
                        <a:lnSpc>
                          <a:spcPct val="100000"/>
                        </a:lnSpc>
                      </a:pPr>
                      <a:r>
                        <a:rPr lang="ru-RU" sz="1000" kern="1200" dirty="0" smtClean="0">
                          <a:solidFill>
                            <a:schemeClr val="tx1"/>
                          </a:solidFill>
                          <a:latin typeface="Times New Roman" pitchFamily="18" charset="0"/>
                          <a:ea typeface="+mn-ea"/>
                          <a:cs typeface="Times New Roman" pitchFamily="18" charset="0"/>
                        </a:rPr>
                        <a:t>Проверка использования земель</a:t>
                      </a:r>
                      <a:endParaRPr lang="ru-RU" sz="1000" dirty="0">
                        <a:solidFill>
                          <a:schemeClr val="tx1"/>
                        </a:solidFill>
                        <a:latin typeface="Times New Roman" pitchFamily="18" charset="0"/>
                        <a:cs typeface="Times New Roman" pitchFamily="18" charset="0"/>
                      </a:endParaRPr>
                    </a:p>
                  </a:txBody>
                  <a:tcPr anchor="ctr"/>
                </a:tc>
                <a:tc>
                  <a:txBody>
                    <a:bodyPr/>
                    <a:lstStyle/>
                    <a:p>
                      <a:pPr algn="ctr">
                        <a:lnSpc>
                          <a:spcPct val="100000"/>
                        </a:lnSpc>
                      </a:pPr>
                      <a:r>
                        <a:rPr lang="ru-RU" sz="1000" dirty="0" smtClean="0">
                          <a:solidFill>
                            <a:schemeClr val="tx1"/>
                          </a:solidFill>
                          <a:latin typeface="Times New Roman" pitchFamily="18" charset="0"/>
                          <a:cs typeface="Times New Roman" pitchFamily="18" charset="0"/>
                        </a:rPr>
                        <a:t>%</a:t>
                      </a:r>
                      <a:endParaRPr lang="ru-RU" sz="1000" dirty="0">
                        <a:solidFill>
                          <a:schemeClr val="tx1"/>
                        </a:solidFill>
                        <a:latin typeface="Times New Roman" pitchFamily="18" charset="0"/>
                        <a:cs typeface="Times New Roman" pitchFamily="18" charset="0"/>
                      </a:endParaRPr>
                    </a:p>
                  </a:txBody>
                  <a:tcPr anchor="ctr"/>
                </a:tc>
                <a:tc>
                  <a:txBody>
                    <a:bodyPr/>
                    <a:lstStyle/>
                    <a:p>
                      <a:pPr algn="ctr">
                        <a:lnSpc>
                          <a:spcPct val="100000"/>
                        </a:lnSpc>
                        <a:spcAft>
                          <a:spcPts val="0"/>
                        </a:spcAft>
                      </a:pPr>
                      <a:r>
                        <a:rPr lang="ru-RU" sz="1000" strike="noStrike" dirty="0" smtClean="0">
                          <a:solidFill>
                            <a:schemeClr val="tx1"/>
                          </a:solidFill>
                          <a:latin typeface="Times New Roman" pitchFamily="18" charset="0"/>
                          <a:ea typeface="Times New Roman"/>
                          <a:cs typeface="Times New Roman" pitchFamily="18" charset="0"/>
                        </a:rPr>
                        <a:t>88</a:t>
                      </a:r>
                      <a:endParaRPr lang="ru-RU" sz="1000" strike="noStrike" dirty="0">
                        <a:solidFill>
                          <a:schemeClr val="tx1"/>
                        </a:solidFill>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marL="17780" marR="17780" marT="17780" marB="17780" anchor="ctr"/>
                </a:tc>
              </a:tr>
              <a:tr h="330502">
                <a:tc>
                  <a:txBody>
                    <a:bodyPr/>
                    <a:lstStyle/>
                    <a:p>
                      <a:pPr algn="ctr">
                        <a:lnSpc>
                          <a:spcPct val="100000"/>
                        </a:lnSpc>
                      </a:pPr>
                      <a:r>
                        <a:rPr lang="ru-RU" sz="1000" dirty="0" smtClean="0">
                          <a:latin typeface="Times New Roman" pitchFamily="18" charset="0"/>
                          <a:cs typeface="Times New Roman" pitchFamily="18" charset="0"/>
                        </a:rPr>
                        <a:t>7</a:t>
                      </a:r>
                      <a:endParaRPr lang="ru-RU" sz="1000" dirty="0">
                        <a:latin typeface="Times New Roman" pitchFamily="18" charset="0"/>
                        <a:cs typeface="Times New Roman" pitchFamily="18" charset="0"/>
                      </a:endParaRPr>
                    </a:p>
                  </a:txBody>
                  <a:tcPr anchor="ctr"/>
                </a:tc>
                <a:tc>
                  <a:txBody>
                    <a:bodyPr/>
                    <a:lstStyle/>
                    <a:p>
                      <a:pPr>
                        <a:lnSpc>
                          <a:spcPct val="100000"/>
                        </a:lnSpc>
                      </a:pPr>
                      <a:r>
                        <a:rPr lang="ru-RU" sz="1000" kern="1200" dirty="0" smtClean="0">
                          <a:solidFill>
                            <a:schemeClr val="dk1"/>
                          </a:solidFill>
                          <a:latin typeface="Times New Roman" pitchFamily="18" charset="0"/>
                          <a:ea typeface="+mn-ea"/>
                          <a:cs typeface="Times New Roman" pitchFamily="18" charset="0"/>
                        </a:rPr>
                        <a:t>Доля объектов недвижимого имущества, поставленных на ГКУ по результатам МЗК</a:t>
                      </a:r>
                      <a:endParaRPr lang="ru-RU" sz="1000" dirty="0">
                        <a:solidFill>
                          <a:schemeClr val="tx1"/>
                        </a:solidFill>
                        <a:latin typeface="Times New Roman" pitchFamily="18" charset="0"/>
                        <a:cs typeface="Times New Roman" pitchFamily="18" charset="0"/>
                      </a:endParaRPr>
                    </a:p>
                  </a:txBody>
                  <a:tcPr anchor="ctr"/>
                </a:tc>
                <a:tc>
                  <a:txBody>
                    <a:bodyPr/>
                    <a:lstStyle/>
                    <a:p>
                      <a:pPr algn="ctr">
                        <a:lnSpc>
                          <a:spcPct val="100000"/>
                        </a:lnSpc>
                      </a:pPr>
                      <a:r>
                        <a:rPr lang="ru-RU" sz="1000" dirty="0" smtClean="0">
                          <a:solidFill>
                            <a:schemeClr val="tx1"/>
                          </a:solidFill>
                          <a:latin typeface="Times New Roman" pitchFamily="18" charset="0"/>
                          <a:cs typeface="Times New Roman" pitchFamily="18" charset="0"/>
                        </a:rPr>
                        <a:t>%</a:t>
                      </a:r>
                      <a:endParaRPr lang="ru-RU" sz="1000" dirty="0">
                        <a:solidFill>
                          <a:schemeClr val="tx1"/>
                        </a:solidFill>
                        <a:latin typeface="Times New Roman" pitchFamily="18" charset="0"/>
                        <a:cs typeface="Times New Roman" pitchFamily="18" charset="0"/>
                      </a:endParaRPr>
                    </a:p>
                  </a:txBody>
                  <a:tcPr anchor="ctr"/>
                </a:tc>
                <a:tc>
                  <a:txBody>
                    <a:bodyPr/>
                    <a:lstStyle/>
                    <a:p>
                      <a:pPr algn="ctr">
                        <a:lnSpc>
                          <a:spcPct val="100000"/>
                        </a:lnSpc>
                        <a:spcAft>
                          <a:spcPts val="0"/>
                        </a:spcAft>
                      </a:pPr>
                      <a:r>
                        <a:rPr lang="ru-RU" sz="1000" strike="noStrike" dirty="0" smtClean="0">
                          <a:solidFill>
                            <a:schemeClr val="tx1"/>
                          </a:solidFill>
                          <a:latin typeface="Times New Roman" pitchFamily="18" charset="0"/>
                          <a:ea typeface="Times New Roman"/>
                          <a:cs typeface="Times New Roman" pitchFamily="18" charset="0"/>
                        </a:rPr>
                        <a:t>-</a:t>
                      </a:r>
                      <a:endParaRPr lang="ru-RU" sz="1000" strike="noStrike" dirty="0">
                        <a:solidFill>
                          <a:schemeClr val="tx1"/>
                        </a:solidFill>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50</a:t>
                      </a:r>
                      <a:endParaRPr lang="ru-RU" sz="1000" dirty="0">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50</a:t>
                      </a:r>
                      <a:endParaRPr lang="ru-RU" sz="1000" dirty="0">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50</a:t>
                      </a:r>
                      <a:endParaRPr lang="ru-RU" sz="1000" dirty="0">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solidFill>
                            <a:schemeClr val="tx1"/>
                          </a:solidFill>
                          <a:latin typeface="Times New Roman" pitchFamily="18" charset="0"/>
                          <a:ea typeface="Times New Roman"/>
                          <a:cs typeface="Times New Roman" pitchFamily="18" charset="0"/>
                        </a:rPr>
                        <a:t>-</a:t>
                      </a:r>
                      <a:endParaRPr lang="ru-RU" sz="1000" dirty="0">
                        <a:solidFill>
                          <a:schemeClr val="tx1"/>
                        </a:solidFill>
                        <a:latin typeface="Times New Roman" pitchFamily="18" charset="0"/>
                        <a:ea typeface="Times New Roman"/>
                        <a:cs typeface="Times New Roman" pitchFamily="18" charset="0"/>
                      </a:endParaRPr>
                    </a:p>
                  </a:txBody>
                  <a:tcPr marL="17780" marR="17780" marT="17780" marB="17780" anchor="ctr"/>
                </a:tc>
              </a:tr>
              <a:tr h="230107">
                <a:tc>
                  <a:txBody>
                    <a:bodyPr/>
                    <a:lstStyle/>
                    <a:p>
                      <a:pPr algn="ctr">
                        <a:lnSpc>
                          <a:spcPct val="100000"/>
                        </a:lnSpc>
                      </a:pPr>
                      <a:r>
                        <a:rPr lang="ru-RU" sz="1000" dirty="0" smtClean="0">
                          <a:latin typeface="Times New Roman" pitchFamily="18" charset="0"/>
                          <a:cs typeface="Times New Roman" pitchFamily="18" charset="0"/>
                        </a:rPr>
                        <a:t>8</a:t>
                      </a:r>
                      <a:endParaRPr lang="ru-RU" sz="1000" dirty="0">
                        <a:latin typeface="Times New Roman" pitchFamily="18" charset="0"/>
                        <a:cs typeface="Times New Roman"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tx1"/>
                          </a:solidFill>
                          <a:latin typeface="Times New Roman" pitchFamily="18" charset="0"/>
                          <a:ea typeface="+mn-ea"/>
                          <a:cs typeface="Times New Roman" pitchFamily="18" charset="0"/>
                        </a:rPr>
                        <a:t>Прирост земельного налога	</a:t>
                      </a:r>
                      <a:endParaRPr lang="ru-RU" sz="1000" dirty="0">
                        <a:solidFill>
                          <a:schemeClr val="tx1"/>
                        </a:solidFill>
                        <a:latin typeface="Times New Roman" pitchFamily="18" charset="0"/>
                        <a:cs typeface="Times New Roman" pitchFamily="18" charset="0"/>
                      </a:endParaRPr>
                    </a:p>
                  </a:txBody>
                  <a:tcPr anchor="ctr"/>
                </a:tc>
                <a:tc>
                  <a:txBody>
                    <a:bodyPr/>
                    <a:lstStyle/>
                    <a:p>
                      <a:pPr algn="ctr">
                        <a:lnSpc>
                          <a:spcPct val="100000"/>
                        </a:lnSpc>
                      </a:pPr>
                      <a:r>
                        <a:rPr lang="ru-RU" sz="1000" dirty="0" smtClean="0">
                          <a:solidFill>
                            <a:schemeClr val="tx1"/>
                          </a:solidFill>
                          <a:latin typeface="Times New Roman" pitchFamily="18" charset="0"/>
                          <a:cs typeface="Times New Roman" pitchFamily="18" charset="0"/>
                        </a:rPr>
                        <a:t>%</a:t>
                      </a:r>
                      <a:endParaRPr lang="ru-RU" sz="1000" dirty="0">
                        <a:solidFill>
                          <a:schemeClr val="tx1"/>
                        </a:solidFill>
                        <a:latin typeface="Times New Roman" pitchFamily="18" charset="0"/>
                        <a:cs typeface="Times New Roman" pitchFamily="18" charset="0"/>
                      </a:endParaRPr>
                    </a:p>
                  </a:txBody>
                  <a:tcPr anchor="ctr"/>
                </a:tc>
                <a:tc>
                  <a:txBody>
                    <a:bodyPr/>
                    <a:lstStyle/>
                    <a:p>
                      <a:pPr algn="ctr">
                        <a:lnSpc>
                          <a:spcPct val="100000"/>
                        </a:lnSpc>
                        <a:spcAft>
                          <a:spcPts val="0"/>
                        </a:spcAft>
                      </a:pPr>
                      <a:r>
                        <a:rPr lang="ru-RU" sz="1000" strike="noStrike" dirty="0" smtClean="0">
                          <a:solidFill>
                            <a:schemeClr val="tx1"/>
                          </a:solidFill>
                          <a:latin typeface="Times New Roman" pitchFamily="18" charset="0"/>
                          <a:ea typeface="Times New Roman"/>
                          <a:cs typeface="Times New Roman" pitchFamily="18" charset="0"/>
                        </a:rPr>
                        <a:t>101</a:t>
                      </a:r>
                      <a:endParaRPr lang="ru-RU" sz="1000" strike="noStrike" dirty="0">
                        <a:solidFill>
                          <a:schemeClr val="tx1"/>
                        </a:solidFill>
                        <a:latin typeface="Times New Roman" pitchFamily="18" charset="0"/>
                        <a:ea typeface="Times New Roman"/>
                        <a:cs typeface="Times New Roman" pitchFamily="18" charset="0"/>
                      </a:endParaRPr>
                    </a:p>
                  </a:txBody>
                  <a:tcPr marL="68580" marR="68580" marT="0" marB="0" anchor="ct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a:solidFill>
                            <a:srgbClr val="000000"/>
                          </a:solidFill>
                          <a:latin typeface="Times New Roman" pitchFamily="18" charset="0"/>
                          <a:ea typeface="Times New Roman"/>
                          <a:cs typeface="Times New Roman" pitchFamily="18" charset="0"/>
                        </a:rPr>
                        <a:t>100</a:t>
                      </a:r>
                      <a:endParaRPr lang="ru-RU" sz="1000">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100</a:t>
                      </a:r>
                      <a:endParaRPr lang="ru-RU" sz="1000" dirty="0">
                        <a:latin typeface="Times New Roman" pitchFamily="18" charset="0"/>
                        <a:ea typeface="Times New Roman"/>
                        <a:cs typeface="Times New Roman" pitchFamily="18" charset="0"/>
                      </a:endParaRPr>
                    </a:p>
                  </a:txBody>
                  <a:tcPr marL="17780" marR="17780" marT="17780" marB="17780" anchor="ctr"/>
                </a:tc>
              </a:tr>
              <a:tr h="700647">
                <a:tc>
                  <a:txBody>
                    <a:bodyPr/>
                    <a:lstStyle/>
                    <a:p>
                      <a:pPr algn="ctr">
                        <a:lnSpc>
                          <a:spcPct val="100000"/>
                        </a:lnSpc>
                      </a:pPr>
                      <a:r>
                        <a:rPr lang="ru-RU" sz="1000" dirty="0" smtClean="0">
                          <a:latin typeface="Times New Roman" pitchFamily="18" charset="0"/>
                          <a:cs typeface="Times New Roman" pitchFamily="18" charset="0"/>
                        </a:rPr>
                        <a:t>9</a:t>
                      </a:r>
                      <a:endParaRPr lang="ru-RU" sz="1000" dirty="0">
                        <a:latin typeface="Times New Roman" pitchFamily="18" charset="0"/>
                        <a:cs typeface="Times New Roman"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dirty="0" smtClean="0">
                          <a:solidFill>
                            <a:schemeClr val="tx1"/>
                          </a:solidFill>
                          <a:latin typeface="Times New Roman" pitchFamily="18" charset="0"/>
                          <a:cs typeface="Times New Roman" pitchFamily="18" charset="0"/>
                        </a:rPr>
                        <a:t>Доля проведенных аукционов на право заключения договоров аренды</a:t>
                      </a:r>
                      <a:r>
                        <a:rPr lang="ru-RU" sz="1000" baseline="0" dirty="0" smtClean="0">
                          <a:solidFill>
                            <a:schemeClr val="tx1"/>
                          </a:solidFill>
                          <a:latin typeface="Times New Roman" pitchFamily="18" charset="0"/>
                          <a:cs typeface="Times New Roman" pitchFamily="18" charset="0"/>
                        </a:rPr>
                        <a:t> земельных участков для субъектов малого и среднего предпринимательства к общему количеству таких торгов</a:t>
                      </a:r>
                      <a:endParaRPr lang="ru-RU" sz="1000" dirty="0">
                        <a:solidFill>
                          <a:schemeClr val="tx1"/>
                        </a:solidFill>
                        <a:latin typeface="Times New Roman" pitchFamily="18" charset="0"/>
                        <a:cs typeface="Times New Roman" pitchFamily="18" charset="0"/>
                      </a:endParaRPr>
                    </a:p>
                  </a:txBody>
                  <a:tcPr anchor="ctr"/>
                </a:tc>
                <a:tc>
                  <a:txBody>
                    <a:bodyPr/>
                    <a:lstStyle/>
                    <a:p>
                      <a:pPr algn="ctr">
                        <a:lnSpc>
                          <a:spcPct val="100000"/>
                        </a:lnSpc>
                      </a:pPr>
                      <a:r>
                        <a:rPr lang="ru-RU" sz="1000" dirty="0" smtClean="0">
                          <a:solidFill>
                            <a:schemeClr val="tx1"/>
                          </a:solidFill>
                          <a:latin typeface="Times New Roman" pitchFamily="18" charset="0"/>
                          <a:cs typeface="Times New Roman" pitchFamily="18" charset="0"/>
                        </a:rPr>
                        <a:t>%</a:t>
                      </a:r>
                      <a:endParaRPr lang="ru-RU" sz="1000" dirty="0">
                        <a:solidFill>
                          <a:schemeClr val="tx1"/>
                        </a:solidFill>
                        <a:latin typeface="Times New Roman" pitchFamily="18" charset="0"/>
                        <a:cs typeface="Times New Roman" pitchFamily="18" charset="0"/>
                      </a:endParaRPr>
                    </a:p>
                  </a:txBody>
                  <a:tcPr anchor="ctr"/>
                </a:tc>
                <a:tc>
                  <a:txBody>
                    <a:bodyPr/>
                    <a:lstStyle/>
                    <a:p>
                      <a:pPr algn="ctr">
                        <a:lnSpc>
                          <a:spcPct val="100000"/>
                        </a:lnSpc>
                        <a:spcAft>
                          <a:spcPts val="0"/>
                        </a:spcAft>
                      </a:pPr>
                      <a:r>
                        <a:rPr lang="ru-RU" sz="1000" strike="noStrike" dirty="0" smtClean="0">
                          <a:solidFill>
                            <a:schemeClr val="tx1"/>
                          </a:solidFill>
                          <a:latin typeface="Times New Roman" pitchFamily="18" charset="0"/>
                          <a:ea typeface="Times New Roman"/>
                          <a:cs typeface="Times New Roman" pitchFamily="18" charset="0"/>
                        </a:rPr>
                        <a:t>4</a:t>
                      </a:r>
                      <a:endParaRPr lang="ru-RU" sz="1000" strike="noStrike" dirty="0">
                        <a:solidFill>
                          <a:schemeClr val="tx1"/>
                        </a:solidFill>
                        <a:latin typeface="Times New Roman" pitchFamily="18" charset="0"/>
                        <a:ea typeface="Times New Roman"/>
                        <a:cs typeface="Times New Roman" pitchFamily="18" charset="0"/>
                      </a:endParaRPr>
                    </a:p>
                  </a:txBody>
                  <a:tcPr marL="68580" marR="68580" marT="0" marB="0" anchor="ct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20</a:t>
                      </a:r>
                      <a:endParaRPr lang="ru-RU" sz="1000" dirty="0">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a:solidFill>
                            <a:srgbClr val="000000"/>
                          </a:solidFill>
                          <a:latin typeface="Times New Roman" pitchFamily="18" charset="0"/>
                          <a:ea typeface="Times New Roman"/>
                          <a:cs typeface="Times New Roman" pitchFamily="18" charset="0"/>
                        </a:rPr>
                        <a:t>20</a:t>
                      </a:r>
                      <a:endParaRPr lang="ru-RU" sz="1000">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20</a:t>
                      </a:r>
                      <a:endParaRPr lang="ru-RU" sz="1000" dirty="0">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solidFill>
                            <a:schemeClr val="tx1"/>
                          </a:solidFill>
                          <a:latin typeface="Times New Roman" pitchFamily="18" charset="0"/>
                          <a:ea typeface="Times New Roman"/>
                          <a:cs typeface="Times New Roman" pitchFamily="18" charset="0"/>
                        </a:rPr>
                        <a:t>-</a:t>
                      </a:r>
                      <a:endParaRPr lang="ru-RU" sz="1000" dirty="0">
                        <a:solidFill>
                          <a:schemeClr val="tx1"/>
                        </a:solidFill>
                        <a:latin typeface="Times New Roman" pitchFamily="18" charset="0"/>
                        <a:ea typeface="Times New Roman"/>
                        <a:cs typeface="Times New Roman" pitchFamily="18" charset="0"/>
                      </a:endParaRPr>
                    </a:p>
                  </a:txBody>
                  <a:tcPr marL="68580" marR="68580" marT="0" marB="0" anchor="ctr"/>
                </a:tc>
              </a:tr>
            </a:tbl>
          </a:graphicData>
        </a:graphic>
      </p:graphicFrame>
      <p:sp>
        <p:nvSpPr>
          <p:cNvPr id="5" name="Прямоугольник 4"/>
          <p:cNvSpPr/>
          <p:nvPr/>
        </p:nvSpPr>
        <p:spPr>
          <a:xfrm>
            <a:off x="6143636" y="6500834"/>
            <a:ext cx="2571739" cy="523220"/>
          </a:xfrm>
          <a:prstGeom prst="rect">
            <a:avLst/>
          </a:prstGeom>
        </p:spPr>
        <p:txBody>
          <a:bodyPr wrap="square">
            <a:spAutoFit/>
          </a:bodyPr>
          <a:lstStyle/>
          <a:p>
            <a:pPr algn="r">
              <a:defRPr/>
            </a:pP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cs typeface="Arial" charset="0"/>
            </a:endParaRPr>
          </a:p>
          <a:p>
            <a:pPr algn="r">
              <a:defRPr/>
            </a:pPr>
            <a:endParaRPr lang="ru-RU" sz="1400" dirty="0">
              <a:latin typeface="Arial" charset="0"/>
              <a:cs typeface="Arial" charset="0"/>
            </a:endParaRPr>
          </a:p>
        </p:txBody>
      </p:sp>
      <p:pic>
        <p:nvPicPr>
          <p:cNvPr id="50290" name="Рисунок 32" descr="Описание: Можайск-ГО-ПП-01"/>
          <p:cNvPicPr>
            <a:picLocks noChangeAspect="1" noChangeArrowheads="1"/>
          </p:cNvPicPr>
          <p:nvPr/>
        </p:nvPicPr>
        <p:blipFill>
          <a:blip r:embed="rId2" cstate="print"/>
          <a:srcRect/>
          <a:stretch>
            <a:fillRect/>
          </a:stretch>
        </p:blipFill>
        <p:spPr bwMode="auto">
          <a:xfrm>
            <a:off x="452850" y="480388"/>
            <a:ext cx="636326" cy="6999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Текст 2"/>
          <p:cNvSpPr>
            <a:spLocks noGrp="1"/>
          </p:cNvSpPr>
          <p:nvPr>
            <p:ph type="body" idx="1"/>
          </p:nvPr>
        </p:nvSpPr>
        <p:spPr>
          <a:xfrm>
            <a:off x="725968" y="1729958"/>
            <a:ext cx="4040188" cy="928688"/>
          </a:xfrm>
        </p:spPr>
        <p:txBody>
          <a:bodyPr/>
          <a:lstStyle/>
          <a:p>
            <a:r>
              <a:rPr lang="ru-RU" altLang="ru-RU" sz="1400" b="0" dirty="0" smtClean="0">
                <a:latin typeface="Times New Roman" pitchFamily="18" charset="0"/>
                <a:cs typeface="Times New Roman" pitchFamily="18" charset="0"/>
              </a:rPr>
              <a:t>2023 год  – 15 151,6 тыс.рублей</a:t>
            </a:r>
          </a:p>
          <a:p>
            <a:r>
              <a:rPr lang="ru-RU" altLang="ru-RU" sz="1400" b="0" dirty="0" smtClean="0">
                <a:latin typeface="Times New Roman" pitchFamily="18" charset="0"/>
                <a:cs typeface="Times New Roman" pitchFamily="18" charset="0"/>
              </a:rPr>
              <a:t>2024 год – 23 017,7 тыс.рублей</a:t>
            </a:r>
          </a:p>
          <a:p>
            <a:r>
              <a:rPr lang="ru-RU" altLang="ru-RU" sz="1400" b="0" dirty="0" smtClean="0">
                <a:latin typeface="Times New Roman" pitchFamily="18" charset="0"/>
                <a:cs typeface="Times New Roman" pitchFamily="18" charset="0"/>
              </a:rPr>
              <a:t>2025 год – 23 017,5 тыс. рублей</a:t>
            </a:r>
          </a:p>
        </p:txBody>
      </p:sp>
      <p:sp>
        <p:nvSpPr>
          <p:cNvPr id="52227" name="Текст 4"/>
          <p:cNvSpPr>
            <a:spLocks noGrp="1"/>
          </p:cNvSpPr>
          <p:nvPr>
            <p:ph type="body" sz="quarter" idx="3"/>
          </p:nvPr>
        </p:nvSpPr>
        <p:spPr>
          <a:xfrm>
            <a:off x="4667338" y="1391308"/>
            <a:ext cx="4041775" cy="1136664"/>
          </a:xfrm>
        </p:spPr>
        <p:txBody>
          <a:bodyPr>
            <a:noAutofit/>
          </a:bodyPr>
          <a:lstStyle/>
          <a:p>
            <a:pPr algn="ctr"/>
            <a:endParaRPr lang="ru-RU" sz="1400" b="0" dirty="0" smtClean="0">
              <a:latin typeface="Times New Roman" pitchFamily="18" charset="0"/>
              <a:cs typeface="Times New Roman" pitchFamily="18" charset="0"/>
            </a:endParaRPr>
          </a:p>
          <a:p>
            <a:pPr algn="ctr"/>
            <a:endParaRPr lang="ru-RU" sz="1400" b="0" dirty="0" smtClean="0">
              <a:latin typeface="Times New Roman" pitchFamily="18" charset="0"/>
              <a:cs typeface="Times New Roman" pitchFamily="18" charset="0"/>
            </a:endParaRPr>
          </a:p>
          <a:p>
            <a:pPr algn="ctr"/>
            <a:r>
              <a:rPr lang="ru-RU" sz="1400" b="0" dirty="0" smtClean="0">
                <a:latin typeface="Times New Roman" pitchFamily="18" charset="0"/>
                <a:cs typeface="Times New Roman" pitchFamily="18" charset="0"/>
              </a:rPr>
              <a:t>2023 год</a:t>
            </a:r>
          </a:p>
          <a:p>
            <a:r>
              <a:rPr lang="ru-RU" sz="1400" b="0" dirty="0" smtClean="0">
                <a:latin typeface="Times New Roman" pitchFamily="18" charset="0"/>
                <a:cs typeface="Times New Roman" pitchFamily="18" charset="0"/>
              </a:rPr>
              <a:t>99,98% - бюджет Можайского городского округа</a:t>
            </a:r>
          </a:p>
          <a:p>
            <a:r>
              <a:rPr lang="ru-RU" sz="1400" b="0" dirty="0" smtClean="0">
                <a:latin typeface="Times New Roman" pitchFamily="18" charset="0"/>
                <a:cs typeface="Times New Roman" pitchFamily="18" charset="0"/>
              </a:rPr>
              <a:t>0,02% - бюджет Московской области </a:t>
            </a:r>
          </a:p>
          <a:p>
            <a:endParaRPr lang="ru-RU" sz="1400" b="0" dirty="0" smtClean="0">
              <a:latin typeface="Times New Roman" pitchFamily="18" charset="0"/>
              <a:cs typeface="Times New Roman" pitchFamily="18" charset="0"/>
            </a:endParaRPr>
          </a:p>
        </p:txBody>
      </p:sp>
      <p:sp>
        <p:nvSpPr>
          <p:cNvPr id="8" name="Прямоугольник 7"/>
          <p:cNvSpPr/>
          <p:nvPr/>
        </p:nvSpPr>
        <p:spPr>
          <a:xfrm>
            <a:off x="6215073" y="6500834"/>
            <a:ext cx="2500301" cy="523220"/>
          </a:xfrm>
          <a:prstGeom prst="rect">
            <a:avLst/>
          </a:prstGeom>
        </p:spPr>
        <p:txBody>
          <a:bodyPr wrap="square">
            <a:spAutoFit/>
          </a:bodyPr>
          <a:lstStyle/>
          <a:p>
            <a:pPr algn="r">
              <a:defRPr/>
            </a:pP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cs typeface="Arial" charset="0"/>
            </a:endParaRPr>
          </a:p>
          <a:p>
            <a:pPr algn="r">
              <a:defRPr/>
            </a:pPr>
            <a:endParaRPr lang="ru-RU" sz="1400" dirty="0">
              <a:cs typeface="Arial" charset="0"/>
            </a:endParaRPr>
          </a:p>
        </p:txBody>
      </p:sp>
      <p:sp>
        <p:nvSpPr>
          <p:cNvPr id="9" name="Заголовок 1"/>
          <p:cNvSpPr txBox="1">
            <a:spLocks/>
          </p:cNvSpPr>
          <p:nvPr/>
        </p:nvSpPr>
        <p:spPr bwMode="auto">
          <a:xfrm>
            <a:off x="395288" y="1412875"/>
            <a:ext cx="8229600" cy="158737"/>
          </a:xfrm>
          <a:prstGeom prst="rect">
            <a:avLst/>
          </a:prstGeom>
          <a:noFill/>
          <a:ln w="9525">
            <a:noFill/>
            <a:miter lim="800000"/>
            <a:headEnd/>
            <a:tailEnd/>
          </a:ln>
        </p:spPr>
        <p:txBody>
          <a:bodyPr anchor="ctr"/>
          <a:lstStyle/>
          <a:p>
            <a:pPr algn="ctr" eaLnBrk="0" hangingPunct="0">
              <a:defRPr/>
            </a:pPr>
            <a:endParaRPr lang="ru-RU" sz="2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mj-ea"/>
              <a:cs typeface="Times New Roman" pitchFamily="18" charset="0"/>
            </a:endParaRPr>
          </a:p>
        </p:txBody>
      </p:sp>
      <p:sp>
        <p:nvSpPr>
          <p:cNvPr id="10" name="Заголовок 1"/>
          <p:cNvSpPr txBox="1">
            <a:spLocks/>
          </p:cNvSpPr>
          <p:nvPr/>
        </p:nvSpPr>
        <p:spPr bwMode="auto">
          <a:xfrm>
            <a:off x="438003" y="1332801"/>
            <a:ext cx="8229600" cy="287338"/>
          </a:xfrm>
          <a:prstGeom prst="rect">
            <a:avLst/>
          </a:prstGeom>
          <a:noFill/>
          <a:ln w="9525">
            <a:noFill/>
            <a:miter lim="800000"/>
            <a:headEnd/>
            <a:tailEnd/>
          </a:ln>
        </p:spPr>
        <p:txBody>
          <a:bodyPr anchor="ctr"/>
          <a:lstStyle/>
          <a:p>
            <a:pPr algn="ctr" eaLnBrk="0" hangingPunct="0">
              <a:defRPr/>
            </a:pPr>
            <a:r>
              <a:rPr lang="ru-RU" kern="0" dirty="0">
                <a:latin typeface="Times New Roman" pitchFamily="18" charset="0"/>
                <a:ea typeface="+mj-ea"/>
                <a:cs typeface="Times New Roman" pitchFamily="18" charset="0"/>
              </a:rPr>
              <a:t>Расходы бюджета Можайского городского округа:</a:t>
            </a:r>
          </a:p>
        </p:txBody>
      </p:sp>
      <p:sp>
        <p:nvSpPr>
          <p:cNvPr id="12" name="Заголовок 11"/>
          <p:cNvSpPr>
            <a:spLocks noGrp="1"/>
          </p:cNvSpPr>
          <p:nvPr>
            <p:ph type="title"/>
          </p:nvPr>
        </p:nvSpPr>
        <p:spPr>
          <a:xfrm>
            <a:off x="1052718" y="559936"/>
            <a:ext cx="7543824" cy="714380"/>
          </a:xfrm>
        </p:spPr>
        <p:txBody>
          <a:bodyPr>
            <a:normAutofit fontScale="90000"/>
          </a:bodyPr>
          <a:lstStyle/>
          <a:p>
            <a:pPr algn="ctr">
              <a:defRPr/>
            </a:pPr>
            <a:r>
              <a:rPr lang="ru-RU" sz="18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a:t>
            </a:r>
            <a:r>
              <a:rPr lang="ru-RU" sz="1800" b="1" dirty="0" smtClean="0">
                <a:solidFill>
                  <a:srgbClr val="FFC000"/>
                </a:solidFill>
                <a:latin typeface="Times New Roman" pitchFamily="18" charset="0"/>
                <a:cs typeface="Times New Roman" pitchFamily="18" charset="0"/>
              </a:rPr>
              <a:t>Развитие институтов гражданского общества, повышение эффективности местного самоуправления и реализации молодежной политики» </a:t>
            </a:r>
            <a:br>
              <a:rPr lang="ru-RU" sz="1800" b="1" dirty="0" smtClean="0">
                <a:solidFill>
                  <a:srgbClr val="FFC000"/>
                </a:solidFill>
                <a:latin typeface="Times New Roman" pitchFamily="18" charset="0"/>
                <a:cs typeface="Times New Roman" pitchFamily="18" charset="0"/>
              </a:rPr>
            </a:br>
            <a:r>
              <a:rPr lang="ru-RU" sz="1800" b="1" dirty="0" smtClean="0">
                <a:solidFill>
                  <a:srgbClr val="FFC000"/>
                </a:solidFill>
                <a:latin typeface="Times New Roman" pitchFamily="18" charset="0"/>
                <a:cs typeface="Times New Roman" pitchFamily="18" charset="0"/>
              </a:rPr>
              <a:t>на </a:t>
            </a:r>
            <a:r>
              <a:rPr lang="ru-RU" sz="18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2023- 2027 годы</a:t>
            </a:r>
            <a:endParaRPr lang="ru-RU" sz="1800" b="1" dirty="0">
              <a:solidFill>
                <a:srgbClr val="FFC000"/>
              </a:solidFill>
              <a:latin typeface="Times New Roman" pitchFamily="18" charset="0"/>
              <a:cs typeface="Times New Roman" pitchFamily="18" charset="0"/>
            </a:endParaRPr>
          </a:p>
        </p:txBody>
      </p:sp>
      <p:pic>
        <p:nvPicPr>
          <p:cNvPr id="52232" name="Рисунок 32" descr="Описание: Можайск-ГО-ПП-01"/>
          <p:cNvPicPr>
            <a:picLocks noChangeAspect="1" noChangeArrowheads="1"/>
          </p:cNvPicPr>
          <p:nvPr/>
        </p:nvPicPr>
        <p:blipFill>
          <a:blip r:embed="rId2" cstate="print"/>
          <a:srcRect/>
          <a:stretch>
            <a:fillRect/>
          </a:stretch>
        </p:blipFill>
        <p:spPr bwMode="auto">
          <a:xfrm>
            <a:off x="444613" y="494031"/>
            <a:ext cx="714360" cy="785797"/>
          </a:xfrm>
          <a:prstGeom prst="rect">
            <a:avLst/>
          </a:prstGeom>
          <a:noFill/>
          <a:ln w="9525">
            <a:noFill/>
            <a:miter lim="800000"/>
            <a:headEnd/>
            <a:tailEnd/>
          </a:ln>
        </p:spPr>
      </p:pic>
      <p:graphicFrame>
        <p:nvGraphicFramePr>
          <p:cNvPr id="17" name="Содержимое 16"/>
          <p:cNvGraphicFramePr>
            <a:graphicFrameLocks noGrp="1"/>
          </p:cNvGraphicFramePr>
          <p:nvPr>
            <p:ph sz="half" idx="2"/>
          </p:nvPr>
        </p:nvGraphicFramePr>
        <p:xfrm>
          <a:off x="457200" y="2708919"/>
          <a:ext cx="4040188" cy="34172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Диаграмма 12"/>
          <p:cNvGraphicFramePr/>
          <p:nvPr/>
        </p:nvGraphicFramePr>
        <p:xfrm>
          <a:off x="323528" y="2708920"/>
          <a:ext cx="3888433" cy="3791914"/>
        </p:xfrm>
        <a:graphic>
          <a:graphicData uri="http://schemas.openxmlformats.org/drawingml/2006/chart">
            <c:chart xmlns:c="http://schemas.openxmlformats.org/drawingml/2006/chart" xmlns:r="http://schemas.openxmlformats.org/officeDocument/2006/relationships" r:id="rId4"/>
          </a:graphicData>
        </a:graphic>
      </p:graphicFrame>
      <p:pic>
        <p:nvPicPr>
          <p:cNvPr id="4098" name="Picture 2" descr="C:\Users\buch1\Desktop\5.jpg"/>
          <p:cNvPicPr>
            <a:picLocks noGrp="1" noChangeAspect="1" noChangeArrowheads="1"/>
          </p:cNvPicPr>
          <p:nvPr>
            <p:ph sz="quarter" idx="4"/>
          </p:nvPr>
        </p:nvPicPr>
        <p:blipFill>
          <a:blip r:embed="rId5"/>
          <a:srcRect/>
          <a:stretch>
            <a:fillRect/>
          </a:stretch>
        </p:blipFill>
        <p:spPr bwMode="auto">
          <a:xfrm>
            <a:off x="4791052" y="2648902"/>
            <a:ext cx="3930650" cy="3375052"/>
          </a:xfrm>
          <a:prstGeom prst="rect">
            <a:avLst/>
          </a:prstGeom>
          <a:noFill/>
        </p:spPr>
      </p:pic>
      <p:pic>
        <p:nvPicPr>
          <p:cNvPr id="3074" name="Picture 2" descr="C:\Users\buch1\Desktop\удалить\5.jpg"/>
          <p:cNvPicPr>
            <a:picLocks noChangeAspect="1" noChangeArrowheads="1"/>
          </p:cNvPicPr>
          <p:nvPr/>
        </p:nvPicPr>
        <p:blipFill>
          <a:blip r:embed="rId6"/>
          <a:srcRect/>
          <a:stretch>
            <a:fillRect/>
          </a:stretch>
        </p:blipFill>
        <p:spPr bwMode="auto">
          <a:xfrm>
            <a:off x="428596" y="3214686"/>
            <a:ext cx="3789177" cy="3105161"/>
          </a:xfrm>
          <a:prstGeom prst="rect">
            <a:avLst/>
          </a:prstGeom>
          <a:noFill/>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a:xfrm>
            <a:off x="1226820" y="500062"/>
            <a:ext cx="7459980" cy="764857"/>
          </a:xfrm>
          <a:solidFill>
            <a:srgbClr val="00B0F0"/>
          </a:solidFill>
        </p:spPr>
        <p:txBody>
          <a:bodyPr anchor="ctr"/>
          <a:lstStyle/>
          <a:p>
            <a:pPr algn="ctr"/>
            <a:r>
              <a:rPr lang="ru-RU" sz="1800" dirty="0" smtClean="0">
                <a:latin typeface="Times New Roman" pitchFamily="18" charset="0"/>
                <a:cs typeface="Times New Roman" pitchFamily="18" charset="0"/>
              </a:rPr>
              <a:t>Мероприятия, предусмотренные к финансированию:</a:t>
            </a:r>
          </a:p>
        </p:txBody>
      </p:sp>
      <p:sp>
        <p:nvSpPr>
          <p:cNvPr id="53251" name="Содержимое 2"/>
          <p:cNvSpPr>
            <a:spLocks noGrp="1"/>
          </p:cNvSpPr>
          <p:nvPr>
            <p:ph idx="1"/>
          </p:nvPr>
        </p:nvSpPr>
        <p:spPr>
          <a:xfrm>
            <a:off x="428625" y="1285875"/>
            <a:ext cx="8429625" cy="4929188"/>
          </a:xfrm>
        </p:spPr>
        <p:txBody>
          <a:bodyPr/>
          <a:lstStyle/>
          <a:p>
            <a:pPr>
              <a:buFont typeface="Wingdings" pitchFamily="2" charset="2"/>
              <a:buChar char="§"/>
            </a:pPr>
            <a:r>
              <a:rPr lang="ru-RU" sz="1300" dirty="0" smtClean="0">
                <a:latin typeface="Times New Roman" pitchFamily="18" charset="0"/>
                <a:cs typeface="Times New Roman" pitchFamily="18" charset="0"/>
              </a:rPr>
              <a:t>Информирование населения муниципального образования о деятельности органов местного самоуправления муниципального образования Московской области посредством социальных сетей, </a:t>
            </a:r>
            <a:r>
              <a:rPr lang="ru-RU" sz="1300" dirty="0" err="1" smtClean="0">
                <a:latin typeface="Times New Roman" pitchFamily="18" charset="0"/>
                <a:cs typeface="Times New Roman" pitchFamily="18" charset="0"/>
              </a:rPr>
              <a:t>мессенджеров</a:t>
            </a:r>
            <a:r>
              <a:rPr lang="ru-RU" sz="1300" dirty="0" smtClean="0">
                <a:latin typeface="Times New Roman" pitchFamily="18" charset="0"/>
                <a:cs typeface="Times New Roman" pitchFamily="18" charset="0"/>
              </a:rPr>
              <a:t>, e-mail-рассылок, SMS-информирования</a:t>
            </a:r>
          </a:p>
          <a:p>
            <a:pPr>
              <a:buFont typeface="Wingdings" pitchFamily="2" charset="2"/>
              <a:buChar char="§"/>
            </a:pPr>
            <a:r>
              <a:rPr lang="ru-RU" sz="1300" dirty="0" smtClean="0">
                <a:latin typeface="Times New Roman" pitchFamily="18" charset="0"/>
                <a:cs typeface="Times New Roman" pitchFamily="18" charset="0"/>
              </a:rPr>
              <a:t>Информирование населения об основных событиях социально-экономического развития, общественно-политической жизни, освещение деятельности путем изготовления и распространения (вещания) телепередач</a:t>
            </a:r>
          </a:p>
          <a:p>
            <a:pPr>
              <a:buFont typeface="Wingdings" pitchFamily="2" charset="2"/>
              <a:buChar char="§"/>
            </a:pPr>
            <a:r>
              <a:rPr lang="ru-RU" sz="1300" dirty="0" smtClean="0">
                <a:latin typeface="Times New Roman" pitchFamily="18" charset="0"/>
                <a:cs typeface="Times New Roman" pitchFamily="18" charset="0"/>
              </a:rPr>
              <a:t>Информирование населения об основных событиях социально-экономического развития, общественно-политической жизни, освещение деятельности путем изготовления и распространения (вещания) радиопрограммы</a:t>
            </a:r>
          </a:p>
          <a:p>
            <a:pPr>
              <a:buFont typeface="Wingdings" pitchFamily="2" charset="2"/>
              <a:buChar char="§"/>
            </a:pPr>
            <a:r>
              <a:rPr lang="ru-RU" sz="1300" dirty="0" smtClean="0">
                <a:latin typeface="Times New Roman" pitchFamily="18" charset="0"/>
                <a:cs typeface="Times New Roman" pitchFamily="18" charset="0"/>
              </a:rPr>
              <a:t>Информирование населения об основных событиях социально-экономического развития, общественно-политической жизни, освещение деятельности в печатных СМИ</a:t>
            </a:r>
          </a:p>
          <a:p>
            <a:pPr>
              <a:buFont typeface="Wingdings" pitchFamily="2" charset="2"/>
              <a:buChar char="§"/>
            </a:pPr>
            <a:r>
              <a:rPr lang="ru-RU" sz="1300" dirty="0" smtClean="0">
                <a:latin typeface="Times New Roman" pitchFamily="18" charset="0"/>
                <a:cs typeface="Times New Roman" pitchFamily="18" charset="0"/>
              </a:rPr>
              <a:t>Информирование населения об основных событиях социально-экономического развития и общественно-политической жизни посредством размещения социальной рекламы на объектах наружной рекламы и информации</a:t>
            </a:r>
          </a:p>
          <a:p>
            <a:pPr>
              <a:buFont typeface="Wingdings" pitchFamily="2" charset="2"/>
              <a:buChar char="§"/>
            </a:pPr>
            <a:r>
              <a:rPr lang="ru-RU" sz="1300" dirty="0" smtClean="0">
                <a:latin typeface="Times New Roman" pitchFamily="18" charset="0"/>
                <a:cs typeface="Times New Roman" pitchFamily="18" charset="0"/>
              </a:rPr>
              <a:t>Приведение в соответствие количества и фактического расположения рекламных конструкций на территории муниципального образования согласованной Правительством Московской области схеме размещения рекламных конструкций</a:t>
            </a:r>
          </a:p>
          <a:p>
            <a:pPr>
              <a:buFont typeface="Wingdings" pitchFamily="2" charset="2"/>
              <a:buChar char="§"/>
            </a:pPr>
            <a:r>
              <a:rPr lang="ru-RU" sz="1300" dirty="0" smtClean="0">
                <a:latin typeface="Times New Roman" pitchFamily="18" charset="0"/>
                <a:cs typeface="Times New Roman" pitchFamily="18" charset="0"/>
              </a:rPr>
              <a:t>Организация и проведение мероприятий по гражданско-патриотическому и духовно-нравственному воспитанию молодежи</a:t>
            </a:r>
          </a:p>
          <a:p>
            <a:pPr>
              <a:buFont typeface="Wingdings" pitchFamily="2" charset="2"/>
              <a:buChar char="§"/>
            </a:pPr>
            <a:r>
              <a:rPr lang="ru-RU" sz="1300" dirty="0" smtClean="0">
                <a:latin typeface="Times New Roman" pitchFamily="18" charset="0"/>
                <a:cs typeface="Times New Roman" pitchFamily="18" charset="0"/>
              </a:rPr>
              <a:t>Расходы на обеспечение деятельности (оказание услуг) муниципальных учреждений в сфере молодежной политики</a:t>
            </a:r>
          </a:p>
          <a:p>
            <a:pPr>
              <a:buFont typeface="Wingdings" pitchFamily="2" charset="2"/>
              <a:buChar char="§"/>
            </a:pPr>
            <a:r>
              <a:rPr lang="ru-RU" sz="1300" dirty="0" smtClean="0">
                <a:latin typeface="Times New Roman" pitchFamily="18" charset="0"/>
                <a:cs typeface="Times New Roman" pitchFamily="18" charset="0"/>
              </a:rPr>
              <a:t>Составление (изменение) списков кандидатов в присяжные заседатели федеральных судов общей юрисдикции в Российской Федерации</a:t>
            </a:r>
          </a:p>
          <a:p>
            <a:pPr>
              <a:buFont typeface="Wingdings" pitchFamily="2" charset="2"/>
              <a:buChar char="§"/>
            </a:pPr>
            <a:endParaRPr lang="ru-RU" sz="1400" dirty="0" smtClean="0"/>
          </a:p>
          <a:p>
            <a:pPr>
              <a:buFont typeface="Wingdings" pitchFamily="2" charset="2"/>
              <a:buChar char="§"/>
            </a:pPr>
            <a:endParaRPr lang="ru-RU" sz="1400" dirty="0" smtClean="0"/>
          </a:p>
          <a:p>
            <a:pPr>
              <a:buFont typeface="Wingdings" pitchFamily="2" charset="2"/>
              <a:buChar char="§"/>
            </a:pPr>
            <a:endParaRPr lang="ru-RU" sz="1400" dirty="0" smtClean="0">
              <a:latin typeface="Times New Roman" pitchFamily="18" charset="0"/>
              <a:cs typeface="Times New Roman" pitchFamily="18" charset="0"/>
            </a:endParaRPr>
          </a:p>
          <a:p>
            <a:pPr>
              <a:buFont typeface="Wingdings" pitchFamily="2" charset="2"/>
              <a:buNone/>
            </a:pPr>
            <a:endParaRPr lang="ru-RU" sz="1300" dirty="0" smtClean="0">
              <a:latin typeface="Times New Roman" pitchFamily="18" charset="0"/>
              <a:cs typeface="Times New Roman" pitchFamily="18" charset="0"/>
            </a:endParaRPr>
          </a:p>
        </p:txBody>
      </p:sp>
      <p:sp>
        <p:nvSpPr>
          <p:cNvPr id="5" name="Прямоугольник 4"/>
          <p:cNvSpPr/>
          <p:nvPr/>
        </p:nvSpPr>
        <p:spPr>
          <a:xfrm>
            <a:off x="2286000" y="6429375"/>
            <a:ext cx="6572250" cy="523875"/>
          </a:xfrm>
          <a:prstGeom prst="rect">
            <a:avLst/>
          </a:prstGeom>
        </p:spPr>
        <p:txBody>
          <a:bodyPr>
            <a:spAutoFit/>
          </a:bodyPr>
          <a:lstStyle/>
          <a:p>
            <a:pPr algn="r">
              <a:defRPr/>
            </a:pP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cs typeface="Arial" charset="0"/>
            </a:endParaRPr>
          </a:p>
          <a:p>
            <a:pPr algn="r">
              <a:defRPr/>
            </a:pPr>
            <a:endParaRPr lang="ru-RU" sz="1400" dirty="0">
              <a:latin typeface="Arial" charset="0"/>
              <a:cs typeface="Arial" charset="0"/>
            </a:endParaRPr>
          </a:p>
        </p:txBody>
      </p:sp>
      <p:pic>
        <p:nvPicPr>
          <p:cNvPr id="53253" name="Рисунок 32" descr="Описание: Можайск-ГО-ПП-01"/>
          <p:cNvPicPr>
            <a:picLocks noChangeAspect="1" noChangeArrowheads="1"/>
          </p:cNvPicPr>
          <p:nvPr/>
        </p:nvPicPr>
        <p:blipFill>
          <a:blip r:embed="rId2" cstate="print"/>
          <a:srcRect/>
          <a:stretch>
            <a:fillRect/>
          </a:stretch>
        </p:blipFill>
        <p:spPr bwMode="auto">
          <a:xfrm>
            <a:off x="449580" y="481965"/>
            <a:ext cx="714375" cy="78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p:nvPr>
        </p:nvSpPr>
        <p:spPr>
          <a:xfrm>
            <a:off x="1210962" y="500062"/>
            <a:ext cx="7475838" cy="735613"/>
          </a:xfrm>
          <a:solidFill>
            <a:srgbClr val="00B0F0"/>
          </a:solidFill>
        </p:spPr>
        <p:txBody>
          <a:bodyPr anchor="ctr"/>
          <a:lstStyle/>
          <a:p>
            <a:pPr algn="ctr"/>
            <a:r>
              <a:rPr lang="ru-RU" sz="1800" dirty="0" smtClean="0">
                <a:latin typeface="Times New Roman" pitchFamily="18" charset="0"/>
                <a:cs typeface="Times New Roman" pitchFamily="18" charset="0"/>
              </a:rPr>
              <a:t>Перечень приоритетных показателей муниципальных программ</a:t>
            </a:r>
          </a:p>
        </p:txBody>
      </p:sp>
      <p:graphicFrame>
        <p:nvGraphicFramePr>
          <p:cNvPr id="6" name="Содержимое 5"/>
          <p:cNvGraphicFramePr>
            <a:graphicFrameLocks noGrp="1"/>
          </p:cNvGraphicFramePr>
          <p:nvPr>
            <p:ph idx="1"/>
          </p:nvPr>
        </p:nvGraphicFramePr>
        <p:xfrm>
          <a:off x="420129" y="1285859"/>
          <a:ext cx="8311981" cy="2746780"/>
        </p:xfrm>
        <a:graphic>
          <a:graphicData uri="http://schemas.openxmlformats.org/drawingml/2006/table">
            <a:tbl>
              <a:tblPr/>
              <a:tblGrid>
                <a:gridCol w="404255"/>
                <a:gridCol w="3566384"/>
                <a:gridCol w="779063"/>
                <a:gridCol w="698486"/>
                <a:gridCol w="698486"/>
                <a:gridCol w="768334"/>
                <a:gridCol w="698486"/>
                <a:gridCol w="698487"/>
              </a:tblGrid>
              <a:tr h="5522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Показатели, характеризующие достижение цели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Единица измерения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Факт</a:t>
                      </a:r>
                    </a:p>
                    <a:p>
                      <a:pPr algn="ctr"/>
                      <a:r>
                        <a:rPr lang="ru-RU" sz="1050" b="1" dirty="0" smtClean="0">
                          <a:solidFill>
                            <a:schemeClr val="tx1"/>
                          </a:solidFill>
                          <a:latin typeface="Times New Roman" pitchFamily="18" charset="0"/>
                          <a:cs typeface="Times New Roman" pitchFamily="18" charset="0"/>
                        </a:rPr>
                        <a:t>2021год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План</a:t>
                      </a:r>
                    </a:p>
                    <a:p>
                      <a:pPr algn="ctr"/>
                      <a:r>
                        <a:rPr lang="ru-RU" sz="1050" b="1" dirty="0" smtClean="0">
                          <a:solidFill>
                            <a:schemeClr val="tx1"/>
                          </a:solidFill>
                          <a:latin typeface="Times New Roman" pitchFamily="18" charset="0"/>
                          <a:cs typeface="Times New Roman" pitchFamily="18" charset="0"/>
                        </a:rPr>
                        <a:t>2022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2023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2024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2025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r>
              <a:tr h="247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Информирование населения в средствах массовой информации и социальных сетях</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105,94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15000"/>
                        </a:lnSpc>
                        <a:spcAft>
                          <a:spcPts val="0"/>
                        </a:spcAft>
                      </a:pPr>
                      <a:r>
                        <a:rPr lang="ru-RU" sz="1000" dirty="0">
                          <a:solidFill>
                            <a:srgbClr val="00000A"/>
                          </a:solidFill>
                          <a:latin typeface="Times New Roman" pitchFamily="18" charset="0"/>
                          <a:ea typeface="Times New Roman"/>
                          <a:cs typeface="Times New Roman" pitchFamily="18" charset="0"/>
                        </a:rPr>
                        <a:t>115,0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15000"/>
                        </a:lnSpc>
                        <a:spcAft>
                          <a:spcPts val="0"/>
                        </a:spcAft>
                      </a:pPr>
                      <a:r>
                        <a:rPr lang="ru-RU" sz="1000" dirty="0">
                          <a:solidFill>
                            <a:srgbClr val="00000A"/>
                          </a:solidFill>
                          <a:latin typeface="Times New Roman" pitchFamily="18" charset="0"/>
                          <a:ea typeface="Times New Roman"/>
                          <a:cs typeface="Times New Roman" pitchFamily="18" charset="0"/>
                        </a:rPr>
                        <a:t>185,34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15000"/>
                        </a:lnSpc>
                        <a:spcAft>
                          <a:spcPts val="0"/>
                        </a:spcAft>
                      </a:pPr>
                      <a:r>
                        <a:rPr lang="ru-RU" sz="1000" dirty="0">
                          <a:solidFill>
                            <a:srgbClr val="00000A"/>
                          </a:solidFill>
                          <a:latin typeface="Times New Roman" pitchFamily="18" charset="0"/>
                          <a:ea typeface="Times New Roman"/>
                          <a:cs typeface="Times New Roman" pitchFamily="18" charset="0"/>
                        </a:rPr>
                        <a:t>187,25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r>
              <a:tr h="2474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Наличие незаконных рекламных конструкций, установленных на территории муниципального образования</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r>
              <a:tr h="3817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Доля молодежи, задействованной в мероприятиях по вовлечению в творческую деятельность, %</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70,6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15000"/>
                        </a:lnSpc>
                        <a:spcAft>
                          <a:spcPts val="0"/>
                        </a:spcAft>
                      </a:pPr>
                      <a:r>
                        <a:rPr lang="ru-RU" sz="1000" dirty="0">
                          <a:solidFill>
                            <a:srgbClr val="00000A"/>
                          </a:solidFill>
                          <a:latin typeface="Times New Roman" pitchFamily="18" charset="0"/>
                          <a:ea typeface="Times New Roman"/>
                          <a:cs typeface="Times New Roman" pitchFamily="18" charset="0"/>
                        </a:rPr>
                        <a:t>39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15000"/>
                        </a:lnSpc>
                        <a:spcAft>
                          <a:spcPts val="0"/>
                        </a:spcAft>
                      </a:pPr>
                      <a:r>
                        <a:rPr lang="ru-RU" sz="1000" dirty="0">
                          <a:solidFill>
                            <a:srgbClr val="00000A"/>
                          </a:solidFill>
                          <a:latin typeface="Times New Roman" pitchFamily="18" charset="0"/>
                          <a:ea typeface="Times New Roman"/>
                          <a:cs typeface="Times New Roman" pitchFamily="18" charset="0"/>
                        </a:rPr>
                        <a:t>45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15000"/>
                        </a:lnSpc>
                        <a:spcAft>
                          <a:spcPts val="0"/>
                        </a:spcAft>
                      </a:pPr>
                      <a:r>
                        <a:rPr lang="ru-RU" sz="1000" dirty="0">
                          <a:solidFill>
                            <a:srgbClr val="00000A"/>
                          </a:solidFill>
                          <a:latin typeface="Times New Roman" pitchFamily="18" charset="0"/>
                          <a:ea typeface="Times New Roman"/>
                          <a:cs typeface="Times New Roman" pitchFamily="18" charset="0"/>
                        </a:rPr>
                        <a:t>48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r>
              <a:tr h="4286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Общая численность граждан Российской Федерации, вовлеченных центрами (сообществами, объединениями) поддержки добровольчества (</a:t>
                      </a:r>
                      <a:r>
                        <a:rPr lang="ru-RU" sz="1000" kern="1200" dirty="0" err="1" smtClean="0">
                          <a:solidFill>
                            <a:schemeClr val="tx1"/>
                          </a:solidFill>
                          <a:latin typeface="Times New Roman" pitchFamily="18" charset="0"/>
                          <a:ea typeface="+mn-ea"/>
                          <a:cs typeface="Times New Roman" pitchFamily="18" charset="0"/>
                        </a:rPr>
                        <a:t>волонтерства</a:t>
                      </a:r>
                      <a:r>
                        <a:rPr lang="ru-RU" sz="1000" kern="1200" dirty="0" smtClean="0">
                          <a:solidFill>
                            <a:schemeClr val="tx1"/>
                          </a:solidFill>
                          <a:latin typeface="Times New Roman" pitchFamily="18" charset="0"/>
                          <a:ea typeface="+mn-ea"/>
                          <a:cs typeface="Times New Roman" pitchFamily="18" charset="0"/>
                        </a:rPr>
                        <a:t>) на базе образовательных организаций, некоммерческих организаций, государственных и муниципальных учреждений, в добровольческую (волонтерскую) деятельность, чел.</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Млн.чел.</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0,013960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15000"/>
                        </a:lnSpc>
                        <a:spcAft>
                          <a:spcPts val="1000"/>
                        </a:spcAft>
                      </a:pPr>
                      <a:r>
                        <a:rPr lang="ru-RU" sz="1000" dirty="0" smtClean="0">
                          <a:solidFill>
                            <a:srgbClr val="00000A"/>
                          </a:solidFill>
                          <a:latin typeface="Times New Roman" pitchFamily="18" charset="0"/>
                          <a:ea typeface="Times New Roman"/>
                          <a:cs typeface="Times New Roman" pitchFamily="18" charset="0"/>
                        </a:rPr>
                        <a:t>0,010159</a:t>
                      </a:r>
                      <a:endParaRPr lang="ru-RU" sz="1000" dirty="0">
                        <a:solidFill>
                          <a:srgbClr val="00000A"/>
                        </a:solidFill>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15000"/>
                        </a:lnSpc>
                        <a:spcAft>
                          <a:spcPts val="1000"/>
                        </a:spcAft>
                      </a:pPr>
                      <a:r>
                        <a:rPr lang="ru-RU" sz="1000" dirty="0" smtClean="0">
                          <a:solidFill>
                            <a:srgbClr val="00000A"/>
                          </a:solidFill>
                          <a:latin typeface="Times New Roman" pitchFamily="18" charset="0"/>
                          <a:ea typeface="Times New Roman"/>
                          <a:cs typeface="Times New Roman" pitchFamily="18" charset="0"/>
                        </a:rPr>
                        <a:t>0,010621</a:t>
                      </a:r>
                      <a:endParaRPr lang="ru-RU" sz="1000" dirty="0">
                        <a:solidFill>
                          <a:srgbClr val="00000A"/>
                        </a:solidFill>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15000"/>
                        </a:lnSpc>
                        <a:spcAft>
                          <a:spcPts val="1000"/>
                        </a:spcAft>
                      </a:pPr>
                      <a:r>
                        <a:rPr lang="ru-RU" sz="1000" dirty="0" smtClean="0">
                          <a:solidFill>
                            <a:srgbClr val="00000A"/>
                          </a:solidFill>
                          <a:latin typeface="Times New Roman" pitchFamily="18" charset="0"/>
                          <a:ea typeface="Times New Roman"/>
                          <a:cs typeface="Times New Roman" pitchFamily="18" charset="0"/>
                        </a:rPr>
                        <a:t>0,010689</a:t>
                      </a:r>
                      <a:endParaRPr lang="ru-RU" sz="1000" dirty="0">
                        <a:solidFill>
                          <a:srgbClr val="00000A"/>
                        </a:solidFill>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r>
            </a:tbl>
          </a:graphicData>
        </a:graphic>
      </p:graphicFrame>
      <p:sp>
        <p:nvSpPr>
          <p:cNvPr id="5" name="Прямоугольник 4"/>
          <p:cNvSpPr/>
          <p:nvPr/>
        </p:nvSpPr>
        <p:spPr>
          <a:xfrm>
            <a:off x="6000760" y="6500834"/>
            <a:ext cx="2714615" cy="523220"/>
          </a:xfrm>
          <a:prstGeom prst="rect">
            <a:avLst/>
          </a:prstGeom>
        </p:spPr>
        <p:txBody>
          <a:bodyPr wrap="square">
            <a:spAutoFit/>
          </a:bodyPr>
          <a:lstStyle/>
          <a:p>
            <a:pPr algn="r">
              <a:defRPr/>
            </a:pP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cs typeface="Arial" charset="0"/>
            </a:endParaRPr>
          </a:p>
          <a:p>
            <a:pPr algn="r">
              <a:defRPr/>
            </a:pPr>
            <a:endParaRPr lang="ru-RU" sz="1400" dirty="0">
              <a:latin typeface="Arial" charset="0"/>
              <a:cs typeface="Arial" charset="0"/>
            </a:endParaRPr>
          </a:p>
        </p:txBody>
      </p:sp>
      <p:pic>
        <p:nvPicPr>
          <p:cNvPr id="54404" name="Рисунок 32" descr="Описание: Можайск-ГО-ПП-01"/>
          <p:cNvPicPr>
            <a:picLocks noChangeAspect="1" noChangeArrowheads="1"/>
          </p:cNvPicPr>
          <p:nvPr/>
        </p:nvPicPr>
        <p:blipFill>
          <a:blip r:embed="rId2" cstate="print"/>
          <a:srcRect/>
          <a:stretch>
            <a:fillRect/>
          </a:stretch>
        </p:blipFill>
        <p:spPr bwMode="auto">
          <a:xfrm>
            <a:off x="464408" y="469816"/>
            <a:ext cx="697127" cy="7668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Текст 2"/>
          <p:cNvSpPr>
            <a:spLocks noGrp="1"/>
          </p:cNvSpPr>
          <p:nvPr>
            <p:ph type="body" idx="1"/>
          </p:nvPr>
        </p:nvSpPr>
        <p:spPr>
          <a:xfrm>
            <a:off x="785786" y="1714488"/>
            <a:ext cx="4040188" cy="928688"/>
          </a:xfrm>
        </p:spPr>
        <p:txBody>
          <a:bodyPr/>
          <a:lstStyle/>
          <a:p>
            <a:r>
              <a:rPr lang="ru-RU" altLang="ru-RU" sz="1400" b="0" dirty="0" smtClean="0">
                <a:latin typeface="Times New Roman" pitchFamily="18" charset="0"/>
                <a:cs typeface="Times New Roman" pitchFamily="18" charset="0"/>
              </a:rPr>
              <a:t>2023 год  – 314</a:t>
            </a:r>
            <a:r>
              <a:rPr lang="en-US" altLang="ru-RU" sz="1400" b="0" dirty="0" smtClean="0">
                <a:latin typeface="Times New Roman" pitchFamily="18" charset="0"/>
                <a:cs typeface="Times New Roman" pitchFamily="18" charset="0"/>
              </a:rPr>
              <a:t> </a:t>
            </a:r>
            <a:r>
              <a:rPr lang="ru-RU" altLang="ru-RU" sz="1400" b="0" dirty="0" smtClean="0">
                <a:latin typeface="Times New Roman" pitchFamily="18" charset="0"/>
                <a:cs typeface="Times New Roman" pitchFamily="18" charset="0"/>
              </a:rPr>
              <a:t>113,9 тыс.рублей</a:t>
            </a:r>
          </a:p>
          <a:p>
            <a:r>
              <a:rPr lang="ru-RU" altLang="ru-RU" sz="1400" b="0" dirty="0" smtClean="0">
                <a:latin typeface="Times New Roman" pitchFamily="18" charset="0"/>
                <a:cs typeface="Times New Roman" pitchFamily="18" charset="0"/>
              </a:rPr>
              <a:t>2024 год – 216</a:t>
            </a:r>
            <a:r>
              <a:rPr lang="en-US" altLang="ru-RU" sz="1400" b="0" dirty="0" smtClean="0">
                <a:latin typeface="Times New Roman" pitchFamily="18" charset="0"/>
                <a:cs typeface="Times New Roman" pitchFamily="18" charset="0"/>
              </a:rPr>
              <a:t> </a:t>
            </a:r>
            <a:r>
              <a:rPr lang="ru-RU" altLang="ru-RU" sz="1400" b="0" dirty="0" smtClean="0">
                <a:latin typeface="Times New Roman" pitchFamily="18" charset="0"/>
                <a:cs typeface="Times New Roman" pitchFamily="18" charset="0"/>
              </a:rPr>
              <a:t>964,0 тыс.рублей</a:t>
            </a:r>
          </a:p>
          <a:p>
            <a:r>
              <a:rPr lang="ru-RU" altLang="ru-RU" sz="1400" b="0" dirty="0" smtClean="0">
                <a:latin typeface="Times New Roman" pitchFamily="18" charset="0"/>
                <a:cs typeface="Times New Roman" pitchFamily="18" charset="0"/>
              </a:rPr>
              <a:t>2025 год – 186</a:t>
            </a:r>
            <a:r>
              <a:rPr lang="en-US" altLang="ru-RU" sz="1400" b="0" dirty="0" smtClean="0">
                <a:latin typeface="Times New Roman" pitchFamily="18" charset="0"/>
                <a:cs typeface="Times New Roman" pitchFamily="18" charset="0"/>
              </a:rPr>
              <a:t> </a:t>
            </a:r>
            <a:r>
              <a:rPr lang="ru-RU" altLang="ru-RU" sz="1400" b="0" dirty="0" smtClean="0">
                <a:latin typeface="Times New Roman" pitchFamily="18" charset="0"/>
                <a:cs typeface="Times New Roman" pitchFamily="18" charset="0"/>
              </a:rPr>
              <a:t>577,0 тыс. рублей</a:t>
            </a:r>
          </a:p>
          <a:p>
            <a:endParaRPr lang="ru-RU" altLang="ru-RU" sz="1400" b="0" dirty="0" smtClean="0">
              <a:latin typeface="Times New Roman" pitchFamily="18" charset="0"/>
              <a:cs typeface="Times New Roman" pitchFamily="18" charset="0"/>
            </a:endParaRPr>
          </a:p>
        </p:txBody>
      </p:sp>
      <p:sp>
        <p:nvSpPr>
          <p:cNvPr id="55299" name="Текст 4"/>
          <p:cNvSpPr>
            <a:spLocks noGrp="1"/>
          </p:cNvSpPr>
          <p:nvPr>
            <p:ph type="body" sz="quarter" idx="3"/>
          </p:nvPr>
        </p:nvSpPr>
        <p:spPr>
          <a:xfrm>
            <a:off x="4643438" y="1714500"/>
            <a:ext cx="4041775" cy="857250"/>
          </a:xfrm>
        </p:spPr>
        <p:txBody>
          <a:bodyPr/>
          <a:lstStyle/>
          <a:p>
            <a:pPr algn="ctr"/>
            <a:r>
              <a:rPr lang="ru-RU" sz="1400" b="0" dirty="0" smtClean="0">
                <a:latin typeface="Times New Roman" pitchFamily="18" charset="0"/>
                <a:cs typeface="Times New Roman" pitchFamily="18" charset="0"/>
              </a:rPr>
              <a:t>2023 год</a:t>
            </a:r>
          </a:p>
          <a:p>
            <a:r>
              <a:rPr lang="ru-RU" sz="1400" b="0" dirty="0" smtClean="0">
                <a:latin typeface="Times New Roman" pitchFamily="18" charset="0"/>
                <a:cs typeface="Times New Roman" pitchFamily="18" charset="0"/>
              </a:rPr>
              <a:t>33,9% - бюджет Можайского городского округа</a:t>
            </a:r>
          </a:p>
          <a:p>
            <a:r>
              <a:rPr lang="ru-RU" sz="1400" b="0" dirty="0" smtClean="0">
                <a:latin typeface="Times New Roman" pitchFamily="18" charset="0"/>
                <a:cs typeface="Times New Roman" pitchFamily="18" charset="0"/>
              </a:rPr>
              <a:t>66,1% - бюджет Московской области </a:t>
            </a:r>
          </a:p>
        </p:txBody>
      </p:sp>
      <p:sp>
        <p:nvSpPr>
          <p:cNvPr id="8" name="Прямоугольник 7"/>
          <p:cNvSpPr/>
          <p:nvPr/>
        </p:nvSpPr>
        <p:spPr>
          <a:xfrm>
            <a:off x="6072197" y="6500834"/>
            <a:ext cx="2643177" cy="523220"/>
          </a:xfrm>
          <a:prstGeom prst="rect">
            <a:avLst/>
          </a:prstGeom>
        </p:spPr>
        <p:txBody>
          <a:bodyPr wrap="square">
            <a:spAutoFit/>
          </a:bodyPr>
          <a:lstStyle/>
          <a:p>
            <a:pPr algn="r">
              <a:defRPr/>
            </a:pP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cs typeface="Arial" charset="0"/>
            </a:endParaRPr>
          </a:p>
          <a:p>
            <a:pPr algn="r">
              <a:defRPr/>
            </a:pPr>
            <a:endParaRPr lang="ru-RU" sz="1400" dirty="0">
              <a:cs typeface="Arial" charset="0"/>
            </a:endParaRPr>
          </a:p>
        </p:txBody>
      </p:sp>
      <p:sp>
        <p:nvSpPr>
          <p:cNvPr id="9" name="Заголовок 1"/>
          <p:cNvSpPr txBox="1">
            <a:spLocks/>
          </p:cNvSpPr>
          <p:nvPr/>
        </p:nvSpPr>
        <p:spPr bwMode="auto">
          <a:xfrm>
            <a:off x="357188" y="1125538"/>
            <a:ext cx="8229600" cy="647700"/>
          </a:xfrm>
          <a:prstGeom prst="rect">
            <a:avLst/>
          </a:prstGeom>
          <a:noFill/>
          <a:ln w="9525">
            <a:noFill/>
            <a:miter lim="800000"/>
            <a:headEnd/>
            <a:tailEnd/>
          </a:ln>
        </p:spPr>
        <p:txBody>
          <a:bodyPr anchor="ctr"/>
          <a:lstStyle/>
          <a:p>
            <a:pPr algn="ctr" eaLnBrk="0" hangingPunct="0">
              <a:defRPr/>
            </a:pPr>
            <a:endParaRPr lang="ru-RU" sz="2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mj-ea"/>
              <a:cs typeface="Times New Roman" pitchFamily="18" charset="0"/>
            </a:endParaRPr>
          </a:p>
        </p:txBody>
      </p:sp>
      <p:sp>
        <p:nvSpPr>
          <p:cNvPr id="10" name="Заголовок 1"/>
          <p:cNvSpPr txBox="1">
            <a:spLocks/>
          </p:cNvSpPr>
          <p:nvPr/>
        </p:nvSpPr>
        <p:spPr bwMode="auto">
          <a:xfrm>
            <a:off x="500063" y="1143000"/>
            <a:ext cx="8229600" cy="428625"/>
          </a:xfrm>
          <a:prstGeom prst="rect">
            <a:avLst/>
          </a:prstGeom>
          <a:noFill/>
          <a:ln w="9525">
            <a:noFill/>
            <a:miter lim="800000"/>
            <a:headEnd/>
            <a:tailEnd/>
          </a:ln>
        </p:spPr>
        <p:txBody>
          <a:bodyPr anchor="ctr"/>
          <a:lstStyle/>
          <a:p>
            <a:pPr algn="ctr" eaLnBrk="0" hangingPunct="0">
              <a:defRPr/>
            </a:pPr>
            <a:r>
              <a:rPr lang="ru-RU" kern="0" dirty="0">
                <a:latin typeface="Times New Roman" pitchFamily="18" charset="0"/>
                <a:ea typeface="+mj-ea"/>
                <a:cs typeface="Times New Roman" pitchFamily="18" charset="0"/>
              </a:rPr>
              <a:t>Расходы бюджета Можайского городского округа:</a:t>
            </a:r>
          </a:p>
        </p:txBody>
      </p:sp>
      <p:sp>
        <p:nvSpPr>
          <p:cNvPr id="12" name="Заголовок 11"/>
          <p:cNvSpPr>
            <a:spLocks noGrp="1"/>
          </p:cNvSpPr>
          <p:nvPr>
            <p:ph type="title"/>
          </p:nvPr>
        </p:nvSpPr>
        <p:spPr>
          <a:xfrm>
            <a:off x="1112727" y="617838"/>
            <a:ext cx="7543824" cy="714380"/>
          </a:xfrm>
        </p:spPr>
        <p:txBody>
          <a:bodyPr>
            <a:normAutofit fontScale="90000"/>
          </a:bodyPr>
          <a:lstStyle/>
          <a:p>
            <a:pPr algn="ctr">
              <a:defRPr/>
            </a:pPr>
            <a:r>
              <a:rPr lang="ru-RU" sz="20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«Развитие и функционирование дорожно-транспортного </a:t>
            </a:r>
            <a:br>
              <a:rPr lang="ru-RU" sz="20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комплекса» на 2023-2027 годы</a:t>
            </a:r>
            <a:r>
              <a:rPr lang="ru-RU" sz="2000" b="1" dirty="0" smtClean="0">
                <a:ln w="1905"/>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r>
            <a:br>
              <a:rPr lang="ru-RU" sz="2000" b="1" dirty="0" smtClean="0">
                <a:ln w="1905"/>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endParaRPr lang="ru-RU" sz="20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5304" name="Рисунок 32" descr="Описание: Можайск-ГО-ПП-01"/>
          <p:cNvPicPr>
            <a:picLocks noChangeAspect="1" noChangeArrowheads="1"/>
          </p:cNvPicPr>
          <p:nvPr/>
        </p:nvPicPr>
        <p:blipFill>
          <a:blip r:embed="rId2" cstate="print"/>
          <a:srcRect/>
          <a:stretch>
            <a:fillRect/>
          </a:stretch>
        </p:blipFill>
        <p:spPr bwMode="auto">
          <a:xfrm>
            <a:off x="480265" y="477685"/>
            <a:ext cx="714375" cy="785813"/>
          </a:xfrm>
          <a:prstGeom prst="rect">
            <a:avLst/>
          </a:prstGeom>
          <a:noFill/>
          <a:ln w="9525">
            <a:noFill/>
            <a:miter lim="800000"/>
            <a:headEnd/>
            <a:tailEnd/>
          </a:ln>
        </p:spPr>
      </p:pic>
      <p:graphicFrame>
        <p:nvGraphicFramePr>
          <p:cNvPr id="15" name="Содержимое 14"/>
          <p:cNvGraphicFramePr>
            <a:graphicFrameLocks noGrp="1"/>
          </p:cNvGraphicFramePr>
          <p:nvPr>
            <p:ph sz="half" idx="2"/>
          </p:nvPr>
        </p:nvGraphicFramePr>
        <p:xfrm>
          <a:off x="457200" y="2781300"/>
          <a:ext cx="4040188" cy="3433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Содержимое 15"/>
          <p:cNvGraphicFramePr>
            <a:graphicFrameLocks noGrp="1"/>
          </p:cNvGraphicFramePr>
          <p:nvPr>
            <p:ph sz="quarter" idx="4"/>
          </p:nvPr>
        </p:nvGraphicFramePr>
        <p:xfrm>
          <a:off x="4645025" y="2781300"/>
          <a:ext cx="4041775" cy="3344863"/>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2" descr="C:\Users\buch1\Desktop\удалить\дтк.jpg"/>
          <p:cNvPicPr>
            <a:picLocks noChangeAspect="1" noChangeArrowheads="1"/>
          </p:cNvPicPr>
          <p:nvPr/>
        </p:nvPicPr>
        <p:blipFill>
          <a:blip r:embed="rId5"/>
          <a:srcRect/>
          <a:stretch>
            <a:fillRect/>
          </a:stretch>
        </p:blipFill>
        <p:spPr bwMode="auto">
          <a:xfrm>
            <a:off x="4786314" y="2928934"/>
            <a:ext cx="3786214" cy="2889480"/>
          </a:xfrm>
          <a:prstGeom prst="rect">
            <a:avLst/>
          </a:prstGeom>
          <a:noFill/>
        </p:spPr>
      </p:pic>
      <p:pic>
        <p:nvPicPr>
          <p:cNvPr id="4098" name="Picture 2" descr="C:\Users\buch1\Desktop\удалить\6.jpg"/>
          <p:cNvPicPr>
            <a:picLocks noChangeAspect="1" noChangeArrowheads="1"/>
          </p:cNvPicPr>
          <p:nvPr/>
        </p:nvPicPr>
        <p:blipFill>
          <a:blip r:embed="rId6"/>
          <a:srcRect/>
          <a:stretch>
            <a:fillRect/>
          </a:stretch>
        </p:blipFill>
        <p:spPr bwMode="auto">
          <a:xfrm>
            <a:off x="500034" y="3286124"/>
            <a:ext cx="4071966" cy="2587454"/>
          </a:xfrm>
          <a:prstGeom prst="rect">
            <a:avLst/>
          </a:prstGeom>
          <a:noFill/>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Заголовок 1"/>
          <p:cNvSpPr>
            <a:spLocks noGrp="1"/>
          </p:cNvSpPr>
          <p:nvPr>
            <p:ph type="title"/>
          </p:nvPr>
        </p:nvSpPr>
        <p:spPr>
          <a:xfrm>
            <a:off x="1227438" y="500063"/>
            <a:ext cx="7459362" cy="760326"/>
          </a:xfrm>
          <a:solidFill>
            <a:srgbClr val="00B0F0"/>
          </a:solidFill>
        </p:spPr>
        <p:txBody>
          <a:bodyPr anchor="ctr"/>
          <a:lstStyle/>
          <a:p>
            <a:pPr algn="ctr"/>
            <a:r>
              <a:rPr lang="ru-RU" sz="1800" dirty="0" smtClean="0">
                <a:latin typeface="Times New Roman" pitchFamily="18" charset="0"/>
                <a:cs typeface="Times New Roman" pitchFamily="18" charset="0"/>
              </a:rPr>
              <a:t>Мероприятия, предусмотренные к финансированию:</a:t>
            </a:r>
          </a:p>
        </p:txBody>
      </p:sp>
      <p:sp>
        <p:nvSpPr>
          <p:cNvPr id="56323" name="Содержимое 2"/>
          <p:cNvSpPr>
            <a:spLocks noGrp="1"/>
          </p:cNvSpPr>
          <p:nvPr>
            <p:ph idx="1"/>
          </p:nvPr>
        </p:nvSpPr>
        <p:spPr>
          <a:xfrm>
            <a:off x="357188" y="1285875"/>
            <a:ext cx="8229600" cy="4857750"/>
          </a:xfrm>
        </p:spPr>
        <p:txBody>
          <a:bodyPr/>
          <a:lstStyle/>
          <a:p>
            <a:r>
              <a:rPr lang="ru-RU" sz="1400" dirty="0" smtClean="0">
                <a:latin typeface="Times New Roman" pitchFamily="18" charset="0"/>
                <a:cs typeface="Times New Roman" pitchFamily="18" charset="0"/>
              </a:rPr>
              <a:t>Капитальный ремонт и ремонт автомобильных дорог общего пользования местного значения</a:t>
            </a:r>
          </a:p>
          <a:p>
            <a:r>
              <a:rPr lang="ru-RU" sz="1400" dirty="0" smtClean="0">
                <a:latin typeface="Times New Roman" pitchFamily="18" charset="0"/>
                <a:cs typeface="Times New Roman" pitchFamily="18" charset="0"/>
              </a:rPr>
              <a:t>Капитальный ремонт и ремонт автомобильных дорог, примыкающих к территориям садоводческих и огороднических некоммерческих товариществ</a:t>
            </a:r>
          </a:p>
          <a:p>
            <a:r>
              <a:rPr lang="ru-RU" sz="1400" dirty="0" smtClean="0">
                <a:latin typeface="Times New Roman" pitchFamily="18" charset="0"/>
                <a:cs typeface="Times New Roman" pitchFamily="18" charset="0"/>
              </a:rPr>
              <a:t>Капитальный ремонт автомобильных дорог к сельским населенным пунктам</a:t>
            </a:r>
          </a:p>
          <a:p>
            <a:r>
              <a:rPr lang="ru-RU" sz="1400" dirty="0" smtClean="0">
                <a:latin typeface="Times New Roman" pitchFamily="18" charset="0"/>
                <a:cs typeface="Times New Roman" pitchFamily="18" charset="0"/>
              </a:rPr>
              <a:t>Дорожная деятельность в отношении автомобильных дорог местного значения в границах городского округа</a:t>
            </a:r>
          </a:p>
          <a:p>
            <a:r>
              <a:rPr lang="ru-RU" sz="1400" dirty="0" smtClean="0">
                <a:latin typeface="Times New Roman" pitchFamily="18" charset="0"/>
                <a:cs typeface="Times New Roman" pitchFamily="18" charset="0"/>
              </a:rPr>
              <a:t>Мероприятия по обеспечению безопасности дорожного движения</a:t>
            </a:r>
          </a:p>
          <a:p>
            <a:r>
              <a:rPr lang="ru-RU" sz="1400" dirty="0" smtClean="0">
                <a:latin typeface="Times New Roman" pitchFamily="18" charset="0"/>
                <a:cs typeface="Times New Roman" pitchFamily="18" charset="0"/>
              </a:rPr>
              <a:t>Расходы на обеспечение деятельности (оказание услуг) муниципальных учреждений в сфере дорожного хозяйства</a:t>
            </a:r>
          </a:p>
        </p:txBody>
      </p:sp>
      <p:sp>
        <p:nvSpPr>
          <p:cNvPr id="5" name="Прямоугольник 4"/>
          <p:cNvSpPr/>
          <p:nvPr/>
        </p:nvSpPr>
        <p:spPr>
          <a:xfrm>
            <a:off x="5643570" y="6500834"/>
            <a:ext cx="3214687" cy="523220"/>
          </a:xfrm>
          <a:prstGeom prst="rect">
            <a:avLst/>
          </a:prstGeom>
        </p:spPr>
        <p:txBody>
          <a:bodyPr wrap="square">
            <a:spAutoFit/>
          </a:bodyPr>
          <a:lstStyle/>
          <a:p>
            <a:pPr algn="r">
              <a:defRPr/>
            </a:pP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cs typeface="Arial" charset="0"/>
            </a:endParaRPr>
          </a:p>
          <a:p>
            <a:pPr algn="r">
              <a:defRPr/>
            </a:pPr>
            <a:endParaRPr lang="ru-RU" sz="1400" dirty="0">
              <a:cs typeface="Arial" charset="0"/>
            </a:endParaRPr>
          </a:p>
        </p:txBody>
      </p:sp>
      <p:pic>
        <p:nvPicPr>
          <p:cNvPr id="56325" name="Рисунок 32" descr="Описание: Можайск-ГО-ПП-01"/>
          <p:cNvPicPr>
            <a:picLocks noChangeAspect="1" noChangeArrowheads="1"/>
          </p:cNvPicPr>
          <p:nvPr/>
        </p:nvPicPr>
        <p:blipFill>
          <a:blip r:embed="rId2" cstate="print"/>
          <a:srcRect/>
          <a:stretch>
            <a:fillRect/>
          </a:stretch>
        </p:blipFill>
        <p:spPr bwMode="auto">
          <a:xfrm>
            <a:off x="447444" y="474853"/>
            <a:ext cx="714375" cy="78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Заголовок 1"/>
          <p:cNvSpPr>
            <a:spLocks noGrp="1"/>
          </p:cNvSpPr>
          <p:nvPr>
            <p:ph type="title"/>
          </p:nvPr>
        </p:nvSpPr>
        <p:spPr>
          <a:xfrm>
            <a:off x="1214438" y="457199"/>
            <a:ext cx="7472362" cy="811427"/>
          </a:xfrm>
          <a:solidFill>
            <a:srgbClr val="00B0F0"/>
          </a:solidFill>
        </p:spPr>
        <p:txBody>
          <a:bodyPr anchor="ctr"/>
          <a:lstStyle/>
          <a:p>
            <a:pPr algn="ctr"/>
            <a:r>
              <a:rPr lang="ru-RU" sz="1600" dirty="0" smtClean="0">
                <a:latin typeface="Times New Roman" pitchFamily="18" charset="0"/>
                <a:cs typeface="Times New Roman" pitchFamily="18" charset="0"/>
              </a:rPr>
              <a:t>Перечень приоритетных показателей муниципальных программ</a:t>
            </a:r>
          </a:p>
        </p:txBody>
      </p:sp>
      <p:graphicFrame>
        <p:nvGraphicFramePr>
          <p:cNvPr id="4" name="Содержимое 3"/>
          <p:cNvGraphicFramePr>
            <a:graphicFrameLocks noGrp="1"/>
          </p:cNvGraphicFramePr>
          <p:nvPr>
            <p:ph idx="1"/>
          </p:nvPr>
        </p:nvGraphicFramePr>
        <p:xfrm>
          <a:off x="428369" y="1428750"/>
          <a:ext cx="8303739" cy="2333626"/>
        </p:xfrm>
        <a:graphic>
          <a:graphicData uri="http://schemas.openxmlformats.org/drawingml/2006/table">
            <a:tbl>
              <a:tblPr/>
              <a:tblGrid>
                <a:gridCol w="403853"/>
                <a:gridCol w="2900398"/>
                <a:gridCol w="933818"/>
                <a:gridCol w="790154"/>
                <a:gridCol w="790154"/>
                <a:gridCol w="929009"/>
                <a:gridCol w="723130"/>
                <a:gridCol w="833223"/>
              </a:tblGrid>
              <a:tr h="7207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Показатели, характеризующие достижение цели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Единица измерения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Факт</a:t>
                      </a:r>
                    </a:p>
                    <a:p>
                      <a:pPr algn="ctr"/>
                      <a:r>
                        <a:rPr lang="ru-RU" sz="1050" b="1" dirty="0" smtClean="0">
                          <a:solidFill>
                            <a:schemeClr val="tx1"/>
                          </a:solidFill>
                          <a:latin typeface="Times New Roman" pitchFamily="18" charset="0"/>
                          <a:cs typeface="Times New Roman" pitchFamily="18" charset="0"/>
                        </a:rPr>
                        <a:t>2021год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План</a:t>
                      </a:r>
                    </a:p>
                    <a:p>
                      <a:pPr algn="ctr"/>
                      <a:r>
                        <a:rPr lang="ru-RU" sz="1050" b="1" dirty="0" smtClean="0">
                          <a:solidFill>
                            <a:schemeClr val="tx1"/>
                          </a:solidFill>
                          <a:latin typeface="Times New Roman" pitchFamily="18" charset="0"/>
                          <a:cs typeface="Times New Roman" pitchFamily="18" charset="0"/>
                        </a:rPr>
                        <a:t>2022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2023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2024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2025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r>
              <a:tr h="4222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ea typeface="Andale Sans UI"/>
                          <a:cs typeface="Times New Roman" pitchFamily="18" charset="0"/>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u-RU" sz="1000" kern="1200" dirty="0" smtClean="0">
                          <a:solidFill>
                            <a:schemeClr val="tx1"/>
                          </a:solidFill>
                          <a:latin typeface="Times New Roman" pitchFamily="18" charset="0"/>
                          <a:ea typeface="+mn-ea"/>
                          <a:cs typeface="Times New Roman" pitchFamily="18" charset="0"/>
                        </a:rPr>
                        <a:t>Обеспечение выполнения транспортной работы в соответствии с заключенными контрактами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rgbClr val="000000"/>
                        </a:solidFill>
                        <a:effectLst/>
                        <a:latin typeface="Times New Roman" pitchFamily="18" charset="0"/>
                        <a:ea typeface="Andale Sans UI"/>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r>
              <a:tr h="2857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ea typeface="Andale Sans UI"/>
                          <a:cs typeface="Times New Roman" pitchFamily="18"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lang="ru-RU" sz="1000" kern="1200" dirty="0" smtClean="0">
                          <a:solidFill>
                            <a:schemeClr val="tx1"/>
                          </a:solidFill>
                          <a:latin typeface="Times New Roman" pitchFamily="18" charset="0"/>
                          <a:ea typeface="+mn-ea"/>
                          <a:cs typeface="Times New Roman" pitchFamily="18" charset="0"/>
                        </a:rPr>
                        <a:t>Количество погибших в дорожно-транспортных происшествиях, человек на 100 тысяч населения</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Чел ./100 тыс. населения</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15000"/>
                        </a:lnSpc>
                        <a:spcAft>
                          <a:spcPts val="0"/>
                        </a:spcAft>
                      </a:pPr>
                      <a:r>
                        <a:rPr lang="ru-RU" sz="1000" dirty="0">
                          <a:latin typeface="Times New Roman" pitchFamily="18" charset="0"/>
                          <a:ea typeface="Calibri"/>
                          <a:cs typeface="Times New Roman" pitchFamily="18" charset="0"/>
                        </a:rPr>
                        <a:t>8,199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15000"/>
                        </a:lnSpc>
                        <a:spcAft>
                          <a:spcPts val="0"/>
                        </a:spcAft>
                      </a:pPr>
                      <a:r>
                        <a:rPr lang="ru-RU" sz="1000" dirty="0">
                          <a:latin typeface="Times New Roman" pitchFamily="18" charset="0"/>
                          <a:ea typeface="Calibri"/>
                          <a:cs typeface="Times New Roman" pitchFamily="18" charset="0"/>
                        </a:rPr>
                        <a:t>8,199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15000"/>
                        </a:lnSpc>
                        <a:spcAft>
                          <a:spcPts val="0"/>
                        </a:spcAft>
                      </a:pPr>
                      <a:r>
                        <a:rPr lang="ru-RU" sz="1000" dirty="0">
                          <a:latin typeface="Times New Roman" pitchFamily="18" charset="0"/>
                          <a:ea typeface="Calibri"/>
                          <a:cs typeface="Times New Roman" pitchFamily="18" charset="0"/>
                        </a:rPr>
                        <a:t>8,199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r>
              <a:tr h="5156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ea typeface="Andale Sans UI"/>
                          <a:cs typeface="Times New Roman" pitchFamily="18"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lang="ru-RU" sz="1000" kern="1200" dirty="0" smtClean="0">
                          <a:solidFill>
                            <a:schemeClr val="tx1"/>
                          </a:solidFill>
                          <a:latin typeface="Times New Roman" pitchFamily="18" charset="0"/>
                          <a:ea typeface="+mn-ea"/>
                          <a:cs typeface="Times New Roman" pitchFamily="18" charset="0"/>
                        </a:rPr>
                        <a:t>Доля автомобильных дорог местного значения, соответствующих нормативным требованиям</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r>
            </a:tbl>
          </a:graphicData>
        </a:graphic>
      </p:graphicFrame>
      <p:sp>
        <p:nvSpPr>
          <p:cNvPr id="7" name="Прямоугольник 6"/>
          <p:cNvSpPr/>
          <p:nvPr/>
        </p:nvSpPr>
        <p:spPr>
          <a:xfrm>
            <a:off x="6298060" y="6483159"/>
            <a:ext cx="2369367" cy="307777"/>
          </a:xfrm>
          <a:prstGeom prst="rect">
            <a:avLst/>
          </a:prstGeom>
        </p:spPr>
        <p:txBody>
          <a:bodyPr wrap="none">
            <a:spAutoFit/>
          </a:bodyPr>
          <a:lstStyle/>
          <a:p>
            <a:pPr algn="r">
              <a:defRPr/>
            </a:pP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cs typeface="Arial" charset="0"/>
            </a:endParaRPr>
          </a:p>
        </p:txBody>
      </p:sp>
      <p:pic>
        <p:nvPicPr>
          <p:cNvPr id="57404" name="Рисунок 32" descr="Описание: Можайск-ГО-ПП-01"/>
          <p:cNvPicPr>
            <a:picLocks noChangeAspect="1" noChangeArrowheads="1"/>
          </p:cNvPicPr>
          <p:nvPr/>
        </p:nvPicPr>
        <p:blipFill>
          <a:blip r:embed="rId2" cstate="print"/>
          <a:srcRect/>
          <a:stretch>
            <a:fillRect/>
          </a:stretch>
        </p:blipFill>
        <p:spPr bwMode="auto">
          <a:xfrm>
            <a:off x="469194" y="474853"/>
            <a:ext cx="714375" cy="78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38" y="457200"/>
            <a:ext cx="7472362" cy="828675"/>
          </a:xfrm>
        </p:spPr>
        <p:txBody>
          <a:bodyPr anchor="ctr"/>
          <a:lstStyle/>
          <a:p>
            <a:pPr algn="ctr">
              <a:defRPr/>
            </a:pPr>
            <a:r>
              <a:rPr lang="ru-RU" sz="2000" b="1" dirty="0" smtClean="0">
                <a:solidFill>
                  <a:srgbClr val="FFC000"/>
                </a:solidFill>
                <a:effectLst/>
                <a:latin typeface="Times New Roman" pitchFamily="18" charset="0"/>
                <a:cs typeface="Times New Roman" pitchFamily="18" charset="0"/>
              </a:rPr>
              <a:t>«Цифровое муниципальное образование» на </a:t>
            </a:r>
            <a:r>
              <a:rPr lang="ru-RU" sz="2000" b="1" dirty="0" smtClean="0">
                <a:ln w="1905"/>
                <a:solidFill>
                  <a:srgbClr val="FFC000"/>
                </a:solidFill>
                <a:effectLst/>
                <a:latin typeface="Times New Roman" pitchFamily="18" charset="0"/>
                <a:cs typeface="Times New Roman" pitchFamily="18" charset="0"/>
              </a:rPr>
              <a:t>2023- 2027</a:t>
            </a:r>
            <a:r>
              <a:rPr lang="ru-RU" sz="2000" b="1" dirty="0" smtClean="0">
                <a:solidFill>
                  <a:srgbClr val="FFC000"/>
                </a:solidFill>
                <a:effectLst/>
                <a:latin typeface="Times New Roman" pitchFamily="18" charset="0"/>
                <a:cs typeface="Times New Roman" pitchFamily="18" charset="0"/>
              </a:rPr>
              <a:t> годы»</a:t>
            </a:r>
            <a:endParaRPr lang="ru-RU" sz="2000" b="1" dirty="0">
              <a:solidFill>
                <a:srgbClr val="FFC000"/>
              </a:solidFill>
              <a:effectLst/>
              <a:latin typeface="Times New Roman" pitchFamily="18" charset="0"/>
              <a:cs typeface="Times New Roman" pitchFamily="18" charset="0"/>
            </a:endParaRPr>
          </a:p>
        </p:txBody>
      </p:sp>
      <p:sp>
        <p:nvSpPr>
          <p:cNvPr id="5" name="Заголовок 1"/>
          <p:cNvSpPr txBox="1">
            <a:spLocks/>
          </p:cNvSpPr>
          <p:nvPr/>
        </p:nvSpPr>
        <p:spPr bwMode="auto">
          <a:xfrm>
            <a:off x="1000125" y="1285875"/>
            <a:ext cx="7729538" cy="357188"/>
          </a:xfrm>
          <a:prstGeom prst="rect">
            <a:avLst/>
          </a:prstGeom>
          <a:noFill/>
          <a:ln w="9525">
            <a:noFill/>
            <a:miter lim="800000"/>
            <a:headEnd/>
            <a:tailEnd/>
          </a:ln>
        </p:spPr>
        <p:txBody>
          <a:bodyPr anchor="ctr"/>
          <a:lstStyle/>
          <a:p>
            <a:pPr algn="ctr" eaLnBrk="0" hangingPunct="0">
              <a:defRPr/>
            </a:pPr>
            <a:r>
              <a:rPr lang="ru-RU" kern="0" dirty="0">
                <a:latin typeface="Times New Roman" pitchFamily="18" charset="0"/>
                <a:ea typeface="+mj-ea"/>
                <a:cs typeface="Times New Roman" pitchFamily="18" charset="0"/>
              </a:rPr>
              <a:t>Расходы бюджета Можайского городского округа:</a:t>
            </a:r>
          </a:p>
        </p:txBody>
      </p:sp>
      <p:sp>
        <p:nvSpPr>
          <p:cNvPr id="58372" name="Текст 2"/>
          <p:cNvSpPr txBox="1">
            <a:spLocks/>
          </p:cNvSpPr>
          <p:nvPr/>
        </p:nvSpPr>
        <p:spPr bwMode="auto">
          <a:xfrm>
            <a:off x="428625" y="1928813"/>
            <a:ext cx="3500438" cy="900112"/>
          </a:xfrm>
          <a:prstGeom prst="rect">
            <a:avLst/>
          </a:prstGeom>
          <a:noFill/>
          <a:ln w="9525">
            <a:noFill/>
            <a:miter lim="800000"/>
            <a:headEnd/>
            <a:tailEnd/>
          </a:ln>
        </p:spPr>
        <p:txBody>
          <a:bodyPr/>
          <a:lstStyle/>
          <a:p>
            <a:r>
              <a:rPr lang="ru-RU" altLang="ru-RU" sz="1400" dirty="0" smtClean="0">
                <a:latin typeface="Times New Roman" pitchFamily="18" charset="0"/>
                <a:cs typeface="Times New Roman" pitchFamily="18" charset="0"/>
              </a:rPr>
              <a:t>2023 год  – 62 895,1 тыс.рублей</a:t>
            </a:r>
          </a:p>
          <a:p>
            <a:r>
              <a:rPr lang="ru-RU" altLang="ru-RU" sz="1400" dirty="0" smtClean="0">
                <a:latin typeface="Times New Roman" pitchFamily="18" charset="0"/>
                <a:cs typeface="Times New Roman" pitchFamily="18" charset="0"/>
              </a:rPr>
              <a:t>2024 год – 63 308,4 тыс.рублей</a:t>
            </a:r>
          </a:p>
          <a:p>
            <a:r>
              <a:rPr lang="ru-RU" altLang="ru-RU" sz="1400" dirty="0" smtClean="0">
                <a:latin typeface="Times New Roman" pitchFamily="18" charset="0"/>
                <a:cs typeface="Times New Roman" pitchFamily="18" charset="0"/>
              </a:rPr>
              <a:t>2025 год – 64 352,4 тыс. рублей</a:t>
            </a:r>
          </a:p>
          <a:p>
            <a:endParaRPr lang="ru-RU" altLang="ru-RU" sz="1400" dirty="0">
              <a:latin typeface="Times New Roman" pitchFamily="18" charset="0"/>
              <a:cs typeface="Times New Roman" pitchFamily="18" charset="0"/>
            </a:endParaRPr>
          </a:p>
        </p:txBody>
      </p:sp>
      <p:sp>
        <p:nvSpPr>
          <p:cNvPr id="8" name="Текст 4"/>
          <p:cNvSpPr txBox="1">
            <a:spLocks/>
          </p:cNvSpPr>
          <p:nvPr/>
        </p:nvSpPr>
        <p:spPr>
          <a:xfrm>
            <a:off x="4643438" y="1714500"/>
            <a:ext cx="4041775" cy="1071563"/>
          </a:xfrm>
          <a:prstGeom prst="rect">
            <a:avLst/>
          </a:prstGeom>
        </p:spPr>
        <p:txBody>
          <a:bodyPr/>
          <a:lstStyle/>
          <a:p>
            <a:pPr algn="ctr">
              <a:defRPr/>
            </a:pPr>
            <a:r>
              <a:rPr lang="ru-RU" sz="1400" dirty="0" smtClean="0">
                <a:latin typeface="Times New Roman" pitchFamily="18" charset="0"/>
                <a:cs typeface="Times New Roman" pitchFamily="18" charset="0"/>
              </a:rPr>
              <a:t>2023 </a:t>
            </a:r>
            <a:r>
              <a:rPr lang="ru-RU" sz="1400" dirty="0">
                <a:latin typeface="Times New Roman" pitchFamily="18" charset="0"/>
                <a:cs typeface="Times New Roman" pitchFamily="18" charset="0"/>
              </a:rPr>
              <a:t>год</a:t>
            </a:r>
          </a:p>
          <a:p>
            <a:pPr>
              <a:defRPr/>
            </a:pPr>
            <a:r>
              <a:rPr lang="ru-RU" sz="1400" dirty="0" smtClean="0">
                <a:latin typeface="Times New Roman" pitchFamily="18" charset="0"/>
                <a:cs typeface="Times New Roman" pitchFamily="18" charset="0"/>
              </a:rPr>
              <a:t>98,9% </a:t>
            </a:r>
            <a:r>
              <a:rPr lang="ru-RU" sz="1400" dirty="0">
                <a:latin typeface="Times New Roman" pitchFamily="18" charset="0"/>
                <a:cs typeface="Times New Roman" pitchFamily="18" charset="0"/>
              </a:rPr>
              <a:t>- бюджет Можайского городского округа</a:t>
            </a:r>
          </a:p>
          <a:p>
            <a:pPr>
              <a:defRPr/>
            </a:pPr>
            <a:r>
              <a:rPr lang="ru-RU" sz="1400" dirty="0" smtClean="0">
                <a:latin typeface="Times New Roman" pitchFamily="18" charset="0"/>
                <a:cs typeface="Times New Roman" pitchFamily="18" charset="0"/>
              </a:rPr>
              <a:t>1,1% </a:t>
            </a:r>
            <a:r>
              <a:rPr lang="ru-RU" sz="1400" dirty="0">
                <a:latin typeface="Times New Roman" pitchFamily="18" charset="0"/>
                <a:cs typeface="Times New Roman" pitchFamily="18" charset="0"/>
              </a:rPr>
              <a:t>- бюджет Московской области </a:t>
            </a:r>
          </a:p>
          <a:p>
            <a:pPr marL="342900" indent="-342900" eaLnBrk="0" hangingPunct="0">
              <a:spcBef>
                <a:spcPct val="20000"/>
              </a:spcBef>
              <a:buClr>
                <a:schemeClr val="bg2"/>
              </a:buClr>
              <a:buSzPct val="75000"/>
              <a:defRPr/>
            </a:pPr>
            <a:endParaRPr lang="ru-RU" sz="1400" kern="0" dirty="0">
              <a:latin typeface="Times New Roman" pitchFamily="18" charset="0"/>
              <a:cs typeface="Times New Roman" pitchFamily="18" charset="0"/>
            </a:endParaRPr>
          </a:p>
        </p:txBody>
      </p:sp>
      <p:sp>
        <p:nvSpPr>
          <p:cNvPr id="12" name="Прямоугольник 11"/>
          <p:cNvSpPr/>
          <p:nvPr/>
        </p:nvSpPr>
        <p:spPr>
          <a:xfrm>
            <a:off x="5857884" y="6500834"/>
            <a:ext cx="2857475" cy="523220"/>
          </a:xfrm>
          <a:prstGeom prst="rect">
            <a:avLst/>
          </a:prstGeom>
        </p:spPr>
        <p:txBody>
          <a:bodyPr wrap="square">
            <a:spAutoFit/>
          </a:bodyPr>
          <a:lstStyle/>
          <a:p>
            <a:pPr algn="r">
              <a:defRPr/>
            </a:pP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cs typeface="Arial" charset="0"/>
            </a:endParaRPr>
          </a:p>
          <a:p>
            <a:pPr algn="r">
              <a:defRPr/>
            </a:pPr>
            <a:endParaRPr lang="ru-RU" sz="1400" dirty="0">
              <a:latin typeface="Arial" charset="0"/>
              <a:cs typeface="Arial" charset="0"/>
            </a:endParaRPr>
          </a:p>
        </p:txBody>
      </p:sp>
      <p:pic>
        <p:nvPicPr>
          <p:cNvPr id="58375" name="Рисунок 32" descr="Описание: Можайск-ГО-ПП-01"/>
          <p:cNvPicPr>
            <a:picLocks noChangeAspect="1" noChangeArrowheads="1"/>
          </p:cNvPicPr>
          <p:nvPr/>
        </p:nvPicPr>
        <p:blipFill>
          <a:blip r:embed="rId2" cstate="print"/>
          <a:srcRect/>
          <a:stretch>
            <a:fillRect/>
          </a:stretch>
        </p:blipFill>
        <p:spPr bwMode="auto">
          <a:xfrm>
            <a:off x="477562" y="488496"/>
            <a:ext cx="714375" cy="785813"/>
          </a:xfrm>
          <a:prstGeom prst="rect">
            <a:avLst/>
          </a:prstGeom>
          <a:noFill/>
          <a:ln w="9525">
            <a:noFill/>
            <a:miter lim="800000"/>
            <a:headEnd/>
            <a:tailEnd/>
          </a:ln>
        </p:spPr>
      </p:pic>
      <p:graphicFrame>
        <p:nvGraphicFramePr>
          <p:cNvPr id="13" name="Содержимое 12"/>
          <p:cNvGraphicFramePr>
            <a:graphicFrameLocks noGrp="1"/>
          </p:cNvGraphicFramePr>
          <p:nvPr>
            <p:ph idx="1"/>
          </p:nvPr>
        </p:nvGraphicFramePr>
        <p:xfrm>
          <a:off x="457200" y="2780928"/>
          <a:ext cx="3394075" cy="3086472"/>
        </p:xfrm>
        <a:graphic>
          <a:graphicData uri="http://schemas.openxmlformats.org/drawingml/2006/chart">
            <c:chart xmlns:c="http://schemas.openxmlformats.org/drawingml/2006/chart" xmlns:r="http://schemas.openxmlformats.org/officeDocument/2006/relationships" r:id="rId3"/>
          </a:graphicData>
        </a:graphic>
      </p:graphicFrame>
      <p:pic>
        <p:nvPicPr>
          <p:cNvPr id="2051" name="Picture 3" descr="C:\Users\buch1\Desktop\111.jpg"/>
          <p:cNvPicPr>
            <a:picLocks noChangeAspect="1" noChangeArrowheads="1"/>
          </p:cNvPicPr>
          <p:nvPr/>
        </p:nvPicPr>
        <p:blipFill>
          <a:blip r:embed="rId4"/>
          <a:srcRect/>
          <a:stretch>
            <a:fillRect/>
          </a:stretch>
        </p:blipFill>
        <p:spPr bwMode="auto">
          <a:xfrm>
            <a:off x="4856586" y="2928934"/>
            <a:ext cx="3859074" cy="3200397"/>
          </a:xfrm>
          <a:prstGeom prst="rect">
            <a:avLst/>
          </a:prstGeom>
          <a:noFill/>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Содержимое 2"/>
          <p:cNvSpPr>
            <a:spLocks noGrp="1"/>
          </p:cNvSpPr>
          <p:nvPr>
            <p:ph idx="1"/>
          </p:nvPr>
        </p:nvSpPr>
        <p:spPr>
          <a:xfrm>
            <a:off x="457200" y="1357313"/>
            <a:ext cx="8229600" cy="5000645"/>
          </a:xfrm>
        </p:spPr>
        <p:txBody>
          <a:bodyPr/>
          <a:lstStyle/>
          <a:p>
            <a:pPr>
              <a:buFont typeface="Wingdings" pitchFamily="2" charset="2"/>
              <a:buChar char="§"/>
            </a:pPr>
            <a:r>
              <a:rPr lang="ru-RU" sz="1400" dirty="0" smtClean="0">
                <a:latin typeface="Times New Roman" pitchFamily="18" charset="0"/>
                <a:cs typeface="Times New Roman" pitchFamily="18" charset="0"/>
              </a:rPr>
              <a:t>Совершенствование системы предоставления государственных и муниципальных услуг по принципу одного окна в многофункциональных центрах предоставления государственных и муниципальных услуг</a:t>
            </a:r>
          </a:p>
          <a:p>
            <a:pPr>
              <a:buFont typeface="Wingdings" pitchFamily="2" charset="2"/>
              <a:buChar char="§"/>
            </a:pPr>
            <a:r>
              <a:rPr lang="ru-RU" sz="1400" dirty="0" smtClean="0">
                <a:latin typeface="Times New Roman" pitchFamily="18" charset="0"/>
                <a:cs typeface="Times New Roman" pitchFamily="18" charset="0"/>
              </a:rPr>
              <a:t>Техническая поддержка программно-технических комплексов для оформления паспортов гражданина Российской Федерации, удостоверяющих личность гражданина Российской Федерации за пределами территории Российской Федерации, в многофункциональных центрах предоставления государственных и муниципальных услуг</a:t>
            </a:r>
          </a:p>
          <a:p>
            <a:pPr>
              <a:buFont typeface="Wingdings" pitchFamily="2" charset="2"/>
              <a:buChar char="§"/>
            </a:pPr>
            <a:r>
              <a:rPr lang="ru-RU" sz="1400" dirty="0" smtClean="0">
                <a:latin typeface="Times New Roman" pitchFamily="18" charset="0"/>
                <a:cs typeface="Times New Roman" pitchFamily="18" charset="0"/>
              </a:rPr>
              <a:t>Обеспечение ОМСУ муниципального образования Московской области широкополосным доступом в сеть Интернет, телефонной связью, иными услугами электросвязи</a:t>
            </a:r>
          </a:p>
          <a:p>
            <a:pPr>
              <a:buFont typeface="Wingdings" pitchFamily="2" charset="2"/>
              <a:buChar char="§"/>
            </a:pPr>
            <a:r>
              <a:rPr lang="ru-RU" sz="1400" dirty="0" smtClean="0">
                <a:latin typeface="Times New Roman" pitchFamily="18" charset="0"/>
                <a:cs typeface="Times New Roman" pitchFamily="18" charset="0"/>
              </a:rPr>
              <a:t>Обеспечение оборудованием и поддержание его работоспособности</a:t>
            </a:r>
          </a:p>
          <a:p>
            <a:pPr>
              <a:buFont typeface="Wingdings" pitchFamily="2" charset="2"/>
              <a:buChar char="§"/>
            </a:pPr>
            <a:r>
              <a:rPr lang="ru-RU" sz="1400" dirty="0" smtClean="0">
                <a:latin typeface="Times New Roman" pitchFamily="18" charset="0"/>
                <a:cs typeface="Times New Roman" pitchFamily="18" charset="0"/>
              </a:rPr>
              <a:t>Приобретение, установка, настройка, монтаж и техническое обслуживание сертифицированных по требованиям безопасности информации технических, программных и программно-технических средств защиты конфиденциальной информации и персональных данных, антивирусного программного обеспечения, средств электронной подписи, средств защиты информационно-технологической и телекоммуникационной инфраструктуры от компьютерных атак, а также проведение мероприятий по защите информации и аттестации по требованиям безопасности информации объектов информатизации, ЦОД и ИС, используемых ОМСУ муниципального образования Московской области</a:t>
            </a:r>
          </a:p>
          <a:p>
            <a:pPr>
              <a:buFont typeface="Wingdings" pitchFamily="2" charset="2"/>
              <a:buChar char="§"/>
            </a:pPr>
            <a:r>
              <a:rPr lang="ru-RU" sz="1400" dirty="0" smtClean="0">
                <a:latin typeface="Times New Roman" pitchFamily="18" charset="0"/>
                <a:cs typeface="Times New Roman" pitchFamily="18" charset="0"/>
              </a:rPr>
              <a:t>Обеспечение программными продуктами</a:t>
            </a:r>
          </a:p>
          <a:p>
            <a:pPr>
              <a:buFont typeface="Wingdings" pitchFamily="2" charset="2"/>
              <a:buChar char="§"/>
            </a:pPr>
            <a:r>
              <a:rPr lang="ru-RU" sz="1400" dirty="0" smtClean="0">
                <a:latin typeface="Times New Roman" pitchFamily="18" charset="0"/>
                <a:cs typeface="Times New Roman" pitchFamily="18" charset="0"/>
              </a:rPr>
              <a:t>Развитие и сопровождение муниципальных информационных систем обеспечения деятельности ОМСУ муниципального образования Московской области</a:t>
            </a:r>
          </a:p>
          <a:p>
            <a:pPr>
              <a:buFont typeface="Wingdings" pitchFamily="2" charset="2"/>
              <a:buChar char="§"/>
            </a:pPr>
            <a:endParaRPr lang="ru-RU" sz="1400" dirty="0" smtClean="0"/>
          </a:p>
          <a:p>
            <a:pPr>
              <a:buFont typeface="Wingdings" pitchFamily="2" charset="2"/>
              <a:buChar char="§"/>
            </a:pPr>
            <a:endParaRPr lang="ru-RU" sz="1400" dirty="0" smtClean="0">
              <a:latin typeface="Times New Roman" pitchFamily="18" charset="0"/>
              <a:cs typeface="Times New Roman" pitchFamily="18" charset="0"/>
            </a:endParaRPr>
          </a:p>
          <a:p>
            <a:pPr>
              <a:buFont typeface="Wingdings" pitchFamily="2" charset="2"/>
              <a:buNone/>
            </a:pPr>
            <a:endParaRPr lang="ru-RU" sz="1200" dirty="0" smtClean="0">
              <a:latin typeface="Times New Roman" pitchFamily="18" charset="0"/>
              <a:cs typeface="Times New Roman" pitchFamily="18" charset="0"/>
            </a:endParaRPr>
          </a:p>
        </p:txBody>
      </p:sp>
      <p:sp>
        <p:nvSpPr>
          <p:cNvPr id="59395" name="Заголовок 1"/>
          <p:cNvSpPr>
            <a:spLocks noGrp="1"/>
          </p:cNvSpPr>
          <p:nvPr>
            <p:ph type="title"/>
          </p:nvPr>
        </p:nvSpPr>
        <p:spPr>
          <a:xfrm>
            <a:off x="1214438" y="457199"/>
            <a:ext cx="7472362" cy="811427"/>
          </a:xfrm>
          <a:solidFill>
            <a:srgbClr val="00B0F0"/>
          </a:solidFill>
        </p:spPr>
        <p:txBody>
          <a:bodyPr anchor="ctr"/>
          <a:lstStyle/>
          <a:p>
            <a:pPr algn="ctr"/>
            <a:r>
              <a:rPr lang="ru-RU" sz="1800" dirty="0" smtClean="0">
                <a:latin typeface="Times New Roman" pitchFamily="18" charset="0"/>
                <a:cs typeface="Times New Roman" pitchFamily="18" charset="0"/>
              </a:rPr>
              <a:t>Мероприятия, предусмотренные к финансированию:</a:t>
            </a:r>
          </a:p>
        </p:txBody>
      </p:sp>
      <p:sp>
        <p:nvSpPr>
          <p:cNvPr id="6" name="Прямоугольник 5"/>
          <p:cNvSpPr/>
          <p:nvPr/>
        </p:nvSpPr>
        <p:spPr>
          <a:xfrm>
            <a:off x="6286512" y="6572272"/>
            <a:ext cx="2428863" cy="523220"/>
          </a:xfrm>
          <a:prstGeom prst="rect">
            <a:avLst/>
          </a:prstGeom>
        </p:spPr>
        <p:txBody>
          <a:bodyPr wrap="square">
            <a:spAutoFit/>
          </a:bodyPr>
          <a:lstStyle/>
          <a:p>
            <a:pPr algn="r">
              <a:defRPr/>
            </a:pP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cs typeface="Arial" charset="0"/>
            </a:endParaRPr>
          </a:p>
          <a:p>
            <a:pPr algn="r">
              <a:defRPr/>
            </a:pPr>
            <a:endParaRPr lang="ru-RU" sz="1400" dirty="0">
              <a:latin typeface="Arial" charset="0"/>
              <a:cs typeface="Arial" charset="0"/>
            </a:endParaRPr>
          </a:p>
        </p:txBody>
      </p:sp>
      <p:pic>
        <p:nvPicPr>
          <p:cNvPr id="59397" name="Рисунок 32" descr="Описание: Можайск-ГО-ПП-01"/>
          <p:cNvPicPr>
            <a:picLocks noChangeAspect="1" noChangeArrowheads="1"/>
          </p:cNvPicPr>
          <p:nvPr/>
        </p:nvPicPr>
        <p:blipFill>
          <a:blip r:embed="rId2" cstate="print"/>
          <a:srcRect/>
          <a:stretch>
            <a:fillRect/>
          </a:stretch>
        </p:blipFill>
        <p:spPr bwMode="auto">
          <a:xfrm>
            <a:off x="461086" y="469317"/>
            <a:ext cx="714375" cy="78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Содержимое 2"/>
          <p:cNvSpPr>
            <a:spLocks noGrp="1"/>
          </p:cNvSpPr>
          <p:nvPr>
            <p:ph idx="1"/>
          </p:nvPr>
        </p:nvSpPr>
        <p:spPr>
          <a:xfrm>
            <a:off x="457200" y="1357313"/>
            <a:ext cx="8229600" cy="4510087"/>
          </a:xfrm>
        </p:spPr>
        <p:txBody>
          <a:bodyPr/>
          <a:lstStyle/>
          <a:p>
            <a:pPr>
              <a:buFont typeface="Wingdings" pitchFamily="2" charset="2"/>
              <a:buChar char="§"/>
            </a:pPr>
            <a:r>
              <a:rPr lang="ru-RU" sz="1400" dirty="0" smtClean="0">
                <a:latin typeface="Times New Roman" pitchFamily="18" charset="0"/>
                <a:cs typeface="Times New Roman" pitchFamily="18" charset="0"/>
              </a:rPr>
              <a:t>Обновление и техническое обслуживание (ремонт) средств (программного обеспечения и оборудования), приобретённых в рамках субсидий на внедрение целевой модели цифровой образовательной среды в общеобразовательных организациях, на государственную поддержку образовательных организаций в целях оснащения (обновления) их компьютерным, </a:t>
            </a:r>
            <a:r>
              <a:rPr lang="ru-RU" sz="1400" dirty="0" err="1" smtClean="0">
                <a:latin typeface="Times New Roman" pitchFamily="18" charset="0"/>
                <a:cs typeface="Times New Roman" pitchFamily="18" charset="0"/>
              </a:rPr>
              <a:t>мультимедийным</a:t>
            </a:r>
            <a:r>
              <a:rPr lang="ru-RU" sz="1400" dirty="0" smtClean="0">
                <a:latin typeface="Times New Roman" pitchFamily="18" charset="0"/>
                <a:cs typeface="Times New Roman" pitchFamily="18" charset="0"/>
              </a:rPr>
              <a:t>, презентационным оборудованием и программным обеспечением в рамках эксперимента по модернизации начального общего, основного общего и среднего общего образования</a:t>
            </a:r>
          </a:p>
          <a:p>
            <a:pPr>
              <a:buFont typeface="Wingdings" pitchFamily="2" charset="2"/>
              <a:buChar char="§"/>
            </a:pPr>
            <a:r>
              <a:rPr lang="ru-RU" sz="1400" dirty="0" smtClean="0">
                <a:latin typeface="Times New Roman" pitchFamily="18" charset="0"/>
                <a:cs typeface="Times New Roman" pitchFamily="18" charset="0"/>
              </a:rPr>
              <a:t>Расходы на обеспечение деятельности (оказание услуг) муниципальных учреждений - многофункциональный центр предоставления государственных и муниципальных услуг</a:t>
            </a:r>
          </a:p>
          <a:p>
            <a:pPr>
              <a:buFont typeface="Wingdings" pitchFamily="2" charset="2"/>
              <a:buChar char="§"/>
            </a:pPr>
            <a:endParaRPr lang="ru-RU" sz="1400" dirty="0" smtClean="0">
              <a:latin typeface="Times New Roman" pitchFamily="18" charset="0"/>
              <a:cs typeface="Times New Roman" pitchFamily="18" charset="0"/>
            </a:endParaRPr>
          </a:p>
          <a:p>
            <a:pPr>
              <a:buFont typeface="Wingdings" pitchFamily="2" charset="2"/>
              <a:buNone/>
            </a:pPr>
            <a:endParaRPr lang="ru-RU" sz="1200" dirty="0" smtClean="0">
              <a:latin typeface="Times New Roman" pitchFamily="18" charset="0"/>
              <a:cs typeface="Times New Roman" pitchFamily="18" charset="0"/>
            </a:endParaRPr>
          </a:p>
        </p:txBody>
      </p:sp>
      <p:sp>
        <p:nvSpPr>
          <p:cNvPr id="59395" name="Заголовок 1"/>
          <p:cNvSpPr>
            <a:spLocks noGrp="1"/>
          </p:cNvSpPr>
          <p:nvPr>
            <p:ph type="title"/>
          </p:nvPr>
        </p:nvSpPr>
        <p:spPr>
          <a:xfrm>
            <a:off x="1214438" y="457199"/>
            <a:ext cx="7472362" cy="794951"/>
          </a:xfrm>
          <a:solidFill>
            <a:srgbClr val="00B0F0"/>
          </a:solidFill>
        </p:spPr>
        <p:txBody>
          <a:bodyPr anchor="ctr"/>
          <a:lstStyle/>
          <a:p>
            <a:pPr algn="ctr"/>
            <a:r>
              <a:rPr lang="ru-RU" sz="1800" dirty="0" smtClean="0">
                <a:latin typeface="Times New Roman" pitchFamily="18" charset="0"/>
                <a:cs typeface="Times New Roman" pitchFamily="18" charset="0"/>
              </a:rPr>
              <a:t>Мероприятия, предусмотренные к финансированию:</a:t>
            </a:r>
          </a:p>
        </p:txBody>
      </p:sp>
      <p:sp>
        <p:nvSpPr>
          <p:cNvPr id="6" name="Прямоугольник 5"/>
          <p:cNvSpPr/>
          <p:nvPr/>
        </p:nvSpPr>
        <p:spPr>
          <a:xfrm>
            <a:off x="6072198" y="6500834"/>
            <a:ext cx="2643177" cy="523220"/>
          </a:xfrm>
          <a:prstGeom prst="rect">
            <a:avLst/>
          </a:prstGeom>
        </p:spPr>
        <p:txBody>
          <a:bodyPr wrap="square">
            <a:spAutoFit/>
          </a:bodyPr>
          <a:lstStyle/>
          <a:p>
            <a:pPr algn="r">
              <a:defRPr/>
            </a:pP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cs typeface="Arial" charset="0"/>
            </a:endParaRPr>
          </a:p>
          <a:p>
            <a:pPr algn="r">
              <a:defRPr/>
            </a:pPr>
            <a:endParaRPr lang="ru-RU" sz="1400" dirty="0">
              <a:latin typeface="Arial" charset="0"/>
              <a:cs typeface="Arial" charset="0"/>
            </a:endParaRPr>
          </a:p>
        </p:txBody>
      </p:sp>
      <p:pic>
        <p:nvPicPr>
          <p:cNvPr id="59397" name="Рисунок 32" descr="Описание: Можайск-ГО-ПП-01"/>
          <p:cNvPicPr>
            <a:picLocks noChangeAspect="1" noChangeArrowheads="1"/>
          </p:cNvPicPr>
          <p:nvPr/>
        </p:nvPicPr>
        <p:blipFill>
          <a:blip r:embed="rId2" cstate="print"/>
          <a:srcRect/>
          <a:stretch>
            <a:fillRect/>
          </a:stretch>
        </p:blipFill>
        <p:spPr bwMode="auto">
          <a:xfrm>
            <a:off x="452849" y="477555"/>
            <a:ext cx="714375" cy="78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1219200" y="477794"/>
            <a:ext cx="7467600" cy="665189"/>
          </a:xfrm>
          <a:solidFill>
            <a:srgbClr val="6FE7E4"/>
          </a:solidFill>
        </p:spPr>
        <p:txBody>
          <a:bodyPr>
            <a:normAutofit fontScale="90000"/>
          </a:bodyPr>
          <a:lstStyle/>
          <a:p>
            <a:pPr algn="ctr"/>
            <a:r>
              <a:rPr lang="ru-RU" sz="1600" dirty="0" smtClean="0">
                <a:latin typeface="Times New Roman" pitchFamily="18" charset="0"/>
                <a:cs typeface="Times New Roman" pitchFamily="18" charset="0"/>
              </a:rPr>
              <a:t>Основные показатели социально-экономического развития Можайского городского округа Московской области за 2021 год, план на 2022 год,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прогноз на 2023 год и на плановый период 2024-2025 годов</a:t>
            </a:r>
          </a:p>
        </p:txBody>
      </p:sp>
      <p:graphicFrame>
        <p:nvGraphicFramePr>
          <p:cNvPr id="4" name="Содержимое 3"/>
          <p:cNvGraphicFramePr>
            <a:graphicFrameLocks noGrp="1"/>
          </p:cNvGraphicFramePr>
          <p:nvPr>
            <p:ph idx="1"/>
          </p:nvPr>
        </p:nvGraphicFramePr>
        <p:xfrm>
          <a:off x="457200" y="1214438"/>
          <a:ext cx="8258208" cy="4619456"/>
        </p:xfrm>
        <a:graphic>
          <a:graphicData uri="http://schemas.openxmlformats.org/drawingml/2006/table">
            <a:tbl>
              <a:tblPr firstRow="1" bandRow="1">
                <a:tableStyleId>{5C22544A-7EE6-4342-B048-85BDC9FD1C3A}</a:tableStyleId>
              </a:tblPr>
              <a:tblGrid>
                <a:gridCol w="400024"/>
                <a:gridCol w="2643206"/>
                <a:gridCol w="928694"/>
                <a:gridCol w="785818"/>
                <a:gridCol w="785818"/>
                <a:gridCol w="928694"/>
                <a:gridCol w="928694"/>
                <a:gridCol w="857260"/>
              </a:tblGrid>
              <a:tr h="630386">
                <a:tc>
                  <a:txBody>
                    <a:bodyPr/>
                    <a:lstStyle/>
                    <a:p>
                      <a:pPr algn="ctr"/>
                      <a:r>
                        <a:rPr lang="ru-RU" sz="1200" b="0" dirty="0" smtClean="0">
                          <a:solidFill>
                            <a:schemeClr val="tx1"/>
                          </a:solidFill>
                          <a:latin typeface="Times New Roman" pitchFamily="18" charset="0"/>
                          <a:cs typeface="Times New Roman" pitchFamily="18" charset="0"/>
                        </a:rPr>
                        <a:t>№</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kern="1200" dirty="0" smtClean="0">
                          <a:solidFill>
                            <a:schemeClr val="tx1"/>
                          </a:solidFill>
                          <a:latin typeface="Times New Roman" pitchFamily="18" charset="0"/>
                          <a:ea typeface="+mn-ea"/>
                          <a:cs typeface="Times New Roman" pitchFamily="18" charset="0"/>
                        </a:rPr>
                        <a:t>Показатель</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Единица измерения</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Факт </a:t>
                      </a:r>
                    </a:p>
                    <a:p>
                      <a:pPr algn="ctr"/>
                      <a:r>
                        <a:rPr lang="ru-RU" sz="1200" b="0" dirty="0" smtClean="0">
                          <a:solidFill>
                            <a:schemeClr val="tx1"/>
                          </a:solidFill>
                          <a:latin typeface="Times New Roman" pitchFamily="18" charset="0"/>
                          <a:cs typeface="Times New Roman" pitchFamily="18" charset="0"/>
                        </a:rPr>
                        <a:t>2021</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План</a:t>
                      </a:r>
                    </a:p>
                    <a:p>
                      <a:pPr algn="ctr"/>
                      <a:r>
                        <a:rPr lang="ru-RU" sz="1200" b="0" dirty="0" smtClean="0">
                          <a:solidFill>
                            <a:schemeClr val="tx1"/>
                          </a:solidFill>
                          <a:latin typeface="Times New Roman" pitchFamily="18" charset="0"/>
                          <a:cs typeface="Times New Roman" pitchFamily="18" charset="0"/>
                        </a:rPr>
                        <a:t>2022</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Прогноз 2023</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Прогноз</a:t>
                      </a:r>
                      <a:r>
                        <a:rPr lang="ru-RU" sz="1200" b="0" baseline="0" dirty="0" smtClean="0">
                          <a:solidFill>
                            <a:schemeClr val="tx1"/>
                          </a:solidFill>
                          <a:latin typeface="Times New Roman" pitchFamily="18" charset="0"/>
                          <a:cs typeface="Times New Roman" pitchFamily="18" charset="0"/>
                        </a:rPr>
                        <a:t> 2024</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Прогноз 2025</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r>
              <a:tr h="378180">
                <a:tc>
                  <a:txBody>
                    <a:bodyPr/>
                    <a:lstStyle/>
                    <a:p>
                      <a:r>
                        <a:rPr lang="ru-RU" sz="1200" b="1" dirty="0" smtClean="0">
                          <a:latin typeface="Times New Roman" pitchFamily="18" charset="0"/>
                          <a:cs typeface="Times New Roman" pitchFamily="18" charset="0"/>
                        </a:rPr>
                        <a:t>7</a:t>
                      </a:r>
                      <a:endParaRPr lang="ru-RU" sz="1200" b="1" dirty="0">
                        <a:latin typeface="Times New Roman" pitchFamily="18" charset="0"/>
                        <a:cs typeface="Times New Roman" pitchFamily="18" charset="0"/>
                      </a:endParaRPr>
                    </a:p>
                  </a:txBody>
                  <a:tcPr/>
                </a:tc>
                <a:tc gridSpan="7">
                  <a:txBody>
                    <a:bodyPr/>
                    <a:lstStyle/>
                    <a:p>
                      <a:pPr algn="ctr"/>
                      <a:r>
                        <a:rPr lang="ru-RU" sz="1200" b="1" dirty="0" smtClean="0">
                          <a:latin typeface="Times New Roman" pitchFamily="18" charset="0"/>
                          <a:cs typeface="Times New Roman" pitchFamily="18" charset="0"/>
                        </a:rPr>
                        <a:t>Труд и заработная плата</a:t>
                      </a:r>
                      <a:endParaRPr lang="ru-RU" sz="1200" b="1" dirty="0">
                        <a:latin typeface="Times New Roman" pitchFamily="18" charset="0"/>
                        <a:cs typeface="Times New Roman" pitchFamily="18" charset="0"/>
                      </a:endParaRPr>
                    </a:p>
                  </a:txBody>
                  <a:tcPr/>
                </a:tc>
                <a:tc hMerge="1">
                  <a:txBody>
                    <a:bodyPr/>
                    <a:lstStyle/>
                    <a:p>
                      <a:pPr algn="ctr"/>
                      <a:endParaRPr lang="ru-RU" sz="1200" dirty="0">
                        <a:latin typeface="Times New Roman" pitchFamily="18" charset="0"/>
                        <a:cs typeface="Times New Roman" pitchFamily="18" charset="0"/>
                      </a:endParaRPr>
                    </a:p>
                  </a:txBody>
                  <a:tcPr/>
                </a:tc>
                <a:tc hMerge="1">
                  <a:txBody>
                    <a:bodyPr/>
                    <a:lstStyle/>
                    <a:p>
                      <a:endParaRPr lang="ru-RU"/>
                    </a:p>
                  </a:txBody>
                  <a:tcPr/>
                </a:tc>
                <a:tc hMerge="1">
                  <a:txBody>
                    <a:bodyPr/>
                    <a:lstStyle/>
                    <a:p>
                      <a:endParaRPr lang="ru-RU"/>
                    </a:p>
                  </a:txBody>
                  <a:tcPr/>
                </a:tc>
                <a:tc hMerge="1">
                  <a:txBody>
                    <a:bodyPr/>
                    <a:lstStyle/>
                    <a:p>
                      <a:pPr algn="ctr"/>
                      <a:endParaRPr lang="ru-RU" sz="1200" dirty="0">
                        <a:latin typeface="Times New Roman" pitchFamily="18" charset="0"/>
                        <a:cs typeface="Times New Roman" pitchFamily="18" charset="0"/>
                      </a:endParaRPr>
                    </a:p>
                  </a:txBody>
                  <a:tcPr/>
                </a:tc>
                <a:tc hMerge="1">
                  <a:txBody>
                    <a:bodyPr/>
                    <a:lstStyle/>
                    <a:p>
                      <a:pPr algn="ctr"/>
                      <a:endParaRPr lang="ru-RU" sz="1200" dirty="0">
                        <a:latin typeface="Times New Roman" pitchFamily="18" charset="0"/>
                        <a:cs typeface="Times New Roman" pitchFamily="18" charset="0"/>
                      </a:endParaRPr>
                    </a:p>
                  </a:txBody>
                  <a:tcPr/>
                </a:tc>
                <a:tc hMerge="1">
                  <a:txBody>
                    <a:bodyPr/>
                    <a:lstStyle/>
                    <a:p>
                      <a:pPr algn="ctr"/>
                      <a:endParaRPr lang="ru-RU" sz="1200" dirty="0">
                        <a:latin typeface="Times New Roman" pitchFamily="18" charset="0"/>
                        <a:cs typeface="Times New Roman" pitchFamily="18" charset="0"/>
                      </a:endParaRPr>
                    </a:p>
                  </a:txBody>
                  <a:tcPr/>
                </a:tc>
              </a:tr>
              <a:tr h="413908">
                <a:tc>
                  <a:txBody>
                    <a:bodyPr/>
                    <a:lstStyle/>
                    <a:p>
                      <a:endParaRPr lang="ru-RU" sz="1200">
                        <a:latin typeface="Times New Roman" pitchFamily="18" charset="0"/>
                        <a:cs typeface="Times New Roman" pitchFamily="18" charset="0"/>
                      </a:endParaRPr>
                    </a:p>
                  </a:txBody>
                  <a:tcPr/>
                </a:tc>
                <a:tc>
                  <a:txBody>
                    <a:bodyPr/>
                    <a:lstStyle/>
                    <a:p>
                      <a:r>
                        <a:rPr lang="ru-RU" sz="1200" dirty="0" smtClean="0">
                          <a:latin typeface="Times New Roman" pitchFamily="18" charset="0"/>
                          <a:cs typeface="Times New Roman" pitchFamily="18" charset="0"/>
                        </a:rPr>
                        <a:t>Количество созданных рабочих мест</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единиц</a:t>
                      </a:r>
                      <a:endParaRPr lang="ru-RU" sz="1200" dirty="0">
                        <a:latin typeface="Times New Roman" pitchFamily="18" charset="0"/>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315</a:t>
                      </a:r>
                    </a:p>
                  </a:txBody>
                  <a:tcPr anchor="ctr"/>
                </a:tc>
                <a:tc>
                  <a:txBody>
                    <a:bodyPr/>
                    <a:lstStyle/>
                    <a:p>
                      <a:pPr algn="ctr"/>
                      <a:r>
                        <a:rPr lang="ru-RU" sz="1200" dirty="0" smtClean="0">
                          <a:latin typeface="Times New Roman" pitchFamily="18" charset="0"/>
                          <a:cs typeface="Times New Roman" pitchFamily="18" charset="0"/>
                        </a:rPr>
                        <a:t>525</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570</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745</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660</a:t>
                      </a:r>
                      <a:endParaRPr lang="ru-RU" sz="1200" dirty="0">
                        <a:latin typeface="Times New Roman" pitchFamily="18" charset="0"/>
                        <a:cs typeface="Times New Roman" pitchFamily="18" charset="0"/>
                      </a:endParaRPr>
                    </a:p>
                  </a:txBody>
                  <a:tcPr anchor="ctr"/>
                </a:tc>
              </a:tr>
              <a:tr h="694343">
                <a:tc>
                  <a:txBody>
                    <a:bodyPr/>
                    <a:lstStyle/>
                    <a:p>
                      <a:endParaRPr lang="ru-RU" sz="1200">
                        <a:latin typeface="Times New Roman" pitchFamily="18" charset="0"/>
                        <a:cs typeface="Times New Roman" pitchFamily="18" charset="0"/>
                      </a:endParaRPr>
                    </a:p>
                  </a:txBody>
                  <a:tcPr/>
                </a:tc>
                <a:tc>
                  <a:txBody>
                    <a:bodyPr/>
                    <a:lstStyle/>
                    <a:p>
                      <a:r>
                        <a:rPr lang="ru-RU" sz="1200" dirty="0" smtClean="0">
                          <a:latin typeface="Times New Roman" pitchFamily="18" charset="0"/>
                          <a:cs typeface="Times New Roman" pitchFamily="18" charset="0"/>
                        </a:rPr>
                        <a:t>Численность официально зарегистрированных безработных, на конец года</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человек</a:t>
                      </a:r>
                      <a:endParaRPr lang="ru-RU" sz="1200" dirty="0">
                        <a:latin typeface="Times New Roman" pitchFamily="18" charset="0"/>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270</a:t>
                      </a:r>
                    </a:p>
                  </a:txBody>
                  <a:tcPr anchor="ctr"/>
                </a:tc>
                <a:tc>
                  <a:txBody>
                    <a:bodyPr/>
                    <a:lstStyle/>
                    <a:p>
                      <a:pPr algn="ctr"/>
                      <a:r>
                        <a:rPr lang="ru-RU" sz="1200" dirty="0" smtClean="0">
                          <a:latin typeface="Times New Roman" pitchFamily="18" charset="0"/>
                          <a:cs typeface="Times New Roman" pitchFamily="18" charset="0"/>
                        </a:rPr>
                        <a:t>230</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220</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210</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200</a:t>
                      </a:r>
                      <a:endParaRPr lang="ru-RU" sz="1200" dirty="0">
                        <a:latin typeface="Times New Roman" pitchFamily="18" charset="0"/>
                        <a:cs typeface="Times New Roman" pitchFamily="18" charset="0"/>
                      </a:endParaRPr>
                    </a:p>
                  </a:txBody>
                  <a:tcPr anchor="ctr"/>
                </a:tc>
              </a:tr>
              <a:tr h="625227">
                <a:tc>
                  <a:txBody>
                    <a:bodyPr/>
                    <a:lstStyle/>
                    <a:p>
                      <a:endParaRPr lang="ru-RU" sz="1200" dirty="0">
                        <a:latin typeface="Times New Roman" pitchFamily="18" charset="0"/>
                        <a:cs typeface="Times New Roman" pitchFamily="18" charset="0"/>
                      </a:endParaRPr>
                    </a:p>
                  </a:txBody>
                  <a:tcPr/>
                </a:tc>
                <a:tc>
                  <a:txBody>
                    <a:bodyPr/>
                    <a:lstStyle/>
                    <a:p>
                      <a:r>
                        <a:rPr lang="ru-RU" sz="1200" dirty="0" smtClean="0">
                          <a:latin typeface="Times New Roman" pitchFamily="18" charset="0"/>
                          <a:cs typeface="Times New Roman" pitchFamily="18" charset="0"/>
                        </a:rPr>
                        <a:t>Фонд  начисленной заработной платы всех</a:t>
                      </a:r>
                      <a:r>
                        <a:rPr lang="ru-RU" sz="1200" baseline="0" dirty="0" smtClean="0">
                          <a:latin typeface="Times New Roman" pitchFamily="18" charset="0"/>
                          <a:cs typeface="Times New Roman" pitchFamily="18" charset="0"/>
                        </a:rPr>
                        <a:t> работников</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млн. рублей</a:t>
                      </a:r>
                      <a:endParaRPr lang="ru-RU" sz="1200" dirty="0">
                        <a:latin typeface="Times New Roman" pitchFamily="18" charset="0"/>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8036,9</a:t>
                      </a:r>
                    </a:p>
                  </a:txBody>
                  <a:tcPr anchor="ctr"/>
                </a:tc>
                <a:tc>
                  <a:txBody>
                    <a:bodyPr/>
                    <a:lstStyle/>
                    <a:p>
                      <a:pPr algn="ctr"/>
                      <a:r>
                        <a:rPr lang="ru-RU" sz="1200" dirty="0" smtClean="0">
                          <a:latin typeface="Times New Roman" pitchFamily="18" charset="0"/>
                          <a:cs typeface="Times New Roman" pitchFamily="18" charset="0"/>
                        </a:rPr>
                        <a:t>9025,6</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9736,6</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10712,1</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11768,6</a:t>
                      </a:r>
                      <a:endParaRPr lang="ru-RU" sz="1200" dirty="0">
                        <a:latin typeface="Times New Roman" pitchFamily="18" charset="0"/>
                        <a:cs typeface="Times New Roman" pitchFamily="18" charset="0"/>
                      </a:endParaRPr>
                    </a:p>
                  </a:txBody>
                  <a:tcPr anchor="ctr"/>
                </a:tc>
              </a:tr>
              <a:tr h="984686">
                <a:tc>
                  <a:txBody>
                    <a:bodyPr/>
                    <a:lstStyle/>
                    <a:p>
                      <a:endParaRPr lang="ru-RU" sz="1200" dirty="0">
                        <a:latin typeface="Times New Roman" pitchFamily="18" charset="0"/>
                        <a:cs typeface="Times New Roman" pitchFamily="18" charset="0"/>
                      </a:endParaRPr>
                    </a:p>
                  </a:txBody>
                  <a:tcPr/>
                </a:tc>
                <a:tc>
                  <a:txBody>
                    <a:bodyPr/>
                    <a:lstStyle/>
                    <a:p>
                      <a:r>
                        <a:rPr lang="ru-RU" sz="1200" dirty="0" smtClean="0">
                          <a:latin typeface="Times New Roman" pitchFamily="18" charset="0"/>
                          <a:cs typeface="Times New Roman" pitchFamily="18" charset="0"/>
                        </a:rPr>
                        <a:t>Среднесписочная численность работников (без внешних совместителей) по полному кругу организаций</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человек</a:t>
                      </a:r>
                      <a:endParaRPr lang="ru-RU" sz="1200" dirty="0">
                        <a:latin typeface="Times New Roman" pitchFamily="18" charset="0"/>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15371</a:t>
                      </a:r>
                    </a:p>
                  </a:txBody>
                  <a:tcPr anchor="ctr"/>
                </a:tc>
                <a:tc>
                  <a:txBody>
                    <a:bodyPr/>
                    <a:lstStyle/>
                    <a:p>
                      <a:pPr algn="ctr"/>
                      <a:r>
                        <a:rPr lang="ru-RU" sz="1200" dirty="0" smtClean="0">
                          <a:latin typeface="Times New Roman" pitchFamily="18" charset="0"/>
                          <a:cs typeface="Times New Roman" pitchFamily="18" charset="0"/>
                        </a:rPr>
                        <a:t>16243</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16450</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16866</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17114</a:t>
                      </a:r>
                      <a:endParaRPr lang="ru-RU" sz="1200" dirty="0">
                        <a:latin typeface="Times New Roman" pitchFamily="18" charset="0"/>
                        <a:cs typeface="Times New Roman" pitchFamily="18" charset="0"/>
                      </a:endParaRPr>
                    </a:p>
                  </a:txBody>
                  <a:tcPr anchor="ctr"/>
                </a:tc>
              </a:tr>
              <a:tr h="892726">
                <a:tc>
                  <a:txBody>
                    <a:bodyPr/>
                    <a:lstStyle/>
                    <a:p>
                      <a:endParaRPr lang="ru-RU" sz="1200" dirty="0">
                        <a:latin typeface="Times New Roman" pitchFamily="18" charset="0"/>
                        <a:cs typeface="Times New Roman" pitchFamily="18" charset="0"/>
                      </a:endParaRPr>
                    </a:p>
                  </a:txBody>
                  <a:tcPr/>
                </a:tc>
                <a:tc>
                  <a:txBody>
                    <a:bodyPr/>
                    <a:lstStyle/>
                    <a:p>
                      <a:r>
                        <a:rPr lang="ru-RU" sz="1200" dirty="0" smtClean="0">
                          <a:latin typeface="Times New Roman" pitchFamily="18" charset="0"/>
                          <a:cs typeface="Times New Roman" pitchFamily="18" charset="0"/>
                        </a:rPr>
                        <a:t>Среднемесячная номинальная начисленная заработная плата работников (по полному кругу организаций)</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рубль</a:t>
                      </a:r>
                      <a:endParaRPr lang="ru-RU" sz="1200" dirty="0">
                        <a:latin typeface="Times New Roman" pitchFamily="18" charset="0"/>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43571,8</a:t>
                      </a:r>
                    </a:p>
                  </a:txBody>
                  <a:tcPr anchor="ctr"/>
                </a:tc>
                <a:tc>
                  <a:txBody>
                    <a:bodyPr/>
                    <a:lstStyle/>
                    <a:p>
                      <a:pPr algn="ctr"/>
                      <a:r>
                        <a:rPr lang="ru-RU" sz="1200" dirty="0" smtClean="0">
                          <a:latin typeface="Times New Roman" pitchFamily="18" charset="0"/>
                          <a:cs typeface="Times New Roman" pitchFamily="18" charset="0"/>
                        </a:rPr>
                        <a:t>46305,1</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49324,2</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52927,5</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57304,9</a:t>
                      </a:r>
                      <a:endParaRPr lang="ru-RU" sz="1200" dirty="0">
                        <a:latin typeface="Times New Roman" pitchFamily="18" charset="0"/>
                        <a:cs typeface="Times New Roman" pitchFamily="18" charset="0"/>
                      </a:endParaRPr>
                    </a:p>
                  </a:txBody>
                  <a:tcPr anchor="ctr"/>
                </a:tc>
              </a:tr>
            </a:tbl>
          </a:graphicData>
        </a:graphic>
      </p:graphicFrame>
      <p:sp>
        <p:nvSpPr>
          <p:cNvPr id="6" name="Прямоугольник 5"/>
          <p:cNvSpPr/>
          <p:nvPr/>
        </p:nvSpPr>
        <p:spPr>
          <a:xfrm>
            <a:off x="6286512" y="6500834"/>
            <a:ext cx="2500301" cy="523220"/>
          </a:xfrm>
          <a:prstGeom prst="rect">
            <a:avLst/>
          </a:prstGeom>
        </p:spPr>
        <p:txBody>
          <a:bodyPr wrap="square">
            <a:spAutoFit/>
          </a:bodyPr>
          <a:lstStyle/>
          <a:p>
            <a:pPr algn="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latin typeface="Arial" pitchFamily="34" charset="0"/>
            </a:endParaRPr>
          </a:p>
        </p:txBody>
      </p:sp>
      <p:pic>
        <p:nvPicPr>
          <p:cNvPr id="6222" name="Рисунок 32" descr="Описание: Можайск-ГО-ПП-01"/>
          <p:cNvPicPr>
            <a:picLocks noChangeAspect="1" noChangeArrowheads="1"/>
          </p:cNvPicPr>
          <p:nvPr/>
        </p:nvPicPr>
        <p:blipFill>
          <a:blip r:embed="rId2" cstate="print"/>
          <a:srcRect/>
          <a:stretch>
            <a:fillRect/>
          </a:stretch>
        </p:blipFill>
        <p:spPr bwMode="auto">
          <a:xfrm>
            <a:off x="469325" y="463783"/>
            <a:ext cx="642783" cy="707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Содержимое 2"/>
          <p:cNvSpPr>
            <a:spLocks noGrp="1"/>
          </p:cNvSpPr>
          <p:nvPr>
            <p:ph idx="1"/>
          </p:nvPr>
        </p:nvSpPr>
        <p:spPr>
          <a:xfrm>
            <a:off x="428596" y="1285860"/>
            <a:ext cx="8229600" cy="4581525"/>
          </a:xfrm>
        </p:spPr>
        <p:txBody>
          <a:bodyPr/>
          <a:lstStyle/>
          <a:p>
            <a:pPr>
              <a:buFont typeface="Wingdings" pitchFamily="2" charset="2"/>
              <a:buNone/>
            </a:pPr>
            <a:endParaRPr lang="ru-RU" sz="1200" smtClean="0"/>
          </a:p>
          <a:p>
            <a:pPr>
              <a:buFont typeface="Wingdings" pitchFamily="2" charset="2"/>
              <a:buNone/>
            </a:pPr>
            <a:endParaRPr lang="ru-RU" sz="1200" smtClean="0"/>
          </a:p>
        </p:txBody>
      </p:sp>
      <p:sp>
        <p:nvSpPr>
          <p:cNvPr id="60419" name="Заголовок 1"/>
          <p:cNvSpPr>
            <a:spLocks noGrp="1"/>
          </p:cNvSpPr>
          <p:nvPr>
            <p:ph type="title"/>
          </p:nvPr>
        </p:nvSpPr>
        <p:spPr>
          <a:xfrm>
            <a:off x="1143000" y="457200"/>
            <a:ext cx="7543800" cy="729049"/>
          </a:xfrm>
          <a:solidFill>
            <a:srgbClr val="00B0F0"/>
          </a:solidFill>
        </p:spPr>
        <p:txBody>
          <a:bodyPr anchor="ctr"/>
          <a:lstStyle/>
          <a:p>
            <a:pPr algn="ctr"/>
            <a:r>
              <a:rPr lang="ru-RU" sz="1800" dirty="0" smtClean="0">
                <a:latin typeface="Times New Roman" pitchFamily="18" charset="0"/>
                <a:cs typeface="Times New Roman" pitchFamily="18" charset="0"/>
              </a:rPr>
              <a:t>Перечень приоритетных показателей муниципальных программ</a:t>
            </a:r>
          </a:p>
        </p:txBody>
      </p:sp>
      <p:graphicFrame>
        <p:nvGraphicFramePr>
          <p:cNvPr id="6" name="Таблица 5"/>
          <p:cNvGraphicFramePr>
            <a:graphicFrameLocks noGrp="1"/>
          </p:cNvGraphicFramePr>
          <p:nvPr/>
        </p:nvGraphicFramePr>
        <p:xfrm>
          <a:off x="428367" y="1214438"/>
          <a:ext cx="8303740" cy="5218646"/>
        </p:xfrm>
        <a:graphic>
          <a:graphicData uri="http://schemas.openxmlformats.org/drawingml/2006/table">
            <a:tbl>
              <a:tblPr/>
              <a:tblGrid>
                <a:gridCol w="479123"/>
                <a:gridCol w="3599893"/>
                <a:gridCol w="655561"/>
                <a:gridCol w="728401"/>
                <a:gridCol w="693235"/>
                <a:gridCol w="715842"/>
                <a:gridCol w="715842"/>
                <a:gridCol w="715843"/>
              </a:tblGrid>
              <a:tr h="6089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Показатели, характеризующие достижение цели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Единица измерения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Факт</a:t>
                      </a:r>
                    </a:p>
                    <a:p>
                      <a:pPr algn="ctr"/>
                      <a:r>
                        <a:rPr lang="ru-RU" sz="1050" b="1" dirty="0" smtClean="0">
                          <a:solidFill>
                            <a:schemeClr val="tx1"/>
                          </a:solidFill>
                          <a:latin typeface="Times New Roman" pitchFamily="18" charset="0"/>
                          <a:cs typeface="Times New Roman" pitchFamily="18" charset="0"/>
                        </a:rPr>
                        <a:t>2021год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План</a:t>
                      </a:r>
                    </a:p>
                    <a:p>
                      <a:pPr algn="ctr"/>
                      <a:r>
                        <a:rPr lang="ru-RU" sz="1050" b="1" dirty="0" smtClean="0">
                          <a:solidFill>
                            <a:schemeClr val="tx1"/>
                          </a:solidFill>
                          <a:latin typeface="Times New Roman" pitchFamily="18" charset="0"/>
                          <a:cs typeface="Times New Roman" pitchFamily="18" charset="0"/>
                        </a:rPr>
                        <a:t>2022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2023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2024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2025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r>
              <a:tr h="3196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1</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u-RU" sz="1000" kern="1200" dirty="0" smtClean="0">
                          <a:solidFill>
                            <a:schemeClr val="tx1"/>
                          </a:solidFill>
                          <a:latin typeface="Times New Roman" pitchFamily="18" charset="0"/>
                          <a:ea typeface="+mn-ea"/>
                          <a:cs typeface="Times New Roman" pitchFamily="18" charset="0"/>
                        </a:rPr>
                        <a:t>Уровень удовлетворенности граждан качеством предоставления государственных и муниципальных услуг</a:t>
                      </a:r>
                      <a:r>
                        <a:rPr lang="ru-RU" sz="1000" dirty="0" smtClean="0">
                          <a:latin typeface="Times New Roman" pitchFamily="18" charset="0"/>
                          <a:cs typeface="Times New Roman" pitchFamily="18" charset="0"/>
                        </a:rPr>
                        <a:t> </a:t>
                      </a:r>
                      <a:r>
                        <a:rPr lang="ru-RU" sz="1000" kern="1200" dirty="0" smtClean="0">
                          <a:solidFill>
                            <a:schemeClr val="tx1"/>
                          </a:solidFill>
                          <a:latin typeface="Times New Roman" pitchFamily="18" charset="0"/>
                          <a:ea typeface="+mn-ea"/>
                          <a:cs typeface="Times New Roman" pitchFamily="18" charset="0"/>
                        </a:rPr>
                        <a:t> </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98,1</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200" dirty="0">
                          <a:latin typeface="Times New Roman"/>
                          <a:ea typeface="Times New Roman"/>
                          <a:cs typeface="Times New Roman"/>
                        </a:rPr>
                        <a:t>97,9</a:t>
                      </a:r>
                      <a:endParaRPr lang="ru-RU" sz="1100" dirty="0">
                        <a:latin typeface="Calibri"/>
                        <a:ea typeface="Times New Roman"/>
                        <a:cs typeface="Times New Roman"/>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200">
                          <a:latin typeface="Times New Roman"/>
                          <a:ea typeface="Times New Roman"/>
                          <a:cs typeface="Times New Roman"/>
                        </a:rPr>
                        <a:t>97,9</a:t>
                      </a:r>
                      <a:endParaRPr lang="ru-RU" sz="1100">
                        <a:latin typeface="Calibri"/>
                        <a:ea typeface="Times New Roman"/>
                        <a:cs typeface="Times New Roman"/>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200" dirty="0">
                          <a:latin typeface="Times New Roman"/>
                          <a:ea typeface="Times New Roman"/>
                          <a:cs typeface="Times New Roman"/>
                        </a:rPr>
                        <a:t>97,9</a:t>
                      </a:r>
                      <a:endParaRPr lang="ru-RU" sz="1100" dirty="0">
                        <a:latin typeface="Calibri"/>
                        <a:ea typeface="Times New Roman"/>
                        <a:cs typeface="Times New Roman"/>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tabLst>
                          <a:tab pos="2969895" algn="ctr"/>
                          <a:tab pos="5940425" algn="r"/>
                        </a:tabLst>
                      </a:pPr>
                      <a:r>
                        <a:rPr lang="ru-RU" sz="1000" dirty="0" smtClean="0">
                          <a:latin typeface="Cambria"/>
                          <a:ea typeface="Times New Roman"/>
                          <a:cs typeface="Times New Roman"/>
                        </a:rPr>
                        <a:t>97,9</a:t>
                      </a:r>
                      <a:endParaRPr lang="ru-RU" sz="1000" dirty="0">
                        <a:latin typeface="Cambria"/>
                        <a:ea typeface="Times New Roman"/>
                        <a:cs typeface="Times New Roman"/>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r>
              <a:tr h="4448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2</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Доля рабочих мест, обеспеченных необходимым компьютерным оборудованием и услугами связи в соответствии с требованиями нормативных правовых актов Московской области</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100</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smtClean="0">
                          <a:latin typeface="Cambria"/>
                          <a:ea typeface="Times New Roman"/>
                          <a:cs typeface="Times New Roman"/>
                        </a:rPr>
                        <a:t>100</a:t>
                      </a:r>
                      <a:endParaRPr lang="ru-RU" sz="1000" dirty="0">
                        <a:latin typeface="Cambria"/>
                        <a:ea typeface="Times New Roman"/>
                        <a:cs typeface="Times New Roman"/>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a:solidFill>
                            <a:srgbClr val="000000"/>
                          </a:solidFill>
                          <a:latin typeface="Times New Roman"/>
                          <a:ea typeface="Times New Roman"/>
                          <a:cs typeface="Times New Roman"/>
                        </a:rPr>
                        <a:t>100</a:t>
                      </a:r>
                      <a:endParaRPr lang="ru-RU" sz="1000" dirty="0">
                        <a:solidFill>
                          <a:srgbClr val="00000A"/>
                        </a:solidFill>
                        <a:latin typeface="Times New Roman"/>
                        <a:ea typeface="Times New Roman"/>
                        <a:cs typeface="Times New Roman"/>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a:solidFill>
                            <a:srgbClr val="000000"/>
                          </a:solidFill>
                          <a:latin typeface="Times New Roman"/>
                          <a:ea typeface="Times New Roman"/>
                          <a:cs typeface="Times New Roman"/>
                        </a:rPr>
                        <a:t>100</a:t>
                      </a:r>
                      <a:endParaRPr lang="ru-RU" sz="1000">
                        <a:solidFill>
                          <a:srgbClr val="00000A"/>
                        </a:solidFill>
                        <a:latin typeface="Times New Roman"/>
                        <a:ea typeface="Times New Roman"/>
                        <a:cs typeface="Times New Roman"/>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tabLst>
                          <a:tab pos="145415" algn="ctr"/>
                        </a:tabLst>
                      </a:pPr>
                      <a:r>
                        <a:rPr lang="ru-RU" sz="1000" dirty="0">
                          <a:solidFill>
                            <a:srgbClr val="000000"/>
                          </a:solidFill>
                          <a:latin typeface="Times New Roman"/>
                          <a:ea typeface="Times New Roman"/>
                          <a:cs typeface="Times New Roman"/>
                        </a:rPr>
                        <a:t>100</a:t>
                      </a:r>
                      <a:endParaRPr lang="ru-RU" sz="1000" dirty="0">
                        <a:solidFill>
                          <a:srgbClr val="00000A"/>
                        </a:solidFill>
                        <a:latin typeface="Times New Roman"/>
                        <a:ea typeface="Times New Roman"/>
                        <a:cs typeface="Times New Roman"/>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r>
              <a:tr h="4114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3</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Стоимостная доля закупаемого и (или) арендуемого ОМСУ муниципального образования Московской области отечественного программного обеспечения</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100</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smtClean="0">
                          <a:latin typeface="Cambria"/>
                          <a:ea typeface="Times New Roman"/>
                          <a:cs typeface="Times New Roman"/>
                        </a:rPr>
                        <a:t>75</a:t>
                      </a:r>
                      <a:endParaRPr lang="ru-RU" sz="1000" dirty="0">
                        <a:latin typeface="Cambria"/>
                        <a:ea typeface="Times New Roman"/>
                        <a:cs typeface="Times New Roman"/>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a:solidFill>
                            <a:srgbClr val="000000"/>
                          </a:solidFill>
                          <a:latin typeface="Times New Roman"/>
                          <a:ea typeface="Times New Roman"/>
                          <a:cs typeface="Times New Roman"/>
                        </a:rPr>
                        <a:t>75</a:t>
                      </a:r>
                      <a:endParaRPr lang="ru-RU" sz="1000" dirty="0">
                        <a:solidFill>
                          <a:srgbClr val="00000A"/>
                        </a:solidFill>
                        <a:latin typeface="Times New Roman"/>
                        <a:ea typeface="Times New Roman"/>
                        <a:cs typeface="Times New Roman"/>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a:solidFill>
                            <a:srgbClr val="000000"/>
                          </a:solidFill>
                          <a:latin typeface="Times New Roman"/>
                          <a:ea typeface="Times New Roman"/>
                          <a:cs typeface="Times New Roman"/>
                        </a:rPr>
                        <a:t>80</a:t>
                      </a:r>
                      <a:endParaRPr lang="ru-RU" sz="1000">
                        <a:solidFill>
                          <a:srgbClr val="00000A"/>
                        </a:solidFill>
                        <a:latin typeface="Times New Roman"/>
                        <a:ea typeface="Times New Roman"/>
                        <a:cs typeface="Times New Roman"/>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a:solidFill>
                            <a:srgbClr val="000000"/>
                          </a:solidFill>
                          <a:latin typeface="Times New Roman"/>
                          <a:ea typeface="Times New Roman"/>
                          <a:cs typeface="Times New Roman"/>
                        </a:rPr>
                        <a:t>80</a:t>
                      </a:r>
                      <a:endParaRPr lang="ru-RU" sz="1000" dirty="0">
                        <a:solidFill>
                          <a:srgbClr val="00000A"/>
                        </a:solidFill>
                        <a:latin typeface="Times New Roman"/>
                        <a:ea typeface="Times New Roman"/>
                        <a:cs typeface="Times New Roman"/>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r>
              <a:tr h="2619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4</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Увеличение доли защищенных по требованиям безопасности информации информационных систем, используемых ОМСУ муниципального образования Московской области, в соответствии с категорией обрабатываемой информации, а также персональных компьютеров, используемых на рабочих местах работников, обеспеченных антивирусным программным обеспечением с регулярным обновлением соответствующих баз</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100</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smtClean="0">
                          <a:latin typeface="Cambria"/>
                          <a:ea typeface="Times New Roman"/>
                          <a:cs typeface="Times New Roman"/>
                        </a:rPr>
                        <a:t>100</a:t>
                      </a:r>
                      <a:endParaRPr lang="ru-RU" sz="1000" dirty="0">
                        <a:latin typeface="Cambria"/>
                        <a:ea typeface="Times New Roman"/>
                        <a:cs typeface="Times New Roman"/>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a:solidFill>
                            <a:srgbClr val="000000"/>
                          </a:solidFill>
                          <a:latin typeface="Times New Roman"/>
                          <a:ea typeface="Times New Roman"/>
                          <a:cs typeface="Times New Roman"/>
                        </a:rPr>
                        <a:t>100</a:t>
                      </a:r>
                      <a:endParaRPr lang="ru-RU" sz="1000" dirty="0">
                        <a:solidFill>
                          <a:srgbClr val="00000A"/>
                        </a:solidFill>
                        <a:latin typeface="Times New Roman"/>
                        <a:ea typeface="Times New Roman"/>
                        <a:cs typeface="Times New Roman"/>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a:solidFill>
                            <a:srgbClr val="000000"/>
                          </a:solidFill>
                          <a:latin typeface="Times New Roman"/>
                          <a:ea typeface="Times New Roman"/>
                          <a:cs typeface="Times New Roman"/>
                        </a:rPr>
                        <a:t>100</a:t>
                      </a:r>
                      <a:endParaRPr lang="ru-RU" sz="1000" dirty="0">
                        <a:solidFill>
                          <a:srgbClr val="00000A"/>
                        </a:solidFill>
                        <a:latin typeface="Times New Roman"/>
                        <a:ea typeface="Times New Roman"/>
                        <a:cs typeface="Times New Roman"/>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a:solidFill>
                            <a:srgbClr val="000000"/>
                          </a:solidFill>
                          <a:latin typeface="Times New Roman"/>
                          <a:ea typeface="Times New Roman"/>
                          <a:cs typeface="Times New Roman"/>
                        </a:rPr>
                        <a:t>100</a:t>
                      </a:r>
                      <a:endParaRPr lang="ru-RU" sz="1000" dirty="0">
                        <a:solidFill>
                          <a:srgbClr val="00000A"/>
                        </a:solidFill>
                        <a:latin typeface="Times New Roman"/>
                        <a:ea typeface="Times New Roman"/>
                        <a:cs typeface="Times New Roman"/>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r>
              <a:tr h="2619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5</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Доля работников ОМСУ муниципального образования Московской области, обеспеченных средствами электронной подписи в соответствии с установленными требованиями</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100</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smtClean="0">
                          <a:latin typeface="Cambria"/>
                          <a:ea typeface="Times New Roman"/>
                          <a:cs typeface="Times New Roman"/>
                        </a:rPr>
                        <a:t>100</a:t>
                      </a:r>
                      <a:endParaRPr lang="ru-RU" sz="1000" dirty="0">
                        <a:latin typeface="Cambria"/>
                        <a:ea typeface="Times New Roman"/>
                        <a:cs typeface="Times New Roman"/>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a:solidFill>
                            <a:srgbClr val="000000"/>
                          </a:solidFill>
                          <a:latin typeface="Times New Roman"/>
                          <a:ea typeface="Times New Roman"/>
                          <a:cs typeface="Times New Roman"/>
                        </a:rPr>
                        <a:t>100</a:t>
                      </a:r>
                      <a:endParaRPr lang="ru-RU" sz="1000" dirty="0">
                        <a:solidFill>
                          <a:srgbClr val="00000A"/>
                        </a:solidFill>
                        <a:latin typeface="Times New Roman"/>
                        <a:ea typeface="Times New Roman"/>
                        <a:cs typeface="Times New Roman"/>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a:solidFill>
                            <a:srgbClr val="000000"/>
                          </a:solidFill>
                          <a:latin typeface="Times New Roman"/>
                          <a:ea typeface="Times New Roman"/>
                          <a:cs typeface="Times New Roman"/>
                        </a:rPr>
                        <a:t>100</a:t>
                      </a:r>
                      <a:endParaRPr lang="ru-RU" sz="1000" dirty="0">
                        <a:solidFill>
                          <a:srgbClr val="00000A"/>
                        </a:solidFill>
                        <a:latin typeface="Times New Roman"/>
                        <a:ea typeface="Times New Roman"/>
                        <a:cs typeface="Times New Roman"/>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a:solidFill>
                            <a:srgbClr val="000000"/>
                          </a:solidFill>
                          <a:latin typeface="Times New Roman"/>
                          <a:ea typeface="Times New Roman"/>
                          <a:cs typeface="Times New Roman"/>
                        </a:rPr>
                        <a:t>100</a:t>
                      </a:r>
                      <a:endParaRPr lang="ru-RU" sz="1000" dirty="0">
                        <a:solidFill>
                          <a:srgbClr val="00000A"/>
                        </a:solidFill>
                        <a:latin typeface="Times New Roman"/>
                        <a:ea typeface="Times New Roman"/>
                        <a:cs typeface="Times New Roman"/>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r>
              <a:tr h="5558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6</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Доля электронного юридически значимого документооборота в органах местного самоуправления и подведомственных им учреждениях в Московской области</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smtClean="0">
                          <a:latin typeface="Cambria"/>
                          <a:ea typeface="Times New Roman"/>
                          <a:cs typeface="Times New Roman"/>
                        </a:rPr>
                        <a:t>100</a:t>
                      </a:r>
                      <a:endParaRPr lang="ru-RU" sz="1000" dirty="0">
                        <a:latin typeface="Cambria"/>
                        <a:ea typeface="Times New Roman"/>
                        <a:cs typeface="Times New Roman"/>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a:solidFill>
                            <a:srgbClr val="000000"/>
                          </a:solidFill>
                          <a:latin typeface="Times New Roman"/>
                          <a:ea typeface="Times New Roman"/>
                          <a:cs typeface="Times New Roman"/>
                        </a:rPr>
                        <a:t>100</a:t>
                      </a:r>
                      <a:endParaRPr lang="ru-RU" sz="1000" dirty="0">
                        <a:solidFill>
                          <a:srgbClr val="00000A"/>
                        </a:solidFill>
                        <a:latin typeface="Times New Roman"/>
                        <a:ea typeface="Times New Roman"/>
                        <a:cs typeface="Times New Roman"/>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a:solidFill>
                            <a:srgbClr val="000000"/>
                          </a:solidFill>
                          <a:latin typeface="Times New Roman"/>
                          <a:ea typeface="Times New Roman"/>
                          <a:cs typeface="Times New Roman"/>
                        </a:rPr>
                        <a:t>100</a:t>
                      </a:r>
                      <a:endParaRPr lang="ru-RU" sz="1000" dirty="0">
                        <a:solidFill>
                          <a:srgbClr val="00000A"/>
                        </a:solidFill>
                        <a:latin typeface="Times New Roman"/>
                        <a:ea typeface="Times New Roman"/>
                        <a:cs typeface="Times New Roman"/>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a:solidFill>
                            <a:srgbClr val="000000"/>
                          </a:solidFill>
                          <a:latin typeface="Times New Roman"/>
                          <a:ea typeface="Times New Roman"/>
                          <a:cs typeface="Times New Roman"/>
                        </a:rPr>
                        <a:t>100</a:t>
                      </a:r>
                      <a:endParaRPr lang="ru-RU" sz="1000" dirty="0">
                        <a:solidFill>
                          <a:srgbClr val="00000A"/>
                        </a:solidFill>
                        <a:latin typeface="Times New Roman"/>
                        <a:ea typeface="Times New Roman"/>
                        <a:cs typeface="Times New Roman"/>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r>
              <a:tr h="7005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7</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Доля муниципальных (государственных) услуг, предоставленных без нарушения регламентного срока при оказании услуг в электронном виде на региональном портале государственных услуг</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marL="45720" marR="4572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smtClean="0">
                          <a:latin typeface="Cambria"/>
                          <a:ea typeface="Times New Roman"/>
                          <a:cs typeface="Times New Roman"/>
                        </a:rPr>
                        <a:t>98</a:t>
                      </a:r>
                      <a:endParaRPr lang="ru-RU" sz="1000" dirty="0">
                        <a:latin typeface="Cambria"/>
                        <a:ea typeface="Times New Roman"/>
                        <a:cs typeface="Times New Roman"/>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en-US" sz="1000" dirty="0">
                          <a:solidFill>
                            <a:srgbClr val="00000A"/>
                          </a:solidFill>
                          <a:latin typeface="Times New Roman"/>
                          <a:ea typeface="Times New Roman"/>
                          <a:cs typeface="Times New Roman"/>
                        </a:rPr>
                        <a:t>98</a:t>
                      </a:r>
                      <a:endParaRPr lang="ru-RU" sz="1000" dirty="0">
                        <a:solidFill>
                          <a:srgbClr val="00000A"/>
                        </a:solidFill>
                        <a:latin typeface="Times New Roman"/>
                        <a:ea typeface="Times New Roman"/>
                        <a:cs typeface="Times New Roman"/>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en-US" sz="1000" dirty="0">
                          <a:solidFill>
                            <a:srgbClr val="00000A"/>
                          </a:solidFill>
                          <a:latin typeface="Times New Roman"/>
                          <a:ea typeface="Times New Roman"/>
                          <a:cs typeface="Times New Roman"/>
                        </a:rPr>
                        <a:t>98</a:t>
                      </a:r>
                      <a:endParaRPr lang="ru-RU" sz="1000" dirty="0">
                        <a:solidFill>
                          <a:srgbClr val="00000A"/>
                        </a:solidFill>
                        <a:latin typeface="Times New Roman"/>
                        <a:ea typeface="Times New Roman"/>
                        <a:cs typeface="Times New Roman"/>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en-US" sz="1000" dirty="0">
                          <a:solidFill>
                            <a:srgbClr val="00000A"/>
                          </a:solidFill>
                          <a:latin typeface="Times New Roman"/>
                          <a:ea typeface="Times New Roman"/>
                          <a:cs typeface="Times New Roman"/>
                        </a:rPr>
                        <a:t>98</a:t>
                      </a:r>
                      <a:endParaRPr lang="ru-RU" sz="1000" dirty="0">
                        <a:solidFill>
                          <a:srgbClr val="00000A"/>
                        </a:solidFill>
                        <a:latin typeface="Times New Roman"/>
                        <a:ea typeface="Times New Roman"/>
                        <a:cs typeface="Times New Roman"/>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r>
            </a:tbl>
          </a:graphicData>
        </a:graphic>
      </p:graphicFrame>
      <p:sp>
        <p:nvSpPr>
          <p:cNvPr id="7" name="Прямоугольник 6"/>
          <p:cNvSpPr/>
          <p:nvPr/>
        </p:nvSpPr>
        <p:spPr>
          <a:xfrm>
            <a:off x="6286512" y="6500834"/>
            <a:ext cx="2428863" cy="523220"/>
          </a:xfrm>
          <a:prstGeom prst="rect">
            <a:avLst/>
          </a:prstGeom>
        </p:spPr>
        <p:txBody>
          <a:bodyPr wrap="square">
            <a:spAutoFit/>
          </a:bodyPr>
          <a:lstStyle/>
          <a:p>
            <a:pPr algn="r">
              <a:defRPr/>
            </a:pP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cs typeface="Arial" charset="0"/>
            </a:endParaRPr>
          </a:p>
          <a:p>
            <a:pPr algn="r">
              <a:defRPr/>
            </a:pPr>
            <a:endParaRPr lang="ru-RU" sz="1400" dirty="0">
              <a:latin typeface="Arial" charset="0"/>
              <a:cs typeface="Arial" charset="0"/>
            </a:endParaRPr>
          </a:p>
        </p:txBody>
      </p:sp>
      <p:pic>
        <p:nvPicPr>
          <p:cNvPr id="60513" name="Рисунок 32" descr="Описание: Можайск-ГО-ПП-01"/>
          <p:cNvPicPr>
            <a:picLocks noChangeAspect="1" noChangeArrowheads="1"/>
          </p:cNvPicPr>
          <p:nvPr/>
        </p:nvPicPr>
        <p:blipFill>
          <a:blip r:embed="rId2" cstate="print"/>
          <a:srcRect/>
          <a:stretch>
            <a:fillRect/>
          </a:stretch>
        </p:blipFill>
        <p:spPr bwMode="auto">
          <a:xfrm>
            <a:off x="464408" y="469814"/>
            <a:ext cx="649417" cy="7143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Содержимое 2"/>
          <p:cNvSpPr>
            <a:spLocks noGrp="1"/>
          </p:cNvSpPr>
          <p:nvPr>
            <p:ph idx="1"/>
          </p:nvPr>
        </p:nvSpPr>
        <p:spPr>
          <a:xfrm>
            <a:off x="457200" y="1285875"/>
            <a:ext cx="8229600" cy="4581525"/>
          </a:xfrm>
        </p:spPr>
        <p:txBody>
          <a:bodyPr/>
          <a:lstStyle/>
          <a:p>
            <a:pPr>
              <a:buFont typeface="Wingdings" pitchFamily="2" charset="2"/>
              <a:buNone/>
            </a:pPr>
            <a:endParaRPr lang="ru-RU" sz="1200" smtClean="0"/>
          </a:p>
          <a:p>
            <a:pPr>
              <a:buFont typeface="Wingdings" pitchFamily="2" charset="2"/>
              <a:buNone/>
            </a:pPr>
            <a:endParaRPr lang="ru-RU" sz="1200" smtClean="0"/>
          </a:p>
        </p:txBody>
      </p:sp>
      <p:sp>
        <p:nvSpPr>
          <p:cNvPr id="61443" name="Заголовок 1"/>
          <p:cNvSpPr>
            <a:spLocks noGrp="1"/>
          </p:cNvSpPr>
          <p:nvPr>
            <p:ph type="title"/>
          </p:nvPr>
        </p:nvSpPr>
        <p:spPr>
          <a:xfrm>
            <a:off x="1143000" y="457200"/>
            <a:ext cx="7543800" cy="671384"/>
          </a:xfrm>
          <a:solidFill>
            <a:srgbClr val="00B0F0"/>
          </a:solidFill>
        </p:spPr>
        <p:txBody>
          <a:bodyPr anchor="ctr"/>
          <a:lstStyle/>
          <a:p>
            <a:pPr algn="ctr"/>
            <a:r>
              <a:rPr lang="ru-RU" sz="1800" dirty="0" smtClean="0">
                <a:latin typeface="Times New Roman" pitchFamily="18" charset="0"/>
                <a:cs typeface="Times New Roman" pitchFamily="18" charset="0"/>
              </a:rPr>
              <a:t>Перечень приоритетных показателей муниципальных программ</a:t>
            </a:r>
          </a:p>
        </p:txBody>
      </p:sp>
      <p:graphicFrame>
        <p:nvGraphicFramePr>
          <p:cNvPr id="6" name="Таблица 5"/>
          <p:cNvGraphicFramePr>
            <a:graphicFrameLocks noGrp="1"/>
          </p:cNvGraphicFramePr>
          <p:nvPr/>
        </p:nvGraphicFramePr>
        <p:xfrm>
          <a:off x="436605" y="1191800"/>
          <a:ext cx="8303741" cy="4157028"/>
        </p:xfrm>
        <a:graphic>
          <a:graphicData uri="http://schemas.openxmlformats.org/drawingml/2006/table">
            <a:tbl>
              <a:tblPr/>
              <a:tblGrid>
                <a:gridCol w="479124"/>
                <a:gridCol w="3424330"/>
                <a:gridCol w="780696"/>
                <a:gridCol w="709724"/>
                <a:gridCol w="709724"/>
                <a:gridCol w="780696"/>
                <a:gridCol w="709724"/>
                <a:gridCol w="709723"/>
              </a:tblGrid>
              <a:tr h="560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Показатели, характеризующие достижение цели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smtClean="0">
                          <a:ln>
                            <a:noFill/>
                          </a:ln>
                          <a:solidFill>
                            <a:schemeClr val="tx1"/>
                          </a:solidFill>
                          <a:effectLst/>
                          <a:latin typeface="Times New Roman" pitchFamily="18" charset="0"/>
                          <a:cs typeface="Times New Roman" pitchFamily="18" charset="0"/>
                        </a:rPr>
                        <a:t>Единица измерения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Факт</a:t>
                      </a:r>
                    </a:p>
                    <a:p>
                      <a:pPr algn="ctr"/>
                      <a:r>
                        <a:rPr lang="ru-RU" sz="1050" b="1" dirty="0" smtClean="0">
                          <a:solidFill>
                            <a:schemeClr val="tx1"/>
                          </a:solidFill>
                          <a:latin typeface="Times New Roman" pitchFamily="18" charset="0"/>
                          <a:cs typeface="Times New Roman" pitchFamily="18" charset="0"/>
                        </a:rPr>
                        <a:t>2021год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План</a:t>
                      </a:r>
                    </a:p>
                    <a:p>
                      <a:pPr algn="ctr"/>
                      <a:r>
                        <a:rPr lang="ru-RU" sz="1050" b="1" dirty="0" smtClean="0">
                          <a:solidFill>
                            <a:schemeClr val="tx1"/>
                          </a:solidFill>
                          <a:latin typeface="Times New Roman" pitchFamily="18" charset="0"/>
                          <a:cs typeface="Times New Roman" pitchFamily="18" charset="0"/>
                        </a:rPr>
                        <a:t>2022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2023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2024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2025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r>
              <a:tr h="7969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Доля обращений за получением муниципальных (государственных) услуг в электронном виде с использованием РПГУ без необходимости личного посещения органов местного самоуправления и МФЦ от общего количества таких услуг</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95,5</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a:solidFill>
                            <a:srgbClr val="00000A"/>
                          </a:solidFill>
                          <a:latin typeface="Times New Roman" pitchFamily="18" charset="0"/>
                          <a:ea typeface="Times New Roman"/>
                          <a:cs typeface="Times New Roman" pitchFamily="18" charset="0"/>
                        </a:rPr>
                        <a:t>95,6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a:solidFill>
                            <a:srgbClr val="00000A"/>
                          </a:solidFill>
                          <a:latin typeface="Times New Roman" pitchFamily="18" charset="0"/>
                          <a:ea typeface="Times New Roman"/>
                          <a:cs typeface="Times New Roman" pitchFamily="18" charset="0"/>
                        </a:rPr>
                        <a:t>95,7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a:solidFill>
                            <a:srgbClr val="00000A"/>
                          </a:solidFill>
                          <a:latin typeface="Times New Roman" pitchFamily="18" charset="0"/>
                          <a:ea typeface="Times New Roman"/>
                          <a:cs typeface="Times New Roman" pitchFamily="18" charset="0"/>
                        </a:rPr>
                        <a:t>95,8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r>
              <a:tr h="3571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Повторные обращения – Доля обращений, поступивших на портал «</a:t>
                      </a:r>
                      <a:r>
                        <a:rPr lang="ru-RU" sz="1000" kern="1200" dirty="0" err="1" smtClean="0">
                          <a:solidFill>
                            <a:schemeClr val="tx1"/>
                          </a:solidFill>
                          <a:latin typeface="Times New Roman" pitchFamily="18" charset="0"/>
                          <a:ea typeface="+mn-ea"/>
                          <a:cs typeface="Times New Roman" pitchFamily="18" charset="0"/>
                        </a:rPr>
                        <a:t>Добродел</a:t>
                      </a:r>
                      <a:r>
                        <a:rPr lang="ru-RU" sz="1000" kern="1200" dirty="0" smtClean="0">
                          <a:solidFill>
                            <a:schemeClr val="tx1"/>
                          </a:solidFill>
                          <a:latin typeface="Times New Roman" pitchFamily="18" charset="0"/>
                          <a:ea typeface="+mn-ea"/>
                          <a:cs typeface="Times New Roman" pitchFamily="18" charset="0"/>
                        </a:rPr>
                        <a:t>», по которым поступили повторные обращения</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30</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en-US" sz="1000" dirty="0">
                          <a:solidFill>
                            <a:srgbClr val="00000A"/>
                          </a:solidFill>
                          <a:latin typeface="Times New Roman" pitchFamily="18" charset="0"/>
                          <a:ea typeface="Times New Roman"/>
                          <a:cs typeface="Times New Roman" pitchFamily="18" charset="0"/>
                        </a:rPr>
                        <a:t>30</a:t>
                      </a:r>
                      <a:endParaRPr lang="ru-RU" sz="1000" dirty="0">
                        <a:solidFill>
                          <a:srgbClr val="00000A"/>
                        </a:solidFill>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en-US" sz="1000" dirty="0">
                          <a:solidFill>
                            <a:srgbClr val="00000A"/>
                          </a:solidFill>
                          <a:latin typeface="Times New Roman" pitchFamily="18" charset="0"/>
                          <a:ea typeface="Times New Roman"/>
                          <a:cs typeface="Times New Roman" pitchFamily="18" charset="0"/>
                        </a:rPr>
                        <a:t>30</a:t>
                      </a:r>
                      <a:endParaRPr lang="ru-RU" sz="1000" dirty="0">
                        <a:solidFill>
                          <a:srgbClr val="00000A"/>
                        </a:solidFill>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en-US" sz="1000" dirty="0">
                          <a:solidFill>
                            <a:srgbClr val="00000A"/>
                          </a:solidFill>
                          <a:latin typeface="Times New Roman" pitchFamily="18" charset="0"/>
                          <a:ea typeface="Times New Roman"/>
                          <a:cs typeface="Times New Roman" pitchFamily="18" charset="0"/>
                        </a:rPr>
                        <a:t>30</a:t>
                      </a:r>
                      <a:endParaRPr lang="ru-RU" sz="1000" dirty="0">
                        <a:solidFill>
                          <a:srgbClr val="00000A"/>
                        </a:solidFill>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r>
              <a:tr h="5000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Отложенные решения – Доля отложенных решений от числа ответов, предоставленных на портале «</a:t>
                      </a:r>
                      <a:r>
                        <a:rPr lang="ru-RU" sz="1000" kern="1200" dirty="0" err="1" smtClean="0">
                          <a:solidFill>
                            <a:schemeClr val="tx1"/>
                          </a:solidFill>
                          <a:latin typeface="Times New Roman" pitchFamily="18" charset="0"/>
                          <a:ea typeface="+mn-ea"/>
                          <a:cs typeface="Times New Roman" pitchFamily="18" charset="0"/>
                        </a:rPr>
                        <a:t>Добродел</a:t>
                      </a:r>
                      <a:r>
                        <a:rPr lang="ru-RU" sz="1000" kern="1200" dirty="0" smtClean="0">
                          <a:solidFill>
                            <a:schemeClr val="tx1"/>
                          </a:solidFill>
                          <a:latin typeface="Times New Roman" pitchFamily="18" charset="0"/>
                          <a:ea typeface="+mn-ea"/>
                          <a:cs typeface="Times New Roman" pitchFamily="18" charset="0"/>
                        </a:rPr>
                        <a:t>» (два и более раз)</a:t>
                      </a:r>
                      <a:endPar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5</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a:solidFill>
                            <a:srgbClr val="00000A"/>
                          </a:solidFill>
                          <a:latin typeface="Times New Roman" pitchFamily="18" charset="0"/>
                          <a:ea typeface="Times New Roman"/>
                          <a:cs typeface="Times New Roman" pitchFamily="18"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a:solidFill>
                            <a:srgbClr val="00000A"/>
                          </a:solidFill>
                          <a:latin typeface="Times New Roman" pitchFamily="18" charset="0"/>
                          <a:ea typeface="Times New Roman"/>
                          <a:cs typeface="Times New Roman" pitchFamily="18"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a:solidFill>
                            <a:srgbClr val="00000A"/>
                          </a:solidFill>
                          <a:latin typeface="Times New Roman" pitchFamily="18" charset="0"/>
                          <a:ea typeface="Times New Roman"/>
                          <a:cs typeface="Times New Roman" pitchFamily="18"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r>
              <a:tr h="249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11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Ответь вовремя – Доля жалоб, поступивших на портал «</a:t>
                      </a:r>
                      <a:r>
                        <a:rPr lang="ru-RU" sz="1000" kern="1200" dirty="0" err="1" smtClean="0">
                          <a:solidFill>
                            <a:schemeClr val="tx1"/>
                          </a:solidFill>
                          <a:latin typeface="Times New Roman" pitchFamily="18" charset="0"/>
                          <a:ea typeface="+mn-ea"/>
                          <a:cs typeface="Times New Roman" pitchFamily="18" charset="0"/>
                        </a:rPr>
                        <a:t>Добродел</a:t>
                      </a:r>
                      <a:r>
                        <a:rPr lang="ru-RU" sz="1000" kern="1200" dirty="0" smtClean="0">
                          <a:solidFill>
                            <a:schemeClr val="tx1"/>
                          </a:solidFill>
                          <a:latin typeface="Times New Roman" pitchFamily="18" charset="0"/>
                          <a:ea typeface="+mn-ea"/>
                          <a:cs typeface="Times New Roman" pitchFamily="18" charset="0"/>
                        </a:rPr>
                        <a:t>», по которым нарушен срок подготовки ответа</a:t>
                      </a:r>
                      <a:endPar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5</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a:solidFill>
                            <a:srgbClr val="00000A"/>
                          </a:solidFill>
                          <a:latin typeface="Times New Roman" pitchFamily="18" charset="0"/>
                          <a:ea typeface="Times New Roman"/>
                          <a:cs typeface="Times New Roman" pitchFamily="18"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a:solidFill>
                            <a:srgbClr val="00000A"/>
                          </a:solidFill>
                          <a:latin typeface="Times New Roman" pitchFamily="18" charset="0"/>
                          <a:ea typeface="Times New Roman"/>
                          <a:cs typeface="Times New Roman" pitchFamily="18"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a:solidFill>
                            <a:srgbClr val="00000A"/>
                          </a:solidFill>
                          <a:latin typeface="Times New Roman" pitchFamily="18" charset="0"/>
                          <a:ea typeface="Times New Roman"/>
                          <a:cs typeface="Times New Roman" pitchFamily="18"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r>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Доля многоквартирных домов, имеющих возможность пользоваться услугами проводного доступа к информационно-телекоммуникационной сети Интернет, предоставляемыми не менее чем 2 операторами связи</a:t>
                      </a:r>
                      <a:endPar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100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87,2</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a:solidFill>
                            <a:srgbClr val="00000A"/>
                          </a:solidFill>
                          <a:latin typeface="Times New Roman" pitchFamily="18" charset="0"/>
                          <a:ea typeface="Times New Roman"/>
                          <a:cs typeface="Times New Roman" pitchFamily="18" charset="0"/>
                        </a:rPr>
                        <a:t>87,3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a:solidFill>
                            <a:srgbClr val="00000A"/>
                          </a:solidFill>
                          <a:latin typeface="Times New Roman" pitchFamily="18" charset="0"/>
                          <a:ea typeface="Times New Roman"/>
                          <a:cs typeface="Times New Roman" pitchFamily="18" charset="0"/>
                        </a:rPr>
                        <a:t>87,5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a:solidFill>
                            <a:srgbClr val="00000A"/>
                          </a:solidFill>
                          <a:latin typeface="Times New Roman" pitchFamily="18" charset="0"/>
                          <a:ea typeface="Times New Roman"/>
                          <a:cs typeface="Times New Roman" pitchFamily="18" charset="0"/>
                        </a:rPr>
                        <a:t>87,7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r>
              <a:tr h="522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Образовательные организации обеспечены материально-технической базой для внедрения цифровой образовательной среды</a:t>
                      </a:r>
                      <a:endPar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Ед.</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2</a:t>
                      </a:r>
                      <a:endParaRPr lang="ru-RU" sz="100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dirty="0">
                          <a:solidFill>
                            <a:srgbClr val="000000"/>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r>
            </a:tbl>
          </a:graphicData>
        </a:graphic>
      </p:graphicFrame>
      <p:sp>
        <p:nvSpPr>
          <p:cNvPr id="7" name="Прямоугольник 6"/>
          <p:cNvSpPr/>
          <p:nvPr/>
        </p:nvSpPr>
        <p:spPr>
          <a:xfrm>
            <a:off x="6215074" y="6500834"/>
            <a:ext cx="2500301" cy="523220"/>
          </a:xfrm>
          <a:prstGeom prst="rect">
            <a:avLst/>
          </a:prstGeom>
        </p:spPr>
        <p:txBody>
          <a:bodyPr wrap="square">
            <a:spAutoFit/>
          </a:bodyPr>
          <a:lstStyle/>
          <a:p>
            <a:pPr algn="r">
              <a:defRPr/>
            </a:pP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cs typeface="Arial" charset="0"/>
            </a:endParaRPr>
          </a:p>
          <a:p>
            <a:pPr algn="r">
              <a:defRPr/>
            </a:pPr>
            <a:endParaRPr lang="ru-RU" sz="1400" dirty="0">
              <a:latin typeface="Arial" charset="0"/>
              <a:cs typeface="Arial" charset="0"/>
            </a:endParaRPr>
          </a:p>
        </p:txBody>
      </p:sp>
      <p:pic>
        <p:nvPicPr>
          <p:cNvPr id="61537" name="Рисунок 32" descr="Описание: Можайск-ГО-ПП-01"/>
          <p:cNvPicPr>
            <a:picLocks noChangeAspect="1" noChangeArrowheads="1"/>
          </p:cNvPicPr>
          <p:nvPr/>
        </p:nvPicPr>
        <p:blipFill>
          <a:blip r:embed="rId2" cstate="print"/>
          <a:srcRect/>
          <a:stretch>
            <a:fillRect/>
          </a:stretch>
        </p:blipFill>
        <p:spPr bwMode="auto">
          <a:xfrm>
            <a:off x="458385" y="458378"/>
            <a:ext cx="604296" cy="664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Текст 2"/>
          <p:cNvSpPr>
            <a:spLocks noGrp="1"/>
          </p:cNvSpPr>
          <p:nvPr>
            <p:ph type="body" idx="1"/>
          </p:nvPr>
        </p:nvSpPr>
        <p:spPr>
          <a:xfrm>
            <a:off x="539750" y="1484313"/>
            <a:ext cx="4040188" cy="857250"/>
          </a:xfrm>
        </p:spPr>
        <p:txBody>
          <a:bodyPr>
            <a:noAutofit/>
          </a:bodyPr>
          <a:lstStyle/>
          <a:p>
            <a:endParaRPr lang="ru-RU" sz="1400" b="0" dirty="0" smtClean="0">
              <a:latin typeface="Times New Roman" pitchFamily="18" charset="0"/>
              <a:cs typeface="Times New Roman" pitchFamily="18" charset="0"/>
            </a:endParaRPr>
          </a:p>
          <a:p>
            <a:r>
              <a:rPr lang="ru-RU" altLang="ru-RU" sz="1400" b="0" dirty="0" smtClean="0">
                <a:latin typeface="Times New Roman" pitchFamily="18" charset="0"/>
                <a:cs typeface="Times New Roman" pitchFamily="18" charset="0"/>
              </a:rPr>
              <a:t>2023 год  – 3 485,0 тыс.рублей</a:t>
            </a:r>
          </a:p>
          <a:p>
            <a:r>
              <a:rPr lang="ru-RU" altLang="ru-RU" sz="1400" b="0" dirty="0" smtClean="0">
                <a:latin typeface="Times New Roman" pitchFamily="18" charset="0"/>
                <a:cs typeface="Times New Roman" pitchFamily="18" charset="0"/>
              </a:rPr>
              <a:t>2024 год – 3 485,0 тыс.рублей</a:t>
            </a:r>
          </a:p>
          <a:p>
            <a:r>
              <a:rPr lang="ru-RU" altLang="ru-RU" sz="1400" b="0" dirty="0" smtClean="0">
                <a:latin typeface="Times New Roman" pitchFamily="18" charset="0"/>
                <a:cs typeface="Times New Roman" pitchFamily="18" charset="0"/>
              </a:rPr>
              <a:t>2025 год  – 3 485,0 тыс. рублей</a:t>
            </a:r>
            <a:endParaRPr lang="ru-RU" altLang="ru-RU" sz="1400" b="0" dirty="0" smtClean="0">
              <a:latin typeface="Times New Roman" pitchFamily="18" charset="0"/>
              <a:cs typeface="Times New Roman" pitchFamily="18" charset="0"/>
            </a:endParaRPr>
          </a:p>
        </p:txBody>
      </p:sp>
      <p:sp>
        <p:nvSpPr>
          <p:cNvPr id="64515" name="Текст 4"/>
          <p:cNvSpPr>
            <a:spLocks noGrp="1"/>
          </p:cNvSpPr>
          <p:nvPr>
            <p:ph type="body" sz="quarter" idx="3"/>
          </p:nvPr>
        </p:nvSpPr>
        <p:spPr>
          <a:xfrm>
            <a:off x="4643438" y="1357313"/>
            <a:ext cx="4041775" cy="857250"/>
          </a:xfrm>
        </p:spPr>
        <p:txBody>
          <a:bodyPr/>
          <a:lstStyle/>
          <a:p>
            <a:pPr algn="ctr"/>
            <a:r>
              <a:rPr lang="ru-RU" sz="1400" b="0" dirty="0" smtClean="0">
                <a:latin typeface="Times New Roman" pitchFamily="18" charset="0"/>
                <a:cs typeface="Times New Roman" pitchFamily="18" charset="0"/>
              </a:rPr>
              <a:t>2023 год</a:t>
            </a:r>
          </a:p>
          <a:p>
            <a:r>
              <a:rPr lang="ru-RU" sz="1400" b="0" dirty="0" smtClean="0">
                <a:latin typeface="Times New Roman" pitchFamily="18" charset="0"/>
                <a:cs typeface="Times New Roman" pitchFamily="18" charset="0"/>
              </a:rPr>
              <a:t>47% - бюджет Можайского городского округа</a:t>
            </a:r>
          </a:p>
          <a:p>
            <a:r>
              <a:rPr lang="ru-RU" sz="1400" b="0" dirty="0" smtClean="0">
                <a:latin typeface="Times New Roman" pitchFamily="18" charset="0"/>
                <a:cs typeface="Times New Roman" pitchFamily="18" charset="0"/>
              </a:rPr>
              <a:t>53% - бюджет Московской области </a:t>
            </a:r>
          </a:p>
        </p:txBody>
      </p:sp>
      <p:sp>
        <p:nvSpPr>
          <p:cNvPr id="8" name="Прямоугольник 7"/>
          <p:cNvSpPr/>
          <p:nvPr/>
        </p:nvSpPr>
        <p:spPr>
          <a:xfrm>
            <a:off x="6215073" y="6500834"/>
            <a:ext cx="2500301" cy="523220"/>
          </a:xfrm>
          <a:prstGeom prst="rect">
            <a:avLst/>
          </a:prstGeom>
        </p:spPr>
        <p:txBody>
          <a:bodyPr wrap="square">
            <a:spAutoFit/>
          </a:bodyPr>
          <a:lstStyle/>
          <a:p>
            <a:pPr algn="r">
              <a:defRPr/>
            </a:pP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cs typeface="Arial" charset="0"/>
            </a:endParaRPr>
          </a:p>
          <a:p>
            <a:pPr algn="r">
              <a:defRPr/>
            </a:pPr>
            <a:endParaRPr lang="ru-RU" sz="1400" dirty="0">
              <a:cs typeface="Arial" charset="0"/>
            </a:endParaRPr>
          </a:p>
        </p:txBody>
      </p:sp>
      <p:sp>
        <p:nvSpPr>
          <p:cNvPr id="9" name="Заголовок 1"/>
          <p:cNvSpPr txBox="1">
            <a:spLocks/>
          </p:cNvSpPr>
          <p:nvPr/>
        </p:nvSpPr>
        <p:spPr bwMode="auto">
          <a:xfrm>
            <a:off x="357188" y="1428750"/>
            <a:ext cx="8229600" cy="571500"/>
          </a:xfrm>
          <a:prstGeom prst="rect">
            <a:avLst/>
          </a:prstGeom>
          <a:noFill/>
          <a:ln w="9525">
            <a:noFill/>
            <a:miter lim="800000"/>
            <a:headEnd/>
            <a:tailEnd/>
          </a:ln>
        </p:spPr>
        <p:txBody>
          <a:bodyPr anchor="ctr"/>
          <a:lstStyle/>
          <a:p>
            <a:pPr algn="ctr" eaLnBrk="0" hangingPunct="0">
              <a:defRPr/>
            </a:pPr>
            <a:endParaRPr lang="ru-RU" sz="2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mj-ea"/>
              <a:cs typeface="Times New Roman" pitchFamily="18" charset="0"/>
            </a:endParaRPr>
          </a:p>
        </p:txBody>
      </p:sp>
      <p:sp>
        <p:nvSpPr>
          <p:cNvPr id="10" name="Заголовок 1"/>
          <p:cNvSpPr txBox="1">
            <a:spLocks/>
          </p:cNvSpPr>
          <p:nvPr/>
        </p:nvSpPr>
        <p:spPr bwMode="auto">
          <a:xfrm>
            <a:off x="500063" y="928688"/>
            <a:ext cx="8229600" cy="357187"/>
          </a:xfrm>
          <a:prstGeom prst="rect">
            <a:avLst/>
          </a:prstGeom>
          <a:noFill/>
          <a:ln w="9525">
            <a:noFill/>
            <a:miter lim="800000"/>
            <a:headEnd/>
            <a:tailEnd/>
          </a:ln>
        </p:spPr>
        <p:txBody>
          <a:bodyPr anchor="ctr"/>
          <a:lstStyle/>
          <a:p>
            <a:pPr algn="ctr" eaLnBrk="0" hangingPunct="0">
              <a:defRPr/>
            </a:pPr>
            <a:r>
              <a:rPr lang="ru-RU" kern="0" dirty="0">
                <a:latin typeface="Times New Roman" pitchFamily="18" charset="0"/>
                <a:ea typeface="+mj-ea"/>
                <a:cs typeface="Times New Roman" pitchFamily="18" charset="0"/>
              </a:rPr>
              <a:t>Расходы бюджета Можайского </a:t>
            </a:r>
            <a:r>
              <a:rPr lang="ru-RU" kern="0" dirty="0" smtClean="0">
                <a:latin typeface="Times New Roman" pitchFamily="18" charset="0"/>
                <a:ea typeface="+mj-ea"/>
                <a:cs typeface="Times New Roman" pitchFamily="18" charset="0"/>
              </a:rPr>
              <a:t>городского округа:</a:t>
            </a:r>
            <a:endParaRPr lang="ru-RU" kern="0" dirty="0">
              <a:latin typeface="Times New Roman" pitchFamily="18" charset="0"/>
              <a:ea typeface="+mj-ea"/>
              <a:cs typeface="Times New Roman" pitchFamily="18" charset="0"/>
            </a:endParaRPr>
          </a:p>
        </p:txBody>
      </p:sp>
      <p:sp>
        <p:nvSpPr>
          <p:cNvPr id="12" name="Заголовок 11"/>
          <p:cNvSpPr>
            <a:spLocks noGrp="1"/>
          </p:cNvSpPr>
          <p:nvPr>
            <p:ph type="title"/>
          </p:nvPr>
        </p:nvSpPr>
        <p:spPr>
          <a:xfrm>
            <a:off x="1142976" y="428604"/>
            <a:ext cx="7543824" cy="714380"/>
          </a:xfrm>
        </p:spPr>
        <p:txBody>
          <a:bodyPr/>
          <a:lstStyle/>
          <a:p>
            <a:pPr algn="ctr">
              <a:defRPr/>
            </a:pPr>
            <a:r>
              <a:rPr lang="ru-RU" sz="2000" b="1" dirty="0" smtClean="0">
                <a:ln w="1905"/>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
            </a:r>
            <a:r>
              <a:rPr lang="ru-RU" sz="2000" b="1" dirty="0" smtClean="0">
                <a:solidFill>
                  <a:srgbClr val="FFC000"/>
                </a:solidFill>
                <a:effectLst>
                  <a:outerShdw blurRad="38100" dist="38100" dir="2700000" algn="tl" rotWithShape="0">
                    <a:srgbClr val="000000">
                      <a:alpha val="43137"/>
                    </a:srgbClr>
                  </a:outerShdw>
                </a:effectLst>
                <a:latin typeface="Times New Roman" pitchFamily="18" charset="0"/>
                <a:cs typeface="Times New Roman" pitchFamily="18" charset="0"/>
              </a:rPr>
              <a:t>Архитектура и градостроительство</a:t>
            </a:r>
            <a:r>
              <a:rPr lang="ru-RU" sz="2000" b="1" dirty="0" smtClean="0">
                <a:ln w="1905"/>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на 2023- 2027 годы</a:t>
            </a:r>
            <a:r>
              <a:rPr lang="ru-RU" sz="1800" b="1" dirty="0" smtClean="0">
                <a:ln w="1905"/>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r>
            <a:br>
              <a:rPr lang="ru-RU" sz="1800" b="1" dirty="0" smtClean="0">
                <a:ln w="1905"/>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endParaRPr lang="ru-RU" sz="18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4520" name="Рисунок 32" descr="Описание: Можайск-ГО-ПП-01"/>
          <p:cNvPicPr>
            <a:picLocks noChangeAspect="1" noChangeArrowheads="1"/>
          </p:cNvPicPr>
          <p:nvPr/>
        </p:nvPicPr>
        <p:blipFill>
          <a:blip r:embed="rId2" cstate="print"/>
          <a:srcRect/>
          <a:stretch>
            <a:fillRect/>
          </a:stretch>
        </p:blipFill>
        <p:spPr bwMode="auto">
          <a:xfrm>
            <a:off x="472027" y="469317"/>
            <a:ext cx="714375" cy="785813"/>
          </a:xfrm>
          <a:prstGeom prst="rect">
            <a:avLst/>
          </a:prstGeom>
          <a:noFill/>
          <a:ln w="9525">
            <a:noFill/>
            <a:miter lim="800000"/>
            <a:headEnd/>
            <a:tailEnd/>
          </a:ln>
        </p:spPr>
      </p:pic>
      <p:graphicFrame>
        <p:nvGraphicFramePr>
          <p:cNvPr id="14" name="Диаграмма 13"/>
          <p:cNvGraphicFramePr/>
          <p:nvPr/>
        </p:nvGraphicFramePr>
        <p:xfrm>
          <a:off x="467545" y="2636912"/>
          <a:ext cx="3672408" cy="3168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Диаграмма 14"/>
          <p:cNvGraphicFramePr/>
          <p:nvPr/>
        </p:nvGraphicFramePr>
        <p:xfrm>
          <a:off x="4572000" y="2420888"/>
          <a:ext cx="3888431" cy="31683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Диаграмма 10"/>
          <p:cNvGraphicFramePr/>
          <p:nvPr/>
        </p:nvGraphicFramePr>
        <p:xfrm>
          <a:off x="467544" y="2564904"/>
          <a:ext cx="3960439" cy="3942988"/>
        </p:xfrm>
        <a:graphic>
          <a:graphicData uri="http://schemas.openxmlformats.org/drawingml/2006/chart">
            <c:chart xmlns:c="http://schemas.openxmlformats.org/drawingml/2006/chart" xmlns:r="http://schemas.openxmlformats.org/officeDocument/2006/relationships" r:id="rId5"/>
          </a:graphicData>
        </a:graphic>
      </p:graphicFrame>
      <p:pic>
        <p:nvPicPr>
          <p:cNvPr id="3074" name="Picture 2" descr="C:\Users\buch1\Desktop\про.jpg"/>
          <p:cNvPicPr>
            <a:picLocks noChangeAspect="1" noChangeArrowheads="1"/>
          </p:cNvPicPr>
          <p:nvPr/>
        </p:nvPicPr>
        <p:blipFill>
          <a:blip r:embed="rId6"/>
          <a:srcRect/>
          <a:stretch>
            <a:fillRect/>
          </a:stretch>
        </p:blipFill>
        <p:spPr bwMode="auto">
          <a:xfrm>
            <a:off x="4936423" y="2713138"/>
            <a:ext cx="3789947" cy="3209934"/>
          </a:xfrm>
          <a:prstGeom prst="rect">
            <a:avLst/>
          </a:prstGeom>
          <a:noFill/>
        </p:spPr>
      </p:pic>
      <p:pic>
        <p:nvPicPr>
          <p:cNvPr id="5122" name="Picture 2" descr="C:\Users\buch1\Desktop\удалить\8.jpg"/>
          <p:cNvPicPr>
            <a:picLocks noChangeAspect="1" noChangeArrowheads="1"/>
          </p:cNvPicPr>
          <p:nvPr/>
        </p:nvPicPr>
        <p:blipFill>
          <a:blip r:embed="rId7"/>
          <a:srcRect/>
          <a:stretch>
            <a:fillRect/>
          </a:stretch>
        </p:blipFill>
        <p:spPr bwMode="auto">
          <a:xfrm>
            <a:off x="411892" y="3113903"/>
            <a:ext cx="4135394" cy="3029741"/>
          </a:xfrm>
          <a:prstGeom prst="rect">
            <a:avLst/>
          </a:prstGeom>
          <a:noFill/>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Заголовок 1"/>
          <p:cNvSpPr>
            <a:spLocks noGrp="1"/>
          </p:cNvSpPr>
          <p:nvPr>
            <p:ph type="title"/>
          </p:nvPr>
        </p:nvSpPr>
        <p:spPr>
          <a:xfrm>
            <a:off x="1235676" y="500063"/>
            <a:ext cx="7451124" cy="793278"/>
          </a:xfrm>
          <a:solidFill>
            <a:srgbClr val="00B0F0"/>
          </a:solidFill>
        </p:spPr>
        <p:txBody>
          <a:bodyPr anchor="ctr"/>
          <a:lstStyle/>
          <a:p>
            <a:pPr algn="ctr"/>
            <a:r>
              <a:rPr lang="ru-RU" sz="1800" dirty="0" smtClean="0">
                <a:latin typeface="Times New Roman" pitchFamily="18" charset="0"/>
                <a:cs typeface="Times New Roman" pitchFamily="18" charset="0"/>
              </a:rPr>
              <a:t>Мероприятия, предусмотренные к финансированию:</a:t>
            </a:r>
          </a:p>
        </p:txBody>
      </p:sp>
      <p:sp>
        <p:nvSpPr>
          <p:cNvPr id="65539" name="Содержимое 2"/>
          <p:cNvSpPr>
            <a:spLocks noGrp="1"/>
          </p:cNvSpPr>
          <p:nvPr>
            <p:ph idx="1"/>
          </p:nvPr>
        </p:nvSpPr>
        <p:spPr>
          <a:xfrm>
            <a:off x="457200" y="1214438"/>
            <a:ext cx="8229600" cy="5143500"/>
          </a:xfrm>
        </p:spPr>
        <p:txBody>
          <a:bodyPr/>
          <a:lstStyle/>
          <a:p>
            <a:pPr algn="just"/>
            <a:r>
              <a:rPr lang="ru-RU" sz="1400" dirty="0" smtClean="0">
                <a:latin typeface="Times New Roman" pitchFamily="18" charset="0"/>
                <a:cs typeface="Times New Roman" pitchFamily="18" charset="0"/>
              </a:rPr>
              <a:t>Осуществление отдельных государственных полномочий в части присвоения адресов объектам адресации и согласования переустройства (или перепланировки) помещений в многоквартирном доме</a:t>
            </a:r>
          </a:p>
          <a:p>
            <a:pPr algn="just"/>
            <a:r>
              <a:rPr lang="ru-RU" sz="1400" dirty="0" smtClean="0">
                <a:latin typeface="Times New Roman" pitchFamily="18" charset="0"/>
                <a:cs typeface="Times New Roman" pitchFamily="18" charset="0"/>
              </a:rPr>
              <a:t>Ликвидация самовольных, недостроенных и аварийных объектов на территории городского округа</a:t>
            </a:r>
          </a:p>
        </p:txBody>
      </p:sp>
      <p:sp>
        <p:nvSpPr>
          <p:cNvPr id="5" name="Прямоугольник 4"/>
          <p:cNvSpPr/>
          <p:nvPr/>
        </p:nvSpPr>
        <p:spPr>
          <a:xfrm>
            <a:off x="6236043" y="6524368"/>
            <a:ext cx="2479332" cy="523220"/>
          </a:xfrm>
          <a:prstGeom prst="rect">
            <a:avLst/>
          </a:prstGeom>
        </p:spPr>
        <p:txBody>
          <a:bodyPr wrap="square">
            <a:spAutoFit/>
          </a:bodyPr>
          <a:lstStyle/>
          <a:p>
            <a:pPr algn="r">
              <a:defRPr/>
            </a:pP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cs typeface="Arial" charset="0"/>
            </a:endParaRPr>
          </a:p>
          <a:p>
            <a:pPr algn="r">
              <a:defRPr/>
            </a:pPr>
            <a:endParaRPr lang="ru-RU" sz="1400" dirty="0">
              <a:cs typeface="Arial" charset="0"/>
            </a:endParaRPr>
          </a:p>
        </p:txBody>
      </p:sp>
      <p:pic>
        <p:nvPicPr>
          <p:cNvPr id="65541" name="Рисунок 32" descr="Описание: Можайск-ГО-ПП-01"/>
          <p:cNvPicPr>
            <a:picLocks noChangeAspect="1" noChangeArrowheads="1"/>
          </p:cNvPicPr>
          <p:nvPr/>
        </p:nvPicPr>
        <p:blipFill>
          <a:blip r:embed="rId2" cstate="print"/>
          <a:srcRect/>
          <a:stretch>
            <a:fillRect/>
          </a:stretch>
        </p:blipFill>
        <p:spPr bwMode="auto">
          <a:xfrm>
            <a:off x="458384" y="496733"/>
            <a:ext cx="714375" cy="78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Заголовок 1"/>
          <p:cNvSpPr>
            <a:spLocks noGrp="1"/>
          </p:cNvSpPr>
          <p:nvPr>
            <p:ph type="title"/>
          </p:nvPr>
        </p:nvSpPr>
        <p:spPr>
          <a:xfrm>
            <a:off x="1202724" y="494271"/>
            <a:ext cx="7484076" cy="741406"/>
          </a:xfrm>
          <a:solidFill>
            <a:srgbClr val="00B0F0"/>
          </a:solidFill>
        </p:spPr>
        <p:txBody>
          <a:bodyPr anchor="ctr"/>
          <a:lstStyle/>
          <a:p>
            <a:pPr algn="ctr"/>
            <a:r>
              <a:rPr lang="ru-RU" sz="1800" dirty="0" smtClean="0">
                <a:latin typeface="Times New Roman" pitchFamily="18" charset="0"/>
                <a:cs typeface="Times New Roman" pitchFamily="18" charset="0"/>
              </a:rPr>
              <a:t>Перечень приоритетных показателей муниципальных программ</a:t>
            </a:r>
          </a:p>
        </p:txBody>
      </p:sp>
      <p:graphicFrame>
        <p:nvGraphicFramePr>
          <p:cNvPr id="6" name="Содержимое 5"/>
          <p:cNvGraphicFramePr>
            <a:graphicFrameLocks noGrp="1"/>
          </p:cNvGraphicFramePr>
          <p:nvPr>
            <p:ph idx="1"/>
          </p:nvPr>
        </p:nvGraphicFramePr>
        <p:xfrm>
          <a:off x="435073" y="1293357"/>
          <a:ext cx="8305274" cy="1120140"/>
        </p:xfrm>
        <a:graphic>
          <a:graphicData uri="http://schemas.openxmlformats.org/drawingml/2006/table">
            <a:tbl>
              <a:tblPr/>
              <a:tblGrid>
                <a:gridCol w="340485"/>
                <a:gridCol w="3525762"/>
                <a:gridCol w="787574"/>
                <a:gridCol w="787574"/>
                <a:gridCol w="715977"/>
                <a:gridCol w="715977"/>
                <a:gridCol w="750956"/>
                <a:gridCol w="680969"/>
              </a:tblGrid>
              <a:tr h="571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Показатели, характеризующие достижение цели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Единица измерения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Факт</a:t>
                      </a:r>
                    </a:p>
                    <a:p>
                      <a:pPr algn="ctr"/>
                      <a:r>
                        <a:rPr lang="ru-RU" sz="1050" b="1" dirty="0" smtClean="0">
                          <a:solidFill>
                            <a:schemeClr val="tx1"/>
                          </a:solidFill>
                          <a:latin typeface="Times New Roman" pitchFamily="18" charset="0"/>
                          <a:cs typeface="Times New Roman" pitchFamily="18" charset="0"/>
                        </a:rPr>
                        <a:t>2021год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План</a:t>
                      </a:r>
                    </a:p>
                    <a:p>
                      <a:pPr algn="ctr"/>
                      <a:r>
                        <a:rPr lang="ru-RU" sz="1050" b="1" dirty="0" smtClean="0">
                          <a:solidFill>
                            <a:schemeClr val="tx1"/>
                          </a:solidFill>
                          <a:latin typeface="Times New Roman" pitchFamily="18" charset="0"/>
                          <a:cs typeface="Times New Roman" pitchFamily="18" charset="0"/>
                        </a:rPr>
                        <a:t>2022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2023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2024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2025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r>
              <a:tr h="460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kern="1200" dirty="0" smtClean="0">
                          <a:solidFill>
                            <a:schemeClr val="tx1"/>
                          </a:solidFill>
                          <a:latin typeface="Times New Roman" pitchFamily="18" charset="0"/>
                          <a:ea typeface="+mn-ea"/>
                          <a:cs typeface="Times New Roman" pitchFamily="18" charset="0"/>
                        </a:rPr>
                        <a:t>Обеспеченность актуальными документами территориального планирования и градостроительного зонирования городского округа Московской области </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100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100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dirty="0">
                          <a:latin typeface="Times New Roman" pitchFamily="18" charset="0"/>
                          <a:ea typeface="Times New Roman"/>
                          <a:cs typeface="Times New Roman" pitchFamily="18" charset="0"/>
                        </a:rPr>
                        <a:t>100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r>
            </a:tbl>
          </a:graphicData>
        </a:graphic>
      </p:graphicFrame>
      <p:sp>
        <p:nvSpPr>
          <p:cNvPr id="5" name="Прямоугольник 4"/>
          <p:cNvSpPr/>
          <p:nvPr/>
        </p:nvSpPr>
        <p:spPr>
          <a:xfrm>
            <a:off x="6286512" y="6500834"/>
            <a:ext cx="2428863" cy="523220"/>
          </a:xfrm>
          <a:prstGeom prst="rect">
            <a:avLst/>
          </a:prstGeom>
        </p:spPr>
        <p:txBody>
          <a:bodyPr wrap="square">
            <a:spAutoFit/>
          </a:bodyPr>
          <a:lstStyle/>
          <a:p>
            <a:pPr algn="r">
              <a:defRPr/>
            </a:pP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cs typeface="Arial" charset="0"/>
            </a:endParaRPr>
          </a:p>
          <a:p>
            <a:pPr algn="r">
              <a:defRPr/>
            </a:pPr>
            <a:endParaRPr lang="ru-RU" sz="1400" dirty="0">
              <a:cs typeface="Arial" charset="0"/>
            </a:endParaRPr>
          </a:p>
        </p:txBody>
      </p:sp>
      <p:pic>
        <p:nvPicPr>
          <p:cNvPr id="66656" name="Рисунок 32" descr="Описание: Можайск-ГО-ПП-01"/>
          <p:cNvPicPr>
            <a:picLocks noChangeAspect="1" noChangeArrowheads="1"/>
          </p:cNvPicPr>
          <p:nvPr/>
        </p:nvPicPr>
        <p:blipFill>
          <a:blip r:embed="rId2" cstate="print"/>
          <a:srcRect/>
          <a:stretch>
            <a:fillRect/>
          </a:stretch>
        </p:blipFill>
        <p:spPr bwMode="auto">
          <a:xfrm>
            <a:off x="469324" y="485923"/>
            <a:ext cx="675735" cy="7433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38" y="457200"/>
            <a:ext cx="7472362" cy="828675"/>
          </a:xfrm>
        </p:spPr>
        <p:txBody>
          <a:bodyPr/>
          <a:lstStyle/>
          <a:p>
            <a:pPr algn="ctr">
              <a:defRPr/>
            </a:pPr>
            <a:r>
              <a:rPr lang="ru-RU" sz="2000" b="1" dirty="0" smtClean="0">
                <a:solidFill>
                  <a:srgbClr val="FFC000"/>
                </a:solidFill>
                <a:effectLst/>
                <a:latin typeface="Times New Roman" pitchFamily="18" charset="0"/>
                <a:cs typeface="Times New Roman" pitchFamily="18" charset="0"/>
              </a:rPr>
              <a:t>«Формирование современной комфортной городской среды» на </a:t>
            </a:r>
            <a:r>
              <a:rPr lang="ru-RU" sz="2000" b="1" dirty="0" smtClean="0">
                <a:ln w="1905"/>
                <a:solidFill>
                  <a:srgbClr val="FFC000"/>
                </a:solidFill>
                <a:effectLst/>
                <a:latin typeface="Times New Roman" pitchFamily="18" charset="0"/>
                <a:cs typeface="Times New Roman" pitchFamily="18" charset="0"/>
              </a:rPr>
              <a:t>2023- 2027</a:t>
            </a:r>
            <a:r>
              <a:rPr lang="ru-RU" sz="2000" b="1" dirty="0" smtClean="0">
                <a:solidFill>
                  <a:srgbClr val="FFC000"/>
                </a:solidFill>
                <a:effectLst/>
                <a:latin typeface="Times New Roman" pitchFamily="18" charset="0"/>
                <a:cs typeface="Times New Roman" pitchFamily="18" charset="0"/>
              </a:rPr>
              <a:t> годы</a:t>
            </a:r>
            <a:endParaRPr lang="ru-RU" sz="2000" b="1" dirty="0">
              <a:solidFill>
                <a:srgbClr val="FFC000"/>
              </a:solidFill>
              <a:effectLst/>
              <a:latin typeface="Times New Roman" pitchFamily="18" charset="0"/>
              <a:cs typeface="Times New Roman" pitchFamily="18" charset="0"/>
            </a:endParaRPr>
          </a:p>
        </p:txBody>
      </p:sp>
      <p:sp>
        <p:nvSpPr>
          <p:cNvPr id="5" name="Заголовок 1"/>
          <p:cNvSpPr txBox="1">
            <a:spLocks/>
          </p:cNvSpPr>
          <p:nvPr/>
        </p:nvSpPr>
        <p:spPr bwMode="auto">
          <a:xfrm>
            <a:off x="1000125" y="1285875"/>
            <a:ext cx="7729538" cy="357188"/>
          </a:xfrm>
          <a:prstGeom prst="rect">
            <a:avLst/>
          </a:prstGeom>
          <a:noFill/>
          <a:ln w="9525">
            <a:noFill/>
            <a:miter lim="800000"/>
            <a:headEnd/>
            <a:tailEnd/>
          </a:ln>
        </p:spPr>
        <p:txBody>
          <a:bodyPr anchor="ctr"/>
          <a:lstStyle/>
          <a:p>
            <a:pPr algn="ctr" eaLnBrk="0" hangingPunct="0">
              <a:defRPr/>
            </a:pPr>
            <a:r>
              <a:rPr lang="ru-RU" kern="0" dirty="0">
                <a:latin typeface="Times New Roman" pitchFamily="18" charset="0"/>
                <a:ea typeface="+mj-ea"/>
                <a:cs typeface="Times New Roman" pitchFamily="18" charset="0"/>
              </a:rPr>
              <a:t>Расходы бюджета Можайского городского округа:</a:t>
            </a:r>
          </a:p>
        </p:txBody>
      </p:sp>
      <p:sp>
        <p:nvSpPr>
          <p:cNvPr id="67588" name="Текст 2"/>
          <p:cNvSpPr txBox="1">
            <a:spLocks/>
          </p:cNvSpPr>
          <p:nvPr/>
        </p:nvSpPr>
        <p:spPr bwMode="auto">
          <a:xfrm>
            <a:off x="642910" y="1643050"/>
            <a:ext cx="3500438" cy="900112"/>
          </a:xfrm>
          <a:prstGeom prst="rect">
            <a:avLst/>
          </a:prstGeom>
          <a:noFill/>
          <a:ln w="9525">
            <a:noFill/>
            <a:miter lim="800000"/>
            <a:headEnd/>
            <a:tailEnd/>
          </a:ln>
        </p:spPr>
        <p:txBody>
          <a:bodyPr/>
          <a:lstStyle/>
          <a:p>
            <a:r>
              <a:rPr lang="ru-RU" altLang="ru-RU" sz="1400" dirty="0" smtClean="0">
                <a:latin typeface="Times New Roman" pitchFamily="18" charset="0"/>
                <a:cs typeface="Times New Roman" pitchFamily="18" charset="0"/>
              </a:rPr>
              <a:t>2023 год  – 789 399,7 тыс.рублей</a:t>
            </a:r>
          </a:p>
          <a:p>
            <a:r>
              <a:rPr lang="ru-RU" altLang="ru-RU" sz="1400" dirty="0" smtClean="0">
                <a:latin typeface="Times New Roman" pitchFamily="18" charset="0"/>
                <a:cs typeface="Times New Roman" pitchFamily="18" charset="0"/>
              </a:rPr>
              <a:t>2024 год – 459 899,7 тыс.рублей</a:t>
            </a:r>
          </a:p>
          <a:p>
            <a:r>
              <a:rPr lang="ru-RU" altLang="ru-RU" sz="1400" dirty="0" smtClean="0">
                <a:latin typeface="Times New Roman" pitchFamily="18" charset="0"/>
                <a:cs typeface="Times New Roman" pitchFamily="18" charset="0"/>
              </a:rPr>
              <a:t>2025 год – 456 534,3 тыс. рублей</a:t>
            </a:r>
            <a:endParaRPr lang="ru-RU" altLang="ru-RU" sz="1400" dirty="0">
              <a:latin typeface="Times New Roman" pitchFamily="18" charset="0"/>
              <a:cs typeface="Times New Roman" pitchFamily="18" charset="0"/>
            </a:endParaRPr>
          </a:p>
        </p:txBody>
      </p:sp>
      <p:sp>
        <p:nvSpPr>
          <p:cNvPr id="8" name="Текст 4"/>
          <p:cNvSpPr txBox="1">
            <a:spLocks/>
          </p:cNvSpPr>
          <p:nvPr/>
        </p:nvSpPr>
        <p:spPr>
          <a:xfrm>
            <a:off x="4643438" y="1714501"/>
            <a:ext cx="4041775" cy="785806"/>
          </a:xfrm>
          <a:prstGeom prst="rect">
            <a:avLst/>
          </a:prstGeom>
        </p:spPr>
        <p:txBody>
          <a:bodyPr/>
          <a:lstStyle/>
          <a:p>
            <a:pPr algn="ctr">
              <a:defRPr/>
            </a:pPr>
            <a:r>
              <a:rPr lang="ru-RU" sz="1400" dirty="0" smtClean="0">
                <a:latin typeface="Times New Roman" pitchFamily="18" charset="0"/>
                <a:cs typeface="Times New Roman" pitchFamily="18" charset="0"/>
              </a:rPr>
              <a:t>2023 </a:t>
            </a:r>
            <a:r>
              <a:rPr lang="ru-RU" sz="1400" dirty="0">
                <a:latin typeface="Times New Roman" pitchFamily="18" charset="0"/>
                <a:cs typeface="Times New Roman" pitchFamily="18" charset="0"/>
              </a:rPr>
              <a:t>год</a:t>
            </a:r>
          </a:p>
          <a:p>
            <a:pPr>
              <a:defRPr/>
            </a:pPr>
            <a:r>
              <a:rPr lang="ru-RU" sz="1400" dirty="0" smtClean="0">
                <a:latin typeface="Times New Roman" pitchFamily="18" charset="0"/>
                <a:cs typeface="Times New Roman" pitchFamily="18" charset="0"/>
              </a:rPr>
              <a:t>80,0% - бюджет Можайского городского округа</a:t>
            </a:r>
          </a:p>
          <a:p>
            <a:pPr>
              <a:defRPr/>
            </a:pPr>
            <a:r>
              <a:rPr lang="ru-RU" sz="1400" dirty="0" smtClean="0">
                <a:latin typeface="Times New Roman" pitchFamily="18" charset="0"/>
                <a:cs typeface="Times New Roman" pitchFamily="18" charset="0"/>
              </a:rPr>
              <a:t>20,0% - бюджет Московской области </a:t>
            </a:r>
          </a:p>
          <a:p>
            <a:pPr marL="342900" indent="-342900" eaLnBrk="0" hangingPunct="0">
              <a:spcBef>
                <a:spcPct val="20000"/>
              </a:spcBef>
              <a:buClr>
                <a:schemeClr val="bg2"/>
              </a:buClr>
              <a:buSzPct val="75000"/>
              <a:defRPr/>
            </a:pPr>
            <a:endParaRPr lang="ru-RU" sz="1400" kern="0" dirty="0">
              <a:latin typeface="Times New Roman" pitchFamily="18" charset="0"/>
              <a:cs typeface="Times New Roman" pitchFamily="18" charset="0"/>
            </a:endParaRPr>
          </a:p>
        </p:txBody>
      </p:sp>
      <p:sp>
        <p:nvSpPr>
          <p:cNvPr id="12" name="Прямоугольник 11"/>
          <p:cNvSpPr/>
          <p:nvPr/>
        </p:nvSpPr>
        <p:spPr>
          <a:xfrm>
            <a:off x="6215074" y="6474940"/>
            <a:ext cx="2500301" cy="523220"/>
          </a:xfrm>
          <a:prstGeom prst="rect">
            <a:avLst/>
          </a:prstGeom>
        </p:spPr>
        <p:txBody>
          <a:bodyPr wrap="square">
            <a:spAutoFit/>
          </a:bodyPr>
          <a:lstStyle/>
          <a:p>
            <a:pPr algn="r">
              <a:defRPr/>
            </a:pP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cs typeface="Arial" charset="0"/>
            </a:endParaRPr>
          </a:p>
          <a:p>
            <a:pPr algn="r">
              <a:defRPr/>
            </a:pPr>
            <a:endParaRPr lang="ru-RU" sz="1400" dirty="0">
              <a:latin typeface="Arial" charset="0"/>
              <a:cs typeface="Arial" charset="0"/>
            </a:endParaRPr>
          </a:p>
        </p:txBody>
      </p:sp>
      <p:pic>
        <p:nvPicPr>
          <p:cNvPr id="67591" name="Рисунок 32" descr="Описание: Можайск-ГО-ПП-01"/>
          <p:cNvPicPr>
            <a:picLocks noChangeAspect="1" noChangeArrowheads="1"/>
          </p:cNvPicPr>
          <p:nvPr/>
        </p:nvPicPr>
        <p:blipFill>
          <a:blip r:embed="rId2" cstate="print"/>
          <a:srcRect/>
          <a:stretch>
            <a:fillRect/>
          </a:stretch>
        </p:blipFill>
        <p:spPr bwMode="auto">
          <a:xfrm>
            <a:off x="472646" y="494528"/>
            <a:ext cx="714375" cy="785813"/>
          </a:xfrm>
          <a:prstGeom prst="rect">
            <a:avLst/>
          </a:prstGeom>
          <a:noFill/>
          <a:ln w="9525">
            <a:noFill/>
            <a:miter lim="800000"/>
            <a:headEnd/>
            <a:tailEnd/>
          </a:ln>
        </p:spPr>
      </p:pic>
      <p:graphicFrame>
        <p:nvGraphicFramePr>
          <p:cNvPr id="20" name="Содержимое 19"/>
          <p:cNvGraphicFramePr>
            <a:graphicFrameLocks noGrp="1"/>
          </p:cNvGraphicFramePr>
          <p:nvPr>
            <p:ph idx="1"/>
          </p:nvPr>
        </p:nvGraphicFramePr>
        <p:xfrm>
          <a:off x="457200" y="2852936"/>
          <a:ext cx="3538538" cy="3312368"/>
        </p:xfrm>
        <a:graphic>
          <a:graphicData uri="http://schemas.openxmlformats.org/drawingml/2006/chart">
            <c:chart xmlns:c="http://schemas.openxmlformats.org/drawingml/2006/chart" xmlns:r="http://schemas.openxmlformats.org/officeDocument/2006/relationships" r:id="rId3"/>
          </a:graphicData>
        </a:graphic>
      </p:graphicFrame>
      <p:pic>
        <p:nvPicPr>
          <p:cNvPr id="4098" name="Picture 2" descr="C:\Users\buch1\Desktop\Безымянный.jpg"/>
          <p:cNvPicPr>
            <a:picLocks noChangeAspect="1" noChangeArrowheads="1"/>
          </p:cNvPicPr>
          <p:nvPr/>
        </p:nvPicPr>
        <p:blipFill>
          <a:blip r:embed="rId4"/>
          <a:srcRect/>
          <a:stretch>
            <a:fillRect/>
          </a:stretch>
        </p:blipFill>
        <p:spPr bwMode="auto">
          <a:xfrm>
            <a:off x="4509549" y="2599897"/>
            <a:ext cx="4224351" cy="3535875"/>
          </a:xfrm>
          <a:prstGeom prst="rect">
            <a:avLst/>
          </a:prstGeom>
          <a:noFill/>
        </p:spPr>
      </p:pic>
      <p:graphicFrame>
        <p:nvGraphicFramePr>
          <p:cNvPr id="13" name="Диаграмма 12"/>
          <p:cNvGraphicFramePr/>
          <p:nvPr/>
        </p:nvGraphicFramePr>
        <p:xfrm>
          <a:off x="357158" y="2500306"/>
          <a:ext cx="3384375" cy="3672408"/>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Заголовок 1"/>
          <p:cNvSpPr>
            <a:spLocks noGrp="1"/>
          </p:cNvSpPr>
          <p:nvPr>
            <p:ph type="title"/>
          </p:nvPr>
        </p:nvSpPr>
        <p:spPr>
          <a:xfrm>
            <a:off x="1285852" y="500063"/>
            <a:ext cx="7400948" cy="760326"/>
          </a:xfrm>
          <a:solidFill>
            <a:srgbClr val="00B0F0"/>
          </a:solidFill>
        </p:spPr>
        <p:txBody>
          <a:bodyPr anchor="ctr"/>
          <a:lstStyle/>
          <a:p>
            <a:pPr algn="ctr"/>
            <a:r>
              <a:rPr lang="ru-RU" sz="1800" dirty="0" smtClean="0">
                <a:latin typeface="Times New Roman" pitchFamily="18" charset="0"/>
                <a:cs typeface="Times New Roman" pitchFamily="18" charset="0"/>
              </a:rPr>
              <a:t>Мероприятия, предусмотренные к финансированию:</a:t>
            </a:r>
          </a:p>
        </p:txBody>
      </p:sp>
      <p:sp>
        <p:nvSpPr>
          <p:cNvPr id="68611" name="Содержимое 2"/>
          <p:cNvSpPr>
            <a:spLocks noGrp="1"/>
          </p:cNvSpPr>
          <p:nvPr>
            <p:ph idx="1"/>
          </p:nvPr>
        </p:nvSpPr>
        <p:spPr>
          <a:xfrm>
            <a:off x="428625" y="1214422"/>
            <a:ext cx="8429625" cy="5214974"/>
          </a:xfrm>
        </p:spPr>
        <p:txBody>
          <a:bodyPr/>
          <a:lstStyle/>
          <a:p>
            <a:pPr>
              <a:buFont typeface="Wingdings" pitchFamily="2" charset="2"/>
              <a:buChar char="§"/>
            </a:pPr>
            <a:r>
              <a:rPr lang="ru-RU" sz="1300" dirty="0" smtClean="0">
                <a:latin typeface="Times New Roman" pitchFamily="18" charset="0"/>
                <a:cs typeface="Times New Roman" pitchFamily="18" charset="0"/>
              </a:rPr>
              <a:t>Изготовление и установка стел</a:t>
            </a:r>
          </a:p>
          <a:p>
            <a:pPr>
              <a:buFont typeface="Wingdings" pitchFamily="2" charset="2"/>
              <a:buChar char="§"/>
            </a:pPr>
            <a:r>
              <a:rPr lang="ru-RU" sz="1300" dirty="0" smtClean="0">
                <a:latin typeface="Times New Roman" pitchFamily="18" charset="0"/>
                <a:cs typeface="Times New Roman" pitchFamily="18" charset="0"/>
              </a:rPr>
              <a:t>Обустройство и установка детских, игровых площадок на территории муниципальных образований</a:t>
            </a:r>
          </a:p>
          <a:p>
            <a:pPr>
              <a:buFont typeface="Wingdings" pitchFamily="2" charset="2"/>
              <a:buChar char="§"/>
            </a:pPr>
            <a:r>
              <a:rPr lang="ru-RU" sz="1300" dirty="0" smtClean="0">
                <a:latin typeface="Times New Roman" pitchFamily="18" charset="0"/>
                <a:cs typeface="Times New Roman" pitchFamily="18" charset="0"/>
              </a:rPr>
              <a:t>Устройство систем наружного освещения в рамках реализации проекта «Светлый город»</a:t>
            </a:r>
          </a:p>
          <a:p>
            <a:pPr>
              <a:buFont typeface="Wingdings" pitchFamily="2" charset="2"/>
              <a:buChar char="§"/>
            </a:pPr>
            <a:r>
              <a:rPr lang="ru-RU" sz="1300" dirty="0" smtClean="0">
                <a:latin typeface="Times New Roman" pitchFamily="18" charset="0"/>
                <a:cs typeface="Times New Roman" pitchFamily="18" charset="0"/>
              </a:rPr>
              <a:t>Обустройство и установка детских, игровых площадок на территории муниципальных образований Московской области за счет средств местного бюджета</a:t>
            </a:r>
          </a:p>
          <a:p>
            <a:pPr>
              <a:buFont typeface="Wingdings" pitchFamily="2" charset="2"/>
              <a:buChar char="§"/>
            </a:pPr>
            <a:r>
              <a:rPr lang="ru-RU" sz="1300" dirty="0" smtClean="0">
                <a:latin typeface="Times New Roman" pitchFamily="18" charset="0"/>
                <a:cs typeface="Times New Roman" pitchFamily="18" charset="0"/>
              </a:rPr>
              <a:t>Устройство систем наружного освещения в рамках реализации проекта «Светлый город» за счет средств местного бюджета</a:t>
            </a:r>
          </a:p>
          <a:p>
            <a:pPr>
              <a:buFont typeface="Wingdings" pitchFamily="2" charset="2"/>
              <a:buChar char="§"/>
            </a:pPr>
            <a:r>
              <a:rPr lang="ru-RU" sz="1300" dirty="0" smtClean="0">
                <a:latin typeface="Times New Roman" pitchFamily="18" charset="0"/>
                <a:cs typeface="Times New Roman" pitchFamily="18" charset="0"/>
              </a:rPr>
              <a:t>Ямочный ремонт асфальтового покрытия дворовых территорий</a:t>
            </a:r>
          </a:p>
          <a:p>
            <a:pPr>
              <a:buFont typeface="Wingdings" pitchFamily="2" charset="2"/>
              <a:buChar char="§"/>
            </a:pPr>
            <a:r>
              <a:rPr lang="ru-RU" sz="1300" dirty="0" smtClean="0">
                <a:latin typeface="Times New Roman" pitchFamily="18" charset="0"/>
                <a:cs typeface="Times New Roman" pitchFamily="18" charset="0"/>
              </a:rPr>
              <a:t>Создание и ремонт пешеходных коммуникаций</a:t>
            </a:r>
          </a:p>
          <a:p>
            <a:pPr>
              <a:buFont typeface="Wingdings" pitchFamily="2" charset="2"/>
              <a:buChar char="§"/>
            </a:pPr>
            <a:r>
              <a:rPr lang="ru-RU" sz="1300" dirty="0" smtClean="0">
                <a:latin typeface="Times New Roman" pitchFamily="18" charset="0"/>
                <a:cs typeface="Times New Roman" pitchFamily="18" charset="0"/>
              </a:rPr>
              <a:t>Создание административных комиссий, уполномоченных рассматривать дела об административных правонарушениях в сфере благоустройства</a:t>
            </a:r>
          </a:p>
          <a:p>
            <a:pPr>
              <a:buFont typeface="Wingdings" pitchFamily="2" charset="2"/>
              <a:buChar char="§"/>
            </a:pPr>
            <a:r>
              <a:rPr lang="ru-RU" sz="1300" dirty="0" smtClean="0">
                <a:latin typeface="Times New Roman" pitchFamily="18" charset="0"/>
                <a:cs typeface="Times New Roman" pitchFamily="18" charset="0"/>
              </a:rPr>
              <a:t>Приобретение коммунальной техники</a:t>
            </a:r>
          </a:p>
          <a:p>
            <a:pPr>
              <a:buFont typeface="Wingdings" pitchFamily="2" charset="2"/>
              <a:buChar char="§"/>
            </a:pPr>
            <a:r>
              <a:rPr lang="ru-RU" sz="1300" dirty="0" smtClean="0">
                <a:latin typeface="Times New Roman" pitchFamily="18" charset="0"/>
                <a:cs typeface="Times New Roman" pitchFamily="18" charset="0"/>
              </a:rPr>
              <a:t>Содержание дворовых территорий</a:t>
            </a:r>
          </a:p>
          <a:p>
            <a:pPr>
              <a:buFont typeface="Wingdings" pitchFamily="2" charset="2"/>
              <a:buChar char="§"/>
            </a:pPr>
            <a:r>
              <a:rPr lang="ru-RU" sz="1300" dirty="0" smtClean="0">
                <a:latin typeface="Times New Roman" pitchFamily="18" charset="0"/>
                <a:cs typeface="Times New Roman" pitchFamily="18" charset="0"/>
              </a:rPr>
              <a:t>Содержание в чистоте территории городского округа (общественные пространства)</a:t>
            </a:r>
          </a:p>
          <a:p>
            <a:pPr>
              <a:buFont typeface="Wingdings" pitchFamily="2" charset="2"/>
              <a:buChar char="§"/>
            </a:pPr>
            <a:r>
              <a:rPr lang="ru-RU" sz="1300" dirty="0" smtClean="0">
                <a:latin typeface="Times New Roman" pitchFamily="18" charset="0"/>
                <a:cs typeface="Times New Roman" pitchFamily="18" charset="0"/>
              </a:rPr>
              <a:t>Содержание объектов дорожного хозяйства (внутриквартальные проезды)</a:t>
            </a:r>
          </a:p>
          <a:p>
            <a:pPr>
              <a:buFont typeface="Wingdings" pitchFamily="2" charset="2"/>
              <a:buChar char="§"/>
            </a:pPr>
            <a:r>
              <a:rPr lang="ru-RU" sz="1300" dirty="0" smtClean="0">
                <a:latin typeface="Times New Roman" pitchFamily="18" charset="0"/>
                <a:cs typeface="Times New Roman" pitchFamily="18" charset="0"/>
              </a:rPr>
              <a:t>Содержание, ремонт и восстановление уличного освещения</a:t>
            </a:r>
          </a:p>
          <a:p>
            <a:pPr>
              <a:buFont typeface="Wingdings" pitchFamily="2" charset="2"/>
              <a:buChar char="§"/>
            </a:pPr>
            <a:r>
              <a:rPr lang="ru-RU" sz="1300" dirty="0" smtClean="0">
                <a:latin typeface="Times New Roman" pitchFamily="18" charset="0"/>
                <a:cs typeface="Times New Roman" pitchFamily="18" charset="0"/>
              </a:rPr>
              <a:t>Замена </a:t>
            </a:r>
            <a:r>
              <a:rPr lang="ru-RU" sz="1300" dirty="0" err="1" smtClean="0">
                <a:latin typeface="Times New Roman" pitchFamily="18" charset="0"/>
                <a:cs typeface="Times New Roman" pitchFamily="18" charset="0"/>
              </a:rPr>
              <a:t>неэнергоэффективных</a:t>
            </a:r>
            <a:r>
              <a:rPr lang="ru-RU" sz="1300" dirty="0" smtClean="0">
                <a:latin typeface="Times New Roman" pitchFamily="18" charset="0"/>
                <a:cs typeface="Times New Roman" pitchFamily="18" charset="0"/>
              </a:rPr>
              <a:t> светильников наружного освещения</a:t>
            </a:r>
          </a:p>
          <a:p>
            <a:pPr>
              <a:buFont typeface="Wingdings" pitchFamily="2" charset="2"/>
              <a:buChar char="§"/>
            </a:pPr>
            <a:r>
              <a:rPr lang="ru-RU" sz="1300" dirty="0" smtClean="0">
                <a:latin typeface="Times New Roman" pitchFamily="18" charset="0"/>
                <a:cs typeface="Times New Roman" pitchFamily="18" charset="0"/>
              </a:rPr>
              <a:t>Установка шкафов управления наружным освещением</a:t>
            </a:r>
          </a:p>
          <a:p>
            <a:pPr>
              <a:buFont typeface="Wingdings" pitchFamily="2" charset="2"/>
              <a:buChar char="§"/>
            </a:pPr>
            <a:r>
              <a:rPr lang="ru-RU" sz="1300" dirty="0" smtClean="0">
                <a:latin typeface="Times New Roman" pitchFamily="18" charset="0"/>
                <a:cs typeface="Times New Roman" pitchFamily="18" charset="0"/>
              </a:rPr>
              <a:t>Ликвидация несанкционированных навалов мусора</a:t>
            </a:r>
          </a:p>
          <a:p>
            <a:pPr>
              <a:buFont typeface="Wingdings" pitchFamily="2" charset="2"/>
              <a:buChar char="§"/>
            </a:pPr>
            <a:r>
              <a:rPr lang="ru-RU" sz="1300" dirty="0" smtClean="0">
                <a:latin typeface="Times New Roman" pitchFamily="18" charset="0"/>
                <a:cs typeface="Times New Roman" pitchFamily="18" charset="0"/>
              </a:rPr>
              <a:t>Ремонт подъездов в многоквартирных домах</a:t>
            </a:r>
          </a:p>
          <a:p>
            <a:pPr>
              <a:buFont typeface="Wingdings" pitchFamily="2" charset="2"/>
              <a:buChar char="§"/>
            </a:pPr>
            <a:r>
              <a:rPr lang="ru-RU" sz="1300" dirty="0" smtClean="0">
                <a:latin typeface="Times New Roman" pitchFamily="18" charset="0"/>
                <a:cs typeface="Times New Roman" pitchFamily="18" charset="0"/>
              </a:rPr>
              <a:t>Ремонт подъездов в многоквартирных домах</a:t>
            </a:r>
          </a:p>
          <a:p>
            <a:pPr>
              <a:buFont typeface="Wingdings" pitchFamily="2" charset="2"/>
              <a:buChar char="§"/>
            </a:pPr>
            <a:endParaRPr lang="ru-RU" sz="1400" dirty="0" smtClean="0"/>
          </a:p>
          <a:p>
            <a:pPr>
              <a:buFont typeface="Wingdings" pitchFamily="2" charset="2"/>
              <a:buChar char="§"/>
            </a:pPr>
            <a:endParaRPr lang="ru-RU" sz="1300" dirty="0" smtClean="0">
              <a:latin typeface="Times New Roman" pitchFamily="18" charset="0"/>
              <a:cs typeface="Times New Roman" pitchFamily="18" charset="0"/>
            </a:endParaRPr>
          </a:p>
        </p:txBody>
      </p:sp>
      <p:sp>
        <p:nvSpPr>
          <p:cNvPr id="5" name="Прямоугольник 4"/>
          <p:cNvSpPr/>
          <p:nvPr/>
        </p:nvSpPr>
        <p:spPr>
          <a:xfrm>
            <a:off x="6286512" y="6500834"/>
            <a:ext cx="2571738" cy="523220"/>
          </a:xfrm>
          <a:prstGeom prst="rect">
            <a:avLst/>
          </a:prstGeom>
        </p:spPr>
        <p:txBody>
          <a:bodyPr wrap="square">
            <a:spAutoFit/>
          </a:bodyPr>
          <a:lstStyle/>
          <a:p>
            <a:pPr algn="r">
              <a:defRPr/>
            </a:pP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cs typeface="Arial" charset="0"/>
            </a:endParaRPr>
          </a:p>
          <a:p>
            <a:pPr algn="r">
              <a:defRPr/>
            </a:pPr>
            <a:endParaRPr lang="ru-RU" sz="1400" dirty="0">
              <a:latin typeface="Arial" charset="0"/>
              <a:cs typeface="Arial" charset="0"/>
            </a:endParaRPr>
          </a:p>
        </p:txBody>
      </p:sp>
      <p:pic>
        <p:nvPicPr>
          <p:cNvPr id="68613" name="Рисунок 32" descr="Описание: Можайск-ГО-ПП-01"/>
          <p:cNvPicPr>
            <a:picLocks noChangeAspect="1" noChangeArrowheads="1"/>
          </p:cNvPicPr>
          <p:nvPr/>
        </p:nvPicPr>
        <p:blipFill>
          <a:blip r:embed="rId2" cstate="print"/>
          <a:srcRect/>
          <a:stretch>
            <a:fillRect/>
          </a:stretch>
        </p:blipFill>
        <p:spPr bwMode="auto">
          <a:xfrm>
            <a:off x="480884" y="469815"/>
            <a:ext cx="714375" cy="78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Заголовок 1"/>
          <p:cNvSpPr>
            <a:spLocks noGrp="1"/>
          </p:cNvSpPr>
          <p:nvPr>
            <p:ph type="title"/>
          </p:nvPr>
        </p:nvSpPr>
        <p:spPr>
          <a:xfrm>
            <a:off x="1194486" y="500063"/>
            <a:ext cx="7492314" cy="677948"/>
          </a:xfrm>
          <a:solidFill>
            <a:srgbClr val="00B0F0"/>
          </a:solidFill>
        </p:spPr>
        <p:txBody>
          <a:bodyPr anchor="ctr"/>
          <a:lstStyle/>
          <a:p>
            <a:pPr algn="ctr"/>
            <a:r>
              <a:rPr lang="ru-RU" sz="1800" dirty="0" smtClean="0">
                <a:latin typeface="Times New Roman" pitchFamily="18" charset="0"/>
                <a:cs typeface="Times New Roman" pitchFamily="18" charset="0"/>
              </a:rPr>
              <a:t>Перечень приоритетных показателей муниципальных программ</a:t>
            </a:r>
          </a:p>
        </p:txBody>
      </p:sp>
      <p:graphicFrame>
        <p:nvGraphicFramePr>
          <p:cNvPr id="6" name="Содержимое 5"/>
          <p:cNvGraphicFramePr>
            <a:graphicFrameLocks noGrp="1"/>
          </p:cNvGraphicFramePr>
          <p:nvPr>
            <p:ph idx="1"/>
          </p:nvPr>
        </p:nvGraphicFramePr>
        <p:xfrm>
          <a:off x="411892" y="1238250"/>
          <a:ext cx="8311981" cy="4781538"/>
        </p:xfrm>
        <a:graphic>
          <a:graphicData uri="http://schemas.openxmlformats.org/drawingml/2006/table">
            <a:tbl>
              <a:tblPr firstRow="1" bandRow="1">
                <a:tableStyleId>{21E4AEA4-8DFA-4A89-87EB-49C32662AFE0}</a:tableStyleId>
              </a:tblPr>
              <a:tblGrid>
                <a:gridCol w="404028"/>
                <a:gridCol w="3384410"/>
                <a:gridCol w="848164"/>
                <a:gridCol w="706804"/>
                <a:gridCol w="777484"/>
                <a:gridCol w="777484"/>
                <a:gridCol w="706804"/>
                <a:gridCol w="706803"/>
              </a:tblGrid>
              <a:tr h="476238">
                <a:tc>
                  <a:txBody>
                    <a:bodyPr/>
                    <a:lstStyle/>
                    <a:p>
                      <a:pPr algn="ctr"/>
                      <a:r>
                        <a:rPr lang="ru-RU" sz="1050" dirty="0" smtClean="0">
                          <a:solidFill>
                            <a:schemeClr val="tx1"/>
                          </a:solidFill>
                          <a:latin typeface="Times New Roman" pitchFamily="18" charset="0"/>
                          <a:cs typeface="Times New Roman" pitchFamily="18" charset="0"/>
                        </a:rPr>
                        <a:t>№</a:t>
                      </a:r>
                    </a:p>
                    <a:p>
                      <a:pPr algn="ctr"/>
                      <a:r>
                        <a:rPr lang="ru-RU" sz="1050" dirty="0" err="1" smtClean="0">
                          <a:solidFill>
                            <a:schemeClr val="tx1"/>
                          </a:solidFill>
                          <a:latin typeface="Times New Roman" pitchFamily="18" charset="0"/>
                          <a:cs typeface="Times New Roman" pitchFamily="18" charset="0"/>
                        </a:rPr>
                        <a:t>п</a:t>
                      </a:r>
                      <a:r>
                        <a:rPr lang="ru-RU" sz="1050" dirty="0" smtClean="0">
                          <a:solidFill>
                            <a:schemeClr val="tx1"/>
                          </a:solidFill>
                          <a:latin typeface="Times New Roman" pitchFamily="18" charset="0"/>
                          <a:cs typeface="Times New Roman" pitchFamily="18" charset="0"/>
                        </a:rPr>
                        <a:t>/</a:t>
                      </a:r>
                      <a:r>
                        <a:rPr lang="ru-RU" sz="1050" dirty="0" err="1" smtClean="0">
                          <a:solidFill>
                            <a:schemeClr val="tx1"/>
                          </a:solidFill>
                          <a:latin typeface="Times New Roman" pitchFamily="18" charset="0"/>
                          <a:cs typeface="Times New Roman" pitchFamily="18" charset="0"/>
                        </a:rPr>
                        <a:t>п</a:t>
                      </a:r>
                      <a:endParaRPr lang="ru-RU" sz="1050" dirty="0">
                        <a:solidFill>
                          <a:schemeClr val="tx1"/>
                        </a:solidFill>
                        <a:latin typeface="Times New Roman" pitchFamily="18" charset="0"/>
                        <a:cs typeface="Times New Roman" pitchFamily="18" charset="0"/>
                      </a:endParaRPr>
                    </a:p>
                  </a:txBody>
                  <a:tcPr anchor="ctr">
                    <a:solidFill>
                      <a:srgbClr val="FEE1DC"/>
                    </a:solidFill>
                  </a:tcPr>
                </a:tc>
                <a:tc>
                  <a:txBody>
                    <a:bodyPr/>
                    <a:lstStyle/>
                    <a:p>
                      <a:pPr algn="ctr"/>
                      <a:r>
                        <a:rPr lang="ru-RU" sz="1050" dirty="0" smtClean="0">
                          <a:solidFill>
                            <a:schemeClr val="tx1"/>
                          </a:solidFill>
                          <a:latin typeface="Times New Roman" pitchFamily="18" charset="0"/>
                          <a:cs typeface="Times New Roman" pitchFamily="18" charset="0"/>
                        </a:rPr>
                        <a:t>Показатели, характеризующие достижение цели</a:t>
                      </a:r>
                      <a:endParaRPr lang="ru-RU" sz="1050" dirty="0">
                        <a:solidFill>
                          <a:schemeClr val="tx1"/>
                        </a:solidFill>
                        <a:latin typeface="Times New Roman" pitchFamily="18" charset="0"/>
                        <a:cs typeface="Times New Roman" pitchFamily="18" charset="0"/>
                      </a:endParaRPr>
                    </a:p>
                  </a:txBody>
                  <a:tcPr anchor="ctr">
                    <a:solidFill>
                      <a:srgbClr val="FEE1DC"/>
                    </a:solidFill>
                  </a:tcPr>
                </a:tc>
                <a:tc>
                  <a:txBody>
                    <a:bodyPr/>
                    <a:lstStyle/>
                    <a:p>
                      <a:pPr algn="ctr"/>
                      <a:r>
                        <a:rPr lang="ru-RU" sz="900" dirty="0" smtClean="0">
                          <a:solidFill>
                            <a:schemeClr val="tx1"/>
                          </a:solidFill>
                          <a:latin typeface="Times New Roman" pitchFamily="18" charset="0"/>
                          <a:cs typeface="Times New Roman" pitchFamily="18" charset="0"/>
                        </a:rPr>
                        <a:t>Единица измерения</a:t>
                      </a:r>
                      <a:endParaRPr lang="ru-RU" sz="900" dirty="0">
                        <a:solidFill>
                          <a:schemeClr val="tx1"/>
                        </a:solidFill>
                        <a:latin typeface="Times New Roman" pitchFamily="18" charset="0"/>
                        <a:cs typeface="Times New Roman" pitchFamily="18" charset="0"/>
                      </a:endParaRPr>
                    </a:p>
                  </a:txBody>
                  <a:tcPr anchor="c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Факт</a:t>
                      </a:r>
                    </a:p>
                    <a:p>
                      <a:pPr algn="ctr"/>
                      <a:r>
                        <a:rPr lang="ru-RU" sz="1050" b="1" dirty="0" smtClean="0">
                          <a:solidFill>
                            <a:schemeClr val="tx1"/>
                          </a:solidFill>
                          <a:latin typeface="Times New Roman" pitchFamily="18" charset="0"/>
                          <a:cs typeface="Times New Roman" pitchFamily="18" charset="0"/>
                        </a:rPr>
                        <a:t>2021год</a:t>
                      </a:r>
                      <a:endParaRPr lang="ru-RU" sz="1050" b="1" dirty="0">
                        <a:solidFill>
                          <a:schemeClr val="tx1"/>
                        </a:solidFill>
                        <a:latin typeface="Times New Roman" pitchFamily="18" charset="0"/>
                        <a:cs typeface="Times New Roman" pitchFamily="18" charset="0"/>
                      </a:endParaRPr>
                    </a:p>
                  </a:txBody>
                  <a:tcPr anchor="c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План</a:t>
                      </a:r>
                    </a:p>
                    <a:p>
                      <a:pPr algn="ctr"/>
                      <a:r>
                        <a:rPr lang="ru-RU" sz="1050" b="1" dirty="0" smtClean="0">
                          <a:solidFill>
                            <a:schemeClr val="tx1"/>
                          </a:solidFill>
                          <a:latin typeface="Times New Roman" pitchFamily="18" charset="0"/>
                          <a:cs typeface="Times New Roman" pitchFamily="18" charset="0"/>
                        </a:rPr>
                        <a:t>2022 год</a:t>
                      </a:r>
                      <a:endParaRPr lang="ru-RU" sz="1050" b="1" dirty="0">
                        <a:solidFill>
                          <a:schemeClr val="tx1"/>
                        </a:solidFill>
                        <a:latin typeface="Times New Roman" pitchFamily="18" charset="0"/>
                        <a:cs typeface="Times New Roman" pitchFamily="18" charset="0"/>
                      </a:endParaRPr>
                    </a:p>
                  </a:txBody>
                  <a:tcPr anchor="c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2023 год</a:t>
                      </a:r>
                      <a:endParaRPr lang="ru-RU" sz="1050" b="1" dirty="0">
                        <a:solidFill>
                          <a:schemeClr val="tx1"/>
                        </a:solidFill>
                        <a:latin typeface="Times New Roman" pitchFamily="18" charset="0"/>
                        <a:cs typeface="Times New Roman" pitchFamily="18" charset="0"/>
                      </a:endParaRPr>
                    </a:p>
                  </a:txBody>
                  <a:tcPr anchor="c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2024 год</a:t>
                      </a:r>
                      <a:endParaRPr lang="ru-RU" sz="1050" b="1" dirty="0">
                        <a:solidFill>
                          <a:schemeClr val="tx1"/>
                        </a:solidFill>
                        <a:latin typeface="Times New Roman" pitchFamily="18" charset="0"/>
                        <a:cs typeface="Times New Roman" pitchFamily="18" charset="0"/>
                      </a:endParaRPr>
                    </a:p>
                  </a:txBody>
                  <a:tcPr anchor="c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2025 год</a:t>
                      </a:r>
                      <a:endParaRPr lang="ru-RU" sz="1050" b="1" dirty="0">
                        <a:solidFill>
                          <a:schemeClr val="tx1"/>
                        </a:solidFill>
                        <a:latin typeface="Times New Roman" pitchFamily="18" charset="0"/>
                        <a:cs typeface="Times New Roman" pitchFamily="18" charset="0"/>
                      </a:endParaRPr>
                    </a:p>
                  </a:txBody>
                  <a:tcPr anchor="ctr">
                    <a:solidFill>
                      <a:srgbClr val="FEE1DC"/>
                    </a:solidFill>
                  </a:tcPr>
                </a:tc>
              </a:tr>
              <a:tr h="190490">
                <a:tc>
                  <a:txBody>
                    <a:bodyPr/>
                    <a:lstStyle/>
                    <a:p>
                      <a:pPr algn="ctr">
                        <a:lnSpc>
                          <a:spcPct val="100000"/>
                        </a:lnSpc>
                      </a:pPr>
                      <a:r>
                        <a:rPr lang="ru-RU" sz="1000" dirty="0" smtClean="0">
                          <a:latin typeface="Times New Roman" pitchFamily="18" charset="0"/>
                          <a:cs typeface="Times New Roman" pitchFamily="18" charset="0"/>
                        </a:rPr>
                        <a:t>1</a:t>
                      </a:r>
                      <a:endParaRPr lang="ru-RU" sz="1000" dirty="0">
                        <a:latin typeface="Times New Roman" pitchFamily="18" charset="0"/>
                        <a:cs typeface="Times New Roman" pitchFamily="18" charset="0"/>
                      </a:endParaRPr>
                    </a:p>
                  </a:txBody>
                  <a:tcPr anchor="ctr"/>
                </a:tc>
                <a:tc>
                  <a:txBody>
                    <a:bodyPr/>
                    <a:lstStyle/>
                    <a:p>
                      <a:pPr>
                        <a:lnSpc>
                          <a:spcPct val="100000"/>
                        </a:lnSpc>
                        <a:spcAft>
                          <a:spcPts val="0"/>
                        </a:spcAft>
                      </a:pPr>
                      <a:r>
                        <a:rPr lang="ru-RU" sz="1000" kern="1200" dirty="0" smtClean="0">
                          <a:solidFill>
                            <a:schemeClr val="dk1"/>
                          </a:solidFill>
                          <a:latin typeface="Times New Roman" pitchFamily="18" charset="0"/>
                          <a:ea typeface="+mn-ea"/>
                          <a:cs typeface="Times New Roman" pitchFamily="18" charset="0"/>
                        </a:rPr>
                        <a:t>Количество благоустроенных общественных территорий</a:t>
                      </a:r>
                      <a:endParaRPr lang="ru-RU" sz="1000" dirty="0">
                        <a:latin typeface="Times New Roman" pitchFamily="18" charset="0"/>
                        <a:ea typeface="Calibri"/>
                        <a:cs typeface="Times New Roman" pitchFamily="18" charset="0"/>
                      </a:endParaRPr>
                    </a:p>
                  </a:txBody>
                  <a:tcPr marL="17780" marR="17780" marT="17780" marB="177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Times New Roman" pitchFamily="18" charset="0"/>
                          <a:cs typeface="Times New Roman" pitchFamily="18" charset="0"/>
                        </a:rPr>
                        <a:t>Ед.</a:t>
                      </a:r>
                    </a:p>
                  </a:txBody>
                  <a:tcPr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1</a:t>
                      </a:r>
                      <a:endParaRPr lang="ru-RU" sz="1000" dirty="0">
                        <a:latin typeface="Times New Roman" pitchFamily="18" charset="0"/>
                        <a:ea typeface="Calibri"/>
                        <a:cs typeface="Times New Roman" pitchFamily="18" charset="0"/>
                      </a:endParaRPr>
                    </a:p>
                  </a:txBody>
                  <a:tcPr marL="17780" marR="17780" marT="17780" marB="17780" anchor="ctr"/>
                </a:tc>
                <a:tc>
                  <a:txBody>
                    <a:bodyPr/>
                    <a:lstStyle/>
                    <a:p>
                      <a:pPr algn="ctr">
                        <a:lnSpc>
                          <a:spcPct val="100000"/>
                        </a:lnSpc>
                        <a:spcAft>
                          <a:spcPts val="0"/>
                        </a:spcAft>
                      </a:pPr>
                      <a:r>
                        <a:rPr lang="ru-RU" sz="1000" dirty="0">
                          <a:latin typeface="Times New Roman" pitchFamily="18" charset="0"/>
                          <a:ea typeface="Calibri"/>
                          <a:cs typeface="Times New Roman" pitchFamily="18" charset="0"/>
                        </a:rPr>
                        <a:t>1</a:t>
                      </a:r>
                    </a:p>
                  </a:txBody>
                  <a:tcPr marL="17780" marR="17780" marT="17780" marB="17780" anchor="ctr"/>
                </a:tc>
                <a:tc>
                  <a:txBody>
                    <a:bodyPr/>
                    <a:lstStyle/>
                    <a:p>
                      <a:pPr algn="ctr">
                        <a:lnSpc>
                          <a:spcPct val="100000"/>
                        </a:lnSpc>
                        <a:spcAft>
                          <a:spcPts val="0"/>
                        </a:spcAft>
                      </a:pPr>
                      <a:r>
                        <a:rPr lang="ru-RU" sz="1000">
                          <a:latin typeface="Times New Roman" pitchFamily="18" charset="0"/>
                          <a:ea typeface="Calibri"/>
                          <a:cs typeface="Times New Roman" pitchFamily="18" charset="0"/>
                        </a:rPr>
                        <a:t>1</a:t>
                      </a:r>
                    </a:p>
                  </a:txBody>
                  <a:tcPr marL="17780" marR="17780" marT="17780" marB="17780" anchor="ctr"/>
                </a:tc>
                <a:tc>
                  <a:txBody>
                    <a:bodyPr/>
                    <a:lstStyle/>
                    <a:p>
                      <a:pPr algn="ctr">
                        <a:lnSpc>
                          <a:spcPct val="100000"/>
                        </a:lnSpc>
                        <a:spcAft>
                          <a:spcPts val="0"/>
                        </a:spcAft>
                      </a:pPr>
                      <a:r>
                        <a:rPr lang="ru-RU" sz="1000" dirty="0">
                          <a:latin typeface="Times New Roman" pitchFamily="18" charset="0"/>
                          <a:ea typeface="Calibri"/>
                          <a:cs typeface="Times New Roman" pitchFamily="18" charset="0"/>
                        </a:rPr>
                        <a:t>1</a:t>
                      </a:r>
                    </a:p>
                  </a:txBody>
                  <a:tcPr marL="17780" marR="17780" marT="17780" marB="17780"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marL="17780" marR="17780" marT="17780" marB="17780" anchor="ctr"/>
                </a:tc>
              </a:tr>
              <a:tr h="190494">
                <a:tc>
                  <a:txBody>
                    <a:bodyPr/>
                    <a:lstStyle/>
                    <a:p>
                      <a:pPr algn="ctr">
                        <a:lnSpc>
                          <a:spcPct val="100000"/>
                        </a:lnSpc>
                      </a:pPr>
                      <a:r>
                        <a:rPr lang="ru-RU" sz="1000" dirty="0" smtClean="0">
                          <a:latin typeface="Times New Roman" pitchFamily="18" charset="0"/>
                          <a:cs typeface="Times New Roman" pitchFamily="18" charset="0"/>
                        </a:rPr>
                        <a:t>2</a:t>
                      </a:r>
                      <a:endParaRPr lang="ru-RU" sz="1000" dirty="0">
                        <a:latin typeface="Times New Roman" pitchFamily="18" charset="0"/>
                        <a:cs typeface="Times New Roman" pitchFamily="18" charset="0"/>
                      </a:endParaRPr>
                    </a:p>
                  </a:txBody>
                  <a:tcPr anchor="ctr"/>
                </a:tc>
                <a:tc>
                  <a:txBody>
                    <a:bodyPr/>
                    <a:lstStyle/>
                    <a:p>
                      <a:pPr>
                        <a:lnSpc>
                          <a:spcPct val="100000"/>
                        </a:lnSpc>
                        <a:spcAft>
                          <a:spcPts val="0"/>
                        </a:spcAft>
                      </a:pPr>
                      <a:r>
                        <a:rPr lang="ru-RU" sz="1000" kern="1200" dirty="0" smtClean="0">
                          <a:solidFill>
                            <a:schemeClr val="dk1"/>
                          </a:solidFill>
                          <a:latin typeface="Times New Roman" pitchFamily="18" charset="0"/>
                          <a:ea typeface="+mn-ea"/>
                          <a:cs typeface="Times New Roman" pitchFamily="18" charset="0"/>
                        </a:rPr>
                        <a:t>Количество установленных детских, игровых площадок</a:t>
                      </a:r>
                      <a:endParaRPr lang="ru-RU" sz="1000" dirty="0">
                        <a:latin typeface="Times New Roman" pitchFamily="18" charset="0"/>
                        <a:ea typeface="Calibri"/>
                        <a:cs typeface="Times New Roman" pitchFamily="18" charset="0"/>
                      </a:endParaRPr>
                    </a:p>
                  </a:txBody>
                  <a:tcPr marL="17780" marR="17780" marT="17780" marB="177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Times New Roman" pitchFamily="18" charset="0"/>
                          <a:cs typeface="Times New Roman" pitchFamily="18" charset="0"/>
                        </a:rPr>
                        <a:t>Ед.</a:t>
                      </a:r>
                    </a:p>
                  </a:txBody>
                  <a:tcPr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4</a:t>
                      </a:r>
                      <a:endParaRPr lang="ru-RU" sz="1000" dirty="0">
                        <a:latin typeface="Times New Roman" pitchFamily="18" charset="0"/>
                        <a:ea typeface="Calibri"/>
                        <a:cs typeface="Times New Roman" pitchFamily="18" charset="0"/>
                      </a:endParaRPr>
                    </a:p>
                  </a:txBody>
                  <a:tcPr marL="17780" marR="17780" marT="17780" marB="17780" anchor="ctr"/>
                </a:tc>
                <a:tc>
                  <a:txBody>
                    <a:bodyPr/>
                    <a:lstStyle/>
                    <a:p>
                      <a:pPr algn="ctr">
                        <a:lnSpc>
                          <a:spcPct val="100000"/>
                        </a:lnSpc>
                        <a:spcAft>
                          <a:spcPts val="0"/>
                        </a:spcAft>
                      </a:pPr>
                      <a:r>
                        <a:rPr lang="ru-RU" sz="1000" dirty="0">
                          <a:latin typeface="Times New Roman" pitchFamily="18" charset="0"/>
                          <a:ea typeface="Calibri"/>
                          <a:cs typeface="Times New Roman" pitchFamily="18" charset="0"/>
                        </a:rPr>
                        <a:t>5</a:t>
                      </a:r>
                    </a:p>
                  </a:txBody>
                  <a:tcPr marL="17780" marR="17780" marT="17780" marB="17780" anchor="ctr"/>
                </a:tc>
                <a:tc>
                  <a:txBody>
                    <a:bodyPr/>
                    <a:lstStyle/>
                    <a:p>
                      <a:pPr algn="ctr">
                        <a:lnSpc>
                          <a:spcPct val="100000"/>
                        </a:lnSpc>
                        <a:spcAft>
                          <a:spcPts val="0"/>
                        </a:spcAft>
                      </a:pPr>
                      <a:r>
                        <a:rPr lang="ru-RU" sz="1000">
                          <a:latin typeface="Times New Roman" pitchFamily="18" charset="0"/>
                          <a:ea typeface="Calibri"/>
                          <a:cs typeface="Times New Roman" pitchFamily="18" charset="0"/>
                        </a:rPr>
                        <a:t>0</a:t>
                      </a:r>
                    </a:p>
                  </a:txBody>
                  <a:tcPr marL="17780" marR="17780" marT="17780" marB="17780" anchor="ctr"/>
                </a:tc>
                <a:tc>
                  <a:txBody>
                    <a:bodyPr/>
                    <a:lstStyle/>
                    <a:p>
                      <a:pPr algn="ctr">
                        <a:lnSpc>
                          <a:spcPct val="100000"/>
                        </a:lnSpc>
                        <a:spcAft>
                          <a:spcPts val="0"/>
                        </a:spcAft>
                      </a:pPr>
                      <a:r>
                        <a:rPr lang="ru-RU" sz="1000" dirty="0">
                          <a:latin typeface="Times New Roman" pitchFamily="18" charset="0"/>
                          <a:ea typeface="Calibri"/>
                          <a:cs typeface="Times New Roman" pitchFamily="18" charset="0"/>
                        </a:rPr>
                        <a:t>0</a:t>
                      </a:r>
                    </a:p>
                  </a:txBody>
                  <a:tcPr marL="17780" marR="17780" marT="17780" marB="17780"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marL="17780" marR="17780" marT="17780" marB="17780" anchor="ctr"/>
                </a:tc>
              </a:tr>
              <a:tr h="201926">
                <a:tc>
                  <a:txBody>
                    <a:bodyPr/>
                    <a:lstStyle/>
                    <a:p>
                      <a:pPr algn="ctr">
                        <a:lnSpc>
                          <a:spcPct val="100000"/>
                        </a:lnSpc>
                      </a:pPr>
                      <a:r>
                        <a:rPr lang="ru-RU" sz="1000" dirty="0" smtClean="0">
                          <a:latin typeface="Times New Roman" pitchFamily="18" charset="0"/>
                          <a:cs typeface="Times New Roman" pitchFamily="18" charset="0"/>
                        </a:rPr>
                        <a:t>3</a:t>
                      </a:r>
                      <a:endParaRPr lang="ru-RU" sz="1000" dirty="0">
                        <a:latin typeface="Times New Roman" pitchFamily="18" charset="0"/>
                        <a:cs typeface="Times New Roman" pitchFamily="18" charset="0"/>
                      </a:endParaRPr>
                    </a:p>
                  </a:txBody>
                  <a:tcPr anchor="ctr"/>
                </a:tc>
                <a:tc>
                  <a:txBody>
                    <a:bodyPr/>
                    <a:lstStyle/>
                    <a:p>
                      <a:pPr>
                        <a:lnSpc>
                          <a:spcPct val="100000"/>
                        </a:lnSpc>
                        <a:spcAft>
                          <a:spcPts val="0"/>
                        </a:spcAft>
                      </a:pPr>
                      <a:r>
                        <a:rPr lang="ru-RU" sz="1000" kern="1200" dirty="0" smtClean="0">
                          <a:solidFill>
                            <a:schemeClr val="dk1"/>
                          </a:solidFill>
                          <a:latin typeface="Times New Roman" pitchFamily="18" charset="0"/>
                          <a:ea typeface="+mn-ea"/>
                          <a:cs typeface="Times New Roman" pitchFamily="18" charset="0"/>
                        </a:rPr>
                        <a:t>Реализованы проекты победителей Всероссийского конкурса лучших проектов создания комфортной городской среды в малых городах и исторических поселениях</a:t>
                      </a:r>
                      <a:endParaRPr lang="ru-RU" sz="1000" dirty="0">
                        <a:latin typeface="Times New Roman" pitchFamily="18" charset="0"/>
                        <a:ea typeface="Calibri"/>
                        <a:cs typeface="Times New Roman" pitchFamily="18" charset="0"/>
                      </a:endParaRPr>
                    </a:p>
                  </a:txBody>
                  <a:tcPr marL="17780" marR="17780" marT="17780" marB="177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Times New Roman" pitchFamily="18" charset="0"/>
                          <a:cs typeface="Times New Roman" pitchFamily="18" charset="0"/>
                        </a:rPr>
                        <a:t>Ед.</a:t>
                      </a:r>
                    </a:p>
                  </a:txBody>
                  <a:tcPr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0</a:t>
                      </a:r>
                      <a:endParaRPr lang="ru-RU" sz="1000" dirty="0">
                        <a:latin typeface="Times New Roman" pitchFamily="18" charset="0"/>
                        <a:ea typeface="Calibri"/>
                        <a:cs typeface="Times New Roman" pitchFamily="18" charset="0"/>
                      </a:endParaRPr>
                    </a:p>
                  </a:txBody>
                  <a:tcPr marL="17780" marR="17780" marT="17780" marB="17780" anchor="ctr"/>
                </a:tc>
                <a:tc>
                  <a:txBody>
                    <a:bodyPr/>
                    <a:lstStyle/>
                    <a:p>
                      <a:pPr algn="ctr">
                        <a:lnSpc>
                          <a:spcPct val="100000"/>
                        </a:lnSpc>
                        <a:spcAft>
                          <a:spcPts val="0"/>
                        </a:spcAft>
                      </a:pPr>
                      <a:r>
                        <a:rPr lang="ru-RU" sz="1000" dirty="0">
                          <a:latin typeface="Times New Roman" pitchFamily="18" charset="0"/>
                          <a:ea typeface="Calibri"/>
                          <a:cs typeface="Times New Roman" pitchFamily="18" charset="0"/>
                        </a:rPr>
                        <a:t>0</a:t>
                      </a:r>
                    </a:p>
                  </a:txBody>
                  <a:tcPr marL="17780" marR="17780" marT="17780" marB="17780" anchor="ctr"/>
                </a:tc>
                <a:tc>
                  <a:txBody>
                    <a:bodyPr/>
                    <a:lstStyle/>
                    <a:p>
                      <a:pPr algn="ctr">
                        <a:lnSpc>
                          <a:spcPct val="100000"/>
                        </a:lnSpc>
                        <a:spcAft>
                          <a:spcPts val="0"/>
                        </a:spcAft>
                      </a:pPr>
                      <a:r>
                        <a:rPr lang="ru-RU" sz="1000">
                          <a:latin typeface="Times New Roman" pitchFamily="18" charset="0"/>
                          <a:ea typeface="Calibri"/>
                          <a:cs typeface="Times New Roman" pitchFamily="18" charset="0"/>
                        </a:rPr>
                        <a:t>0</a:t>
                      </a:r>
                    </a:p>
                  </a:txBody>
                  <a:tcPr marL="17780" marR="17780" marT="17780" marB="17780" anchor="ctr"/>
                </a:tc>
                <a:tc>
                  <a:txBody>
                    <a:bodyPr/>
                    <a:lstStyle/>
                    <a:p>
                      <a:pPr algn="ctr">
                        <a:lnSpc>
                          <a:spcPct val="100000"/>
                        </a:lnSpc>
                        <a:spcAft>
                          <a:spcPts val="0"/>
                        </a:spcAft>
                      </a:pPr>
                      <a:r>
                        <a:rPr lang="ru-RU" sz="1000">
                          <a:latin typeface="Times New Roman" pitchFamily="18" charset="0"/>
                          <a:ea typeface="Calibri"/>
                          <a:cs typeface="Times New Roman" pitchFamily="18" charset="0"/>
                        </a:rPr>
                        <a:t>0</a:t>
                      </a:r>
                    </a:p>
                  </a:txBody>
                  <a:tcPr marL="17780" marR="17780" marT="17780" marB="17780" anchor="ctr"/>
                </a:tc>
                <a:tc>
                  <a:txBody>
                    <a:bodyPr/>
                    <a:lstStyle/>
                    <a:p>
                      <a:pPr algn="ctr">
                        <a:lnSpc>
                          <a:spcPct val="100000"/>
                        </a:lnSpc>
                        <a:spcAft>
                          <a:spcPts val="0"/>
                        </a:spcAft>
                      </a:pPr>
                      <a:r>
                        <a:rPr lang="ru-RU" sz="1000" dirty="0">
                          <a:latin typeface="Times New Roman" pitchFamily="18" charset="0"/>
                          <a:ea typeface="Calibri"/>
                          <a:cs typeface="Times New Roman" pitchFamily="18" charset="0"/>
                        </a:rPr>
                        <a:t>0</a:t>
                      </a:r>
                    </a:p>
                  </a:txBody>
                  <a:tcPr marL="17780" marR="17780" marT="17780" marB="17780" anchor="ctr"/>
                </a:tc>
              </a:tr>
              <a:tr h="201926">
                <a:tc>
                  <a:txBody>
                    <a:bodyPr/>
                    <a:lstStyle/>
                    <a:p>
                      <a:pPr algn="ctr">
                        <a:lnSpc>
                          <a:spcPct val="100000"/>
                        </a:lnSpc>
                      </a:pPr>
                      <a:r>
                        <a:rPr lang="ru-RU" sz="1000" dirty="0" smtClean="0">
                          <a:latin typeface="Times New Roman" pitchFamily="18" charset="0"/>
                          <a:cs typeface="Times New Roman" pitchFamily="18" charset="0"/>
                        </a:rPr>
                        <a:t>4</a:t>
                      </a:r>
                      <a:endParaRPr lang="ru-RU" sz="1000" dirty="0">
                        <a:latin typeface="Times New Roman" pitchFamily="18" charset="0"/>
                        <a:cs typeface="Times New Roman" pitchFamily="18" charset="0"/>
                      </a:endParaRPr>
                    </a:p>
                  </a:txBody>
                  <a:tcPr anchor="ctr"/>
                </a:tc>
                <a:tc>
                  <a:txBody>
                    <a:bodyPr/>
                    <a:lstStyle/>
                    <a:p>
                      <a:pPr>
                        <a:lnSpc>
                          <a:spcPct val="100000"/>
                        </a:lnSpc>
                        <a:spcAft>
                          <a:spcPts val="0"/>
                        </a:spcAft>
                      </a:pPr>
                      <a:r>
                        <a:rPr lang="ru-RU" sz="1000" kern="1200" dirty="0" smtClean="0">
                          <a:solidFill>
                            <a:schemeClr val="dk1"/>
                          </a:solidFill>
                          <a:latin typeface="Times New Roman" pitchFamily="18" charset="0"/>
                          <a:ea typeface="+mn-ea"/>
                          <a:cs typeface="Times New Roman" pitchFamily="18" charset="0"/>
                        </a:rPr>
                        <a:t>Количество благоустроенных дворовых территорий</a:t>
                      </a:r>
                      <a:endParaRPr lang="ru-RU" sz="1000" dirty="0">
                        <a:latin typeface="Times New Roman" pitchFamily="18" charset="0"/>
                        <a:ea typeface="Calibri"/>
                        <a:cs typeface="Times New Roman" pitchFamily="18" charset="0"/>
                      </a:endParaRPr>
                    </a:p>
                  </a:txBody>
                  <a:tcPr marL="17780" marR="17780" marT="17780" marB="177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Times New Roman" pitchFamily="18" charset="0"/>
                          <a:cs typeface="Times New Roman" pitchFamily="18" charset="0"/>
                        </a:rPr>
                        <a:t>Ед.</a:t>
                      </a:r>
                    </a:p>
                  </a:txBody>
                  <a:tcPr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0</a:t>
                      </a:r>
                      <a:endParaRPr lang="ru-RU" sz="1000" dirty="0">
                        <a:latin typeface="Times New Roman" pitchFamily="18" charset="0"/>
                        <a:ea typeface="Calibri"/>
                        <a:cs typeface="Times New Roman" pitchFamily="18" charset="0"/>
                      </a:endParaRPr>
                    </a:p>
                  </a:txBody>
                  <a:tcPr marL="17780" marR="17780" marT="17780" marB="17780" anchor="ctr"/>
                </a:tc>
                <a:tc>
                  <a:txBody>
                    <a:bodyPr/>
                    <a:lstStyle/>
                    <a:p>
                      <a:pPr algn="ctr">
                        <a:lnSpc>
                          <a:spcPct val="100000"/>
                        </a:lnSpc>
                        <a:spcAft>
                          <a:spcPts val="0"/>
                        </a:spcAft>
                      </a:pPr>
                      <a:r>
                        <a:rPr lang="ru-RU" sz="1000" dirty="0">
                          <a:latin typeface="Times New Roman" pitchFamily="18" charset="0"/>
                          <a:ea typeface="Calibri"/>
                          <a:cs typeface="Times New Roman" pitchFamily="18" charset="0"/>
                        </a:rPr>
                        <a:t>15</a:t>
                      </a:r>
                    </a:p>
                  </a:txBody>
                  <a:tcPr marL="17780" marR="17780" marT="17780" marB="17780" anchor="ctr"/>
                </a:tc>
                <a:tc>
                  <a:txBody>
                    <a:bodyPr/>
                    <a:lstStyle/>
                    <a:p>
                      <a:pPr algn="ctr">
                        <a:lnSpc>
                          <a:spcPct val="100000"/>
                        </a:lnSpc>
                        <a:spcAft>
                          <a:spcPts val="0"/>
                        </a:spcAft>
                      </a:pPr>
                      <a:r>
                        <a:rPr lang="ru-RU" sz="1000" dirty="0">
                          <a:latin typeface="Times New Roman" pitchFamily="18" charset="0"/>
                          <a:ea typeface="Calibri"/>
                          <a:cs typeface="Times New Roman" pitchFamily="18" charset="0"/>
                        </a:rPr>
                        <a:t>14</a:t>
                      </a:r>
                    </a:p>
                  </a:txBody>
                  <a:tcPr marL="17780" marR="17780" marT="17780" marB="17780" anchor="ctr"/>
                </a:tc>
                <a:tc>
                  <a:txBody>
                    <a:bodyPr/>
                    <a:lstStyle/>
                    <a:p>
                      <a:pPr algn="ctr">
                        <a:lnSpc>
                          <a:spcPct val="100000"/>
                        </a:lnSpc>
                        <a:spcAft>
                          <a:spcPts val="0"/>
                        </a:spcAft>
                      </a:pPr>
                      <a:r>
                        <a:rPr lang="ru-RU" sz="1000" dirty="0">
                          <a:latin typeface="Times New Roman" pitchFamily="18" charset="0"/>
                          <a:ea typeface="Calibri"/>
                          <a:cs typeface="Times New Roman" pitchFamily="18" charset="0"/>
                        </a:rPr>
                        <a:t>14</a:t>
                      </a:r>
                    </a:p>
                  </a:txBody>
                  <a:tcPr marL="17780" marR="17780" marT="17780" marB="17780"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marL="17780" marR="17780" marT="17780" marB="17780" anchor="ctr"/>
                </a:tc>
              </a:tr>
              <a:tr h="212470">
                <a:tc>
                  <a:txBody>
                    <a:bodyPr/>
                    <a:lstStyle/>
                    <a:p>
                      <a:pPr algn="ctr">
                        <a:lnSpc>
                          <a:spcPct val="100000"/>
                        </a:lnSpc>
                      </a:pPr>
                      <a:r>
                        <a:rPr lang="ru-RU" sz="1000" dirty="0" smtClean="0">
                          <a:latin typeface="Times New Roman" pitchFamily="18" charset="0"/>
                          <a:cs typeface="Times New Roman" pitchFamily="18" charset="0"/>
                        </a:rPr>
                        <a:t>5</a:t>
                      </a:r>
                      <a:endParaRPr lang="ru-RU" sz="1000" dirty="0">
                        <a:latin typeface="Times New Roman" pitchFamily="18" charset="0"/>
                        <a:cs typeface="Times New Roman"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dk1"/>
                          </a:solidFill>
                          <a:latin typeface="Times New Roman" pitchFamily="18" charset="0"/>
                          <a:ea typeface="+mn-ea"/>
                          <a:cs typeface="Times New Roman" pitchFamily="18" charset="0"/>
                        </a:rPr>
                        <a:t>Площадь устраненных дефектов асфальтового покрытия дворовых территорий, в том числе проездов на дворовые территории, в том числе внутриквартальных проездов, в рамках проведения ямочного ремонта</a:t>
                      </a:r>
                      <a:endParaRPr lang="ru-RU" sz="1000" dirty="0">
                        <a:latin typeface="Times New Roman" pitchFamily="18" charset="0"/>
                        <a:ea typeface="Calibri"/>
                        <a:cs typeface="Times New Roman" pitchFamily="18" charset="0"/>
                      </a:endParaRPr>
                    </a:p>
                  </a:txBody>
                  <a:tcPr marL="17780" marR="17780" marT="17780" marB="177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Times New Roman" pitchFamily="18" charset="0"/>
                          <a:ea typeface="Calibri"/>
                          <a:cs typeface="Times New Roman" pitchFamily="18" charset="0"/>
                        </a:rPr>
                        <a:t>Кв. метры</a:t>
                      </a:r>
                    </a:p>
                    <a:p>
                      <a:pPr marL="0" marR="0" indent="0" algn="ctr" defTabSz="914400" rtl="0" eaLnBrk="1" fontAlgn="auto" latinLnBrk="0" hangingPunct="1">
                        <a:lnSpc>
                          <a:spcPct val="100000"/>
                        </a:lnSpc>
                        <a:spcBef>
                          <a:spcPts val="0"/>
                        </a:spcBef>
                        <a:spcAft>
                          <a:spcPts val="0"/>
                        </a:spcAft>
                        <a:buClrTx/>
                        <a:buSzTx/>
                        <a:buFontTx/>
                        <a:buNone/>
                        <a:tabLst/>
                        <a:defRPr/>
                      </a:pPr>
                      <a:endParaRPr lang="ru-RU" sz="1000" dirty="0" smtClean="0">
                        <a:latin typeface="Times New Roman" pitchFamily="18" charset="0"/>
                        <a:cs typeface="Times New Roman" pitchFamily="18" charset="0"/>
                      </a:endParaRPr>
                    </a:p>
                  </a:txBody>
                  <a:tcPr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845,4</a:t>
                      </a:r>
                      <a:endParaRPr lang="ru-RU" sz="1000" dirty="0">
                        <a:latin typeface="Times New Roman" pitchFamily="18" charset="0"/>
                        <a:ea typeface="Calibri"/>
                        <a:cs typeface="Times New Roman" pitchFamily="18" charset="0"/>
                      </a:endParaRPr>
                    </a:p>
                  </a:txBody>
                  <a:tcPr marL="17780" marR="17780" marT="17780" marB="17780" anchor="ctr"/>
                </a:tc>
                <a:tc>
                  <a:txBody>
                    <a:bodyPr/>
                    <a:lstStyle/>
                    <a:p>
                      <a:pPr algn="ctr">
                        <a:lnSpc>
                          <a:spcPct val="100000"/>
                        </a:lnSpc>
                        <a:spcAft>
                          <a:spcPts val="0"/>
                        </a:spcAft>
                      </a:pPr>
                      <a:r>
                        <a:rPr lang="ru-RU" sz="1000" dirty="0">
                          <a:latin typeface="Times New Roman" pitchFamily="18" charset="0"/>
                          <a:ea typeface="Calibri"/>
                          <a:cs typeface="Times New Roman" pitchFamily="18" charset="0"/>
                        </a:rPr>
                        <a:t>767,23</a:t>
                      </a:r>
                    </a:p>
                  </a:txBody>
                  <a:tcPr marL="17780" marR="17780" marT="17780" marB="17780" anchor="ctr"/>
                </a:tc>
                <a:tc>
                  <a:txBody>
                    <a:bodyPr/>
                    <a:lstStyle/>
                    <a:p>
                      <a:pPr algn="ctr">
                        <a:lnSpc>
                          <a:spcPct val="100000"/>
                        </a:lnSpc>
                        <a:spcAft>
                          <a:spcPts val="0"/>
                        </a:spcAft>
                      </a:pPr>
                      <a:r>
                        <a:rPr lang="ru-RU" sz="1000" dirty="0">
                          <a:latin typeface="Times New Roman" pitchFamily="18" charset="0"/>
                          <a:ea typeface="Calibri"/>
                          <a:cs typeface="Times New Roman" pitchFamily="18" charset="0"/>
                        </a:rPr>
                        <a:t>4141</a:t>
                      </a:r>
                    </a:p>
                  </a:txBody>
                  <a:tcPr marL="17780" marR="17780" marT="17780" marB="17780" anchor="ctr"/>
                </a:tc>
                <a:tc>
                  <a:txBody>
                    <a:bodyPr/>
                    <a:lstStyle/>
                    <a:p>
                      <a:pPr algn="ctr">
                        <a:lnSpc>
                          <a:spcPct val="100000"/>
                        </a:lnSpc>
                        <a:spcAft>
                          <a:spcPts val="0"/>
                        </a:spcAft>
                      </a:pPr>
                      <a:r>
                        <a:rPr lang="ru-RU" sz="1000" dirty="0">
                          <a:latin typeface="Times New Roman" pitchFamily="18" charset="0"/>
                          <a:ea typeface="Calibri"/>
                          <a:cs typeface="Times New Roman" pitchFamily="18" charset="0"/>
                        </a:rPr>
                        <a:t>4141</a:t>
                      </a:r>
                    </a:p>
                  </a:txBody>
                  <a:tcPr marL="17780" marR="17780" marT="17780" marB="17780"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marL="17780" marR="17780" marT="17780" marB="17780" anchor="ctr"/>
                </a:tc>
              </a:tr>
              <a:tr h="321898">
                <a:tc>
                  <a:txBody>
                    <a:bodyPr/>
                    <a:lstStyle/>
                    <a:p>
                      <a:pPr algn="ctr">
                        <a:lnSpc>
                          <a:spcPct val="100000"/>
                        </a:lnSpc>
                      </a:pPr>
                      <a:r>
                        <a:rPr lang="ru-RU" sz="1000" dirty="0" smtClean="0">
                          <a:latin typeface="Times New Roman" pitchFamily="18" charset="0"/>
                          <a:cs typeface="Times New Roman" pitchFamily="18" charset="0"/>
                        </a:rPr>
                        <a:t>6</a:t>
                      </a:r>
                      <a:endParaRPr lang="ru-RU" sz="1000" dirty="0">
                        <a:latin typeface="Times New Roman" pitchFamily="18" charset="0"/>
                        <a:cs typeface="Times New Roman" pitchFamily="18" charset="0"/>
                      </a:endParaRPr>
                    </a:p>
                  </a:txBody>
                  <a:tcPr anchor="ctr"/>
                </a:tc>
                <a:tc>
                  <a:txBody>
                    <a:bodyPr/>
                    <a:lstStyle/>
                    <a:p>
                      <a:pPr>
                        <a:lnSpc>
                          <a:spcPct val="100000"/>
                        </a:lnSpc>
                        <a:spcAft>
                          <a:spcPts val="0"/>
                        </a:spcAft>
                      </a:pPr>
                      <a:r>
                        <a:rPr lang="ru-RU" sz="1000" dirty="0">
                          <a:latin typeface="Times New Roman" pitchFamily="18" charset="0"/>
                          <a:ea typeface="Times New Roman"/>
                          <a:cs typeface="Times New Roman" pitchFamily="18" charset="0"/>
                        </a:rPr>
                        <a:t>Количество созданных и отремонтированных пешеходных коммуникаций</a:t>
                      </a:r>
                    </a:p>
                  </a:txBody>
                  <a:tcPr marL="39370" marR="39370" marT="64770" marB="64770"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Ед.</a:t>
                      </a:r>
                      <a:endParaRPr lang="ru-RU" sz="1000" dirty="0">
                        <a:latin typeface="Times New Roman" pitchFamily="18" charset="0"/>
                        <a:ea typeface="Calibri"/>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0</a:t>
                      </a:r>
                      <a:endParaRPr lang="ru-RU" sz="1000" dirty="0">
                        <a:solidFill>
                          <a:srgbClr val="00000A"/>
                        </a:solidFill>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0</a:t>
                      </a:r>
                      <a:endParaRPr lang="ru-RU" sz="1000" dirty="0">
                        <a:solidFill>
                          <a:srgbClr val="00000A"/>
                        </a:solidFill>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0</a:t>
                      </a:r>
                      <a:endParaRPr lang="ru-RU" sz="1000" dirty="0">
                        <a:solidFill>
                          <a:srgbClr val="00000A"/>
                        </a:solidFill>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marL="17780" marR="17780" marT="17780" marB="17780" anchor="ctr"/>
                </a:tc>
              </a:tr>
              <a:tr h="201926">
                <a:tc>
                  <a:txBody>
                    <a:bodyPr/>
                    <a:lstStyle/>
                    <a:p>
                      <a:pPr algn="ctr">
                        <a:lnSpc>
                          <a:spcPct val="100000"/>
                        </a:lnSpc>
                      </a:pPr>
                      <a:r>
                        <a:rPr lang="ru-RU" sz="1000" dirty="0" smtClean="0">
                          <a:latin typeface="Times New Roman" pitchFamily="18" charset="0"/>
                          <a:cs typeface="Times New Roman" pitchFamily="18" charset="0"/>
                        </a:rPr>
                        <a:t>7</a:t>
                      </a:r>
                      <a:endParaRPr lang="ru-RU" sz="1000" dirty="0">
                        <a:latin typeface="Times New Roman" pitchFamily="18" charset="0"/>
                        <a:cs typeface="Times New Roman" pitchFamily="18" charset="0"/>
                      </a:endParaRPr>
                    </a:p>
                  </a:txBody>
                  <a:tcPr anchor="ctr"/>
                </a:tc>
                <a:tc>
                  <a:txBody>
                    <a:bodyPr/>
                    <a:lstStyle/>
                    <a:p>
                      <a:pPr>
                        <a:lnSpc>
                          <a:spcPct val="100000"/>
                        </a:lnSpc>
                        <a:spcAft>
                          <a:spcPts val="0"/>
                        </a:spcAft>
                      </a:pPr>
                      <a:r>
                        <a:rPr lang="ru-RU" sz="1000" kern="1200" dirty="0" smtClean="0">
                          <a:solidFill>
                            <a:schemeClr val="dk1"/>
                          </a:solidFill>
                          <a:latin typeface="Times New Roman" pitchFamily="18" charset="0"/>
                          <a:ea typeface="+mn-ea"/>
                          <a:cs typeface="Times New Roman" pitchFamily="18" charset="0"/>
                        </a:rPr>
                        <a:t>Количество приобретенной коммунальной техники</a:t>
                      </a:r>
                      <a:endParaRPr lang="ru-RU" sz="1000" dirty="0">
                        <a:latin typeface="Times New Roman" pitchFamily="18" charset="0"/>
                        <a:ea typeface="Calibri"/>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Ед.</a:t>
                      </a:r>
                      <a:endParaRPr lang="ru-RU" sz="1000" dirty="0">
                        <a:latin typeface="Times New Roman" pitchFamily="18" charset="0"/>
                        <a:ea typeface="Calibri"/>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marL="17780" marR="17780" marT="17780" marB="17780" anchor="ctr"/>
                </a:tc>
              </a:tr>
              <a:tr h="201926">
                <a:tc>
                  <a:txBody>
                    <a:bodyPr/>
                    <a:lstStyle/>
                    <a:p>
                      <a:pPr algn="ctr">
                        <a:lnSpc>
                          <a:spcPct val="100000"/>
                        </a:lnSpc>
                      </a:pPr>
                      <a:r>
                        <a:rPr lang="ru-RU" sz="1000" dirty="0" smtClean="0">
                          <a:latin typeface="Times New Roman" pitchFamily="18" charset="0"/>
                          <a:cs typeface="Times New Roman" pitchFamily="18" charset="0"/>
                        </a:rPr>
                        <a:t>8</a:t>
                      </a:r>
                      <a:endParaRPr lang="ru-RU" sz="1000" dirty="0">
                        <a:latin typeface="Times New Roman" pitchFamily="18" charset="0"/>
                        <a:cs typeface="Times New Roman" pitchFamily="18" charset="0"/>
                      </a:endParaRPr>
                    </a:p>
                  </a:txBody>
                  <a:tcPr anchor="ctr"/>
                </a:tc>
                <a:tc>
                  <a:txBody>
                    <a:bodyPr/>
                    <a:lstStyle/>
                    <a:p>
                      <a:pPr>
                        <a:lnSpc>
                          <a:spcPct val="100000"/>
                        </a:lnSpc>
                        <a:spcAft>
                          <a:spcPts val="0"/>
                        </a:spcAft>
                      </a:pPr>
                      <a:r>
                        <a:rPr lang="ru-RU" sz="1000" kern="1200" dirty="0" smtClean="0">
                          <a:solidFill>
                            <a:schemeClr val="dk1"/>
                          </a:solidFill>
                          <a:latin typeface="Times New Roman" pitchFamily="18" charset="0"/>
                          <a:ea typeface="+mn-ea"/>
                          <a:cs typeface="Times New Roman" pitchFamily="18" charset="0"/>
                        </a:rPr>
                        <a:t>Количество благоустроенных дворовых территорий за счет средств муниципального образования Московской области</a:t>
                      </a:r>
                      <a:endParaRPr lang="ru-RU" sz="1000" dirty="0">
                        <a:latin typeface="Times New Roman" pitchFamily="18" charset="0"/>
                        <a:ea typeface="Calibri"/>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Ед.</a:t>
                      </a:r>
                      <a:endParaRPr lang="ru-RU" sz="1000" dirty="0">
                        <a:latin typeface="Times New Roman" pitchFamily="18" charset="0"/>
                        <a:ea typeface="Calibri"/>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marL="17780" marR="17780" marT="17780" marB="17780" anchor="ctr"/>
                </a:tc>
              </a:tr>
              <a:tr h="201926">
                <a:tc>
                  <a:txBody>
                    <a:bodyPr/>
                    <a:lstStyle/>
                    <a:p>
                      <a:pPr algn="ctr">
                        <a:lnSpc>
                          <a:spcPct val="100000"/>
                        </a:lnSpc>
                      </a:pPr>
                      <a:r>
                        <a:rPr lang="ru-RU" sz="1000" dirty="0" smtClean="0">
                          <a:latin typeface="Times New Roman" pitchFamily="18" charset="0"/>
                          <a:cs typeface="Times New Roman" pitchFamily="18" charset="0"/>
                        </a:rPr>
                        <a:t>9</a:t>
                      </a:r>
                      <a:endParaRPr lang="ru-RU" sz="1000" dirty="0">
                        <a:latin typeface="Times New Roman" pitchFamily="18" charset="0"/>
                        <a:cs typeface="Times New Roman" pitchFamily="18" charset="0"/>
                      </a:endParaRPr>
                    </a:p>
                  </a:txBody>
                  <a:tcPr anchor="ctr"/>
                </a:tc>
                <a:tc>
                  <a:txBody>
                    <a:bodyPr/>
                    <a:lstStyle/>
                    <a:p>
                      <a:pPr>
                        <a:lnSpc>
                          <a:spcPct val="100000"/>
                        </a:lnSpc>
                        <a:spcAft>
                          <a:spcPts val="0"/>
                        </a:spcAft>
                      </a:pPr>
                      <a:r>
                        <a:rPr lang="ru-RU" sz="1000" kern="1200" dirty="0" smtClean="0">
                          <a:solidFill>
                            <a:schemeClr val="dk1"/>
                          </a:solidFill>
                          <a:latin typeface="Times New Roman" pitchFamily="18" charset="0"/>
                          <a:ea typeface="+mn-ea"/>
                          <a:cs typeface="Times New Roman" pitchFamily="18" charset="0"/>
                        </a:rPr>
                        <a:t>Количество созданных и отремонтированных пешеходных коммуникаций за счет средств муниципального образования Московской области</a:t>
                      </a:r>
                      <a:endParaRPr lang="ru-RU" sz="1000" dirty="0">
                        <a:latin typeface="Times New Roman" pitchFamily="18" charset="0"/>
                        <a:ea typeface="Calibri"/>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Ед.</a:t>
                      </a:r>
                      <a:endParaRPr lang="ru-RU" sz="1000" dirty="0">
                        <a:latin typeface="Times New Roman" pitchFamily="18" charset="0"/>
                        <a:ea typeface="Calibri"/>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marL="17780" marR="17780" marT="17780" marB="17780" anchor="ctr"/>
                </a:tc>
              </a:tr>
              <a:tr h="201926">
                <a:tc>
                  <a:txBody>
                    <a:bodyPr/>
                    <a:lstStyle/>
                    <a:p>
                      <a:pPr algn="ctr">
                        <a:lnSpc>
                          <a:spcPct val="100000"/>
                        </a:lnSpc>
                      </a:pPr>
                      <a:r>
                        <a:rPr lang="ru-RU" sz="1000" dirty="0" smtClean="0">
                          <a:latin typeface="Times New Roman" pitchFamily="18" charset="0"/>
                          <a:cs typeface="Times New Roman" pitchFamily="18" charset="0"/>
                        </a:rPr>
                        <a:t>10</a:t>
                      </a:r>
                      <a:endParaRPr lang="ru-RU" sz="1000" dirty="0">
                        <a:latin typeface="Times New Roman" pitchFamily="18" charset="0"/>
                        <a:cs typeface="Times New Roman" pitchFamily="18" charset="0"/>
                      </a:endParaRPr>
                    </a:p>
                  </a:txBody>
                  <a:tcPr anchor="ctr"/>
                </a:tc>
                <a:tc>
                  <a:txBody>
                    <a:bodyPr/>
                    <a:lstStyle/>
                    <a:p>
                      <a:pPr>
                        <a:lnSpc>
                          <a:spcPct val="100000"/>
                        </a:lnSpc>
                        <a:spcAft>
                          <a:spcPts val="0"/>
                        </a:spcAft>
                      </a:pPr>
                      <a:r>
                        <a:rPr lang="ru-RU" sz="1000" kern="1200" dirty="0" smtClean="0">
                          <a:solidFill>
                            <a:schemeClr val="dk1"/>
                          </a:solidFill>
                          <a:latin typeface="Times New Roman" pitchFamily="18" charset="0"/>
                          <a:ea typeface="+mn-ea"/>
                          <a:cs typeface="Times New Roman" pitchFamily="18" charset="0"/>
                        </a:rPr>
                        <a:t>Количество приобретенной коммунальной техники за счет средств муниципального образования Московской области</a:t>
                      </a:r>
                      <a:endParaRPr lang="ru-RU" sz="1000" dirty="0">
                        <a:latin typeface="Times New Roman" pitchFamily="18" charset="0"/>
                        <a:ea typeface="Calibri"/>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Ед.</a:t>
                      </a:r>
                      <a:endParaRPr lang="ru-RU" sz="1000" dirty="0">
                        <a:latin typeface="Times New Roman" pitchFamily="18" charset="0"/>
                        <a:ea typeface="Calibri"/>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marL="17780" marR="17780" marT="17780" marB="17780" anchor="ctr"/>
                </a:tc>
              </a:tr>
              <a:tr h="201926">
                <a:tc>
                  <a:txBody>
                    <a:bodyPr/>
                    <a:lstStyle/>
                    <a:p>
                      <a:pPr algn="ctr">
                        <a:lnSpc>
                          <a:spcPct val="100000"/>
                        </a:lnSpc>
                      </a:pPr>
                      <a:r>
                        <a:rPr lang="ru-RU" sz="1000" dirty="0" smtClean="0">
                          <a:latin typeface="Times New Roman" pitchFamily="18" charset="0"/>
                          <a:cs typeface="Times New Roman" pitchFamily="18" charset="0"/>
                        </a:rPr>
                        <a:t>11</a:t>
                      </a:r>
                      <a:endParaRPr lang="ru-RU" sz="1000" dirty="0">
                        <a:latin typeface="Times New Roman" pitchFamily="18" charset="0"/>
                        <a:cs typeface="Times New Roman" pitchFamily="18" charset="0"/>
                      </a:endParaRPr>
                    </a:p>
                  </a:txBody>
                  <a:tcPr anchor="ctr"/>
                </a:tc>
                <a:tc>
                  <a:txBody>
                    <a:bodyPr/>
                    <a:lstStyle/>
                    <a:p>
                      <a:pPr>
                        <a:lnSpc>
                          <a:spcPct val="100000"/>
                        </a:lnSpc>
                        <a:spcAft>
                          <a:spcPts val="0"/>
                        </a:spcAft>
                      </a:pPr>
                      <a:r>
                        <a:rPr lang="ru-RU" sz="1000" kern="1200" dirty="0" smtClean="0">
                          <a:solidFill>
                            <a:schemeClr val="dk1"/>
                          </a:solidFill>
                          <a:latin typeface="Times New Roman" pitchFamily="18" charset="0"/>
                          <a:ea typeface="+mn-ea"/>
                          <a:cs typeface="Times New Roman" pitchFamily="18" charset="0"/>
                        </a:rPr>
                        <a:t>Площадь дворовых территорий и общественных пространств, содержанных за счет бюджетных средств</a:t>
                      </a:r>
                      <a:endParaRPr lang="ru-RU" sz="1000" dirty="0">
                        <a:latin typeface="Times New Roman" pitchFamily="18" charset="0"/>
                        <a:ea typeface="Calibri"/>
                        <a:cs typeface="Times New Roman" pitchFamily="18" charset="0"/>
                      </a:endParaRPr>
                    </a:p>
                  </a:txBody>
                  <a:tcPr marL="17780" marR="17780" marT="17780" marB="1778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Times New Roman" pitchFamily="18" charset="0"/>
                          <a:ea typeface="Calibri"/>
                          <a:cs typeface="Times New Roman" pitchFamily="18" charset="0"/>
                        </a:rPr>
                        <a:t>Кв. метры</a:t>
                      </a:r>
                    </a:p>
                    <a:p>
                      <a:pPr algn="ctr">
                        <a:lnSpc>
                          <a:spcPct val="100000"/>
                        </a:lnSpc>
                        <a:spcAft>
                          <a:spcPts val="0"/>
                        </a:spcAft>
                      </a:pPr>
                      <a:endParaRPr lang="ru-RU" sz="1000" dirty="0">
                        <a:latin typeface="Times New Roman" pitchFamily="18" charset="0"/>
                        <a:ea typeface="Calibri"/>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marL="17780" marR="17780" marT="17780" marB="17780" anchor="ctr"/>
                </a:tc>
              </a:tr>
              <a:tr h="201926">
                <a:tc>
                  <a:txBody>
                    <a:bodyPr/>
                    <a:lstStyle/>
                    <a:p>
                      <a:pPr algn="ctr">
                        <a:lnSpc>
                          <a:spcPct val="100000"/>
                        </a:lnSpc>
                      </a:pPr>
                      <a:r>
                        <a:rPr lang="ru-RU" sz="1000" dirty="0" smtClean="0">
                          <a:latin typeface="Times New Roman" pitchFamily="18" charset="0"/>
                          <a:cs typeface="Times New Roman" pitchFamily="18" charset="0"/>
                        </a:rPr>
                        <a:t>12</a:t>
                      </a:r>
                      <a:endParaRPr lang="ru-RU" sz="1000" dirty="0">
                        <a:latin typeface="Times New Roman" pitchFamily="18" charset="0"/>
                        <a:cs typeface="Times New Roman" pitchFamily="18" charset="0"/>
                      </a:endParaRPr>
                    </a:p>
                  </a:txBody>
                  <a:tcPr anchor="ctr"/>
                </a:tc>
                <a:tc>
                  <a:txBody>
                    <a:bodyPr/>
                    <a:lstStyle/>
                    <a:p>
                      <a:pPr>
                        <a:lnSpc>
                          <a:spcPct val="100000"/>
                        </a:lnSpc>
                        <a:spcAft>
                          <a:spcPts val="0"/>
                        </a:spcAft>
                      </a:pPr>
                      <a:r>
                        <a:rPr lang="ru-RU" sz="1000" kern="1200" dirty="0" smtClean="0">
                          <a:solidFill>
                            <a:schemeClr val="dk1"/>
                          </a:solidFill>
                          <a:latin typeface="Times New Roman" pitchFamily="18" charset="0"/>
                          <a:ea typeface="+mn-ea"/>
                          <a:cs typeface="Times New Roman" pitchFamily="18" charset="0"/>
                        </a:rPr>
                        <a:t>Замена детских игровых площадок </a:t>
                      </a:r>
                      <a:endParaRPr lang="ru-RU" sz="1000" dirty="0">
                        <a:latin typeface="Times New Roman" pitchFamily="18" charset="0"/>
                        <a:ea typeface="Calibri"/>
                        <a:cs typeface="Times New Roman" pitchFamily="18" charset="0"/>
                      </a:endParaRPr>
                    </a:p>
                  </a:txBody>
                  <a:tcPr marL="17780" marR="17780" marT="17780" marB="17780"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Ед.</a:t>
                      </a:r>
                      <a:endParaRPr lang="ru-RU" sz="1000" dirty="0">
                        <a:latin typeface="Times New Roman" pitchFamily="18" charset="0"/>
                        <a:ea typeface="Calibri"/>
                        <a:cs typeface="Times New Roman" pitchFamily="18" charset="0"/>
                      </a:endParaRPr>
                    </a:p>
                  </a:txBody>
                  <a:tcPr marL="17780" marR="17780" marT="17780" marB="17780" anchor="ctr"/>
                </a:tc>
                <a:tc>
                  <a:txBody>
                    <a:bodyPr/>
                    <a:lstStyle/>
                    <a:p>
                      <a:pPr algn="ctr">
                        <a:lnSpc>
                          <a:spcPct val="100000"/>
                        </a:lnSpc>
                        <a:spcAft>
                          <a:spcPts val="0"/>
                        </a:spcAft>
                      </a:pPr>
                      <a:endParaRPr lang="ru-RU" sz="1000" dirty="0">
                        <a:latin typeface="Times New Roman" pitchFamily="18" charset="0"/>
                        <a:ea typeface="Calibri"/>
                        <a:cs typeface="Times New Roman" pitchFamily="18" charset="0"/>
                      </a:endParaRPr>
                    </a:p>
                  </a:txBody>
                  <a:tcPr marL="17780" marR="17780" marT="17780" marB="17780" anchor="ctr"/>
                </a:tc>
                <a:tc>
                  <a:txBody>
                    <a:bodyPr/>
                    <a:lstStyle/>
                    <a:p>
                      <a:pPr algn="ctr">
                        <a:lnSpc>
                          <a:spcPct val="100000"/>
                        </a:lnSpc>
                        <a:spcAft>
                          <a:spcPts val="0"/>
                        </a:spcAft>
                      </a:pPr>
                      <a:r>
                        <a:rPr lang="ru-RU" sz="1000" dirty="0">
                          <a:latin typeface="Times New Roman" pitchFamily="18" charset="0"/>
                          <a:ea typeface="Calibri"/>
                          <a:cs typeface="Times New Roman" pitchFamily="18" charset="0"/>
                        </a:rPr>
                        <a:t>13</a:t>
                      </a:r>
                    </a:p>
                  </a:txBody>
                  <a:tcPr marL="17780" marR="17780" marT="17780" marB="17780" anchor="ctr"/>
                </a:tc>
                <a:tc>
                  <a:txBody>
                    <a:bodyPr/>
                    <a:lstStyle/>
                    <a:p>
                      <a:pPr algn="ctr">
                        <a:lnSpc>
                          <a:spcPct val="100000"/>
                        </a:lnSpc>
                        <a:spcAft>
                          <a:spcPts val="0"/>
                        </a:spcAft>
                      </a:pPr>
                      <a:r>
                        <a:rPr lang="ru-RU" sz="1000">
                          <a:latin typeface="Times New Roman" pitchFamily="18" charset="0"/>
                          <a:ea typeface="Calibri"/>
                          <a:cs typeface="Times New Roman" pitchFamily="18" charset="0"/>
                        </a:rPr>
                        <a:t>13</a:t>
                      </a:r>
                    </a:p>
                  </a:txBody>
                  <a:tcPr marL="17780" marR="17780" marT="17780" marB="17780" anchor="ctr"/>
                </a:tc>
                <a:tc>
                  <a:txBody>
                    <a:bodyPr/>
                    <a:lstStyle/>
                    <a:p>
                      <a:pPr algn="ctr">
                        <a:lnSpc>
                          <a:spcPct val="100000"/>
                        </a:lnSpc>
                        <a:spcAft>
                          <a:spcPts val="0"/>
                        </a:spcAft>
                      </a:pPr>
                      <a:r>
                        <a:rPr lang="ru-RU" sz="1000" dirty="0">
                          <a:latin typeface="Times New Roman" pitchFamily="18" charset="0"/>
                          <a:ea typeface="Calibri"/>
                          <a:cs typeface="Times New Roman" pitchFamily="18" charset="0"/>
                        </a:rPr>
                        <a:t>13</a:t>
                      </a:r>
                    </a:p>
                  </a:txBody>
                  <a:tcPr marL="17780" marR="17780" marT="17780" marB="17780" anchor="ctr"/>
                </a:tc>
                <a:tc>
                  <a:txBody>
                    <a:bodyPr/>
                    <a:lstStyle/>
                    <a:p>
                      <a:pPr algn="ctr">
                        <a:lnSpc>
                          <a:spcPct val="100000"/>
                        </a:lnSpc>
                        <a:spcAft>
                          <a:spcPts val="0"/>
                        </a:spcAft>
                      </a:pPr>
                      <a:r>
                        <a:rPr lang="ru-RU" sz="1000" dirty="0" smtClean="0">
                          <a:solidFill>
                            <a:srgbClr val="00000A"/>
                          </a:solidFill>
                          <a:latin typeface="Times New Roman" pitchFamily="18" charset="0"/>
                          <a:ea typeface="Times New Roman"/>
                          <a:cs typeface="Times New Roman" pitchFamily="18" charset="0"/>
                        </a:rPr>
                        <a:t>-</a:t>
                      </a:r>
                      <a:endParaRPr lang="ru-RU" sz="1000" dirty="0">
                        <a:solidFill>
                          <a:srgbClr val="00000A"/>
                        </a:solidFill>
                        <a:latin typeface="Times New Roman" pitchFamily="18" charset="0"/>
                        <a:ea typeface="Times New Roman"/>
                        <a:cs typeface="Times New Roman" pitchFamily="18" charset="0"/>
                      </a:endParaRPr>
                    </a:p>
                  </a:txBody>
                  <a:tcPr marL="17780" marR="17780" marT="17780" marB="17780" anchor="ctr"/>
                </a:tc>
              </a:tr>
            </a:tbl>
          </a:graphicData>
        </a:graphic>
      </p:graphicFrame>
      <p:sp>
        <p:nvSpPr>
          <p:cNvPr id="5" name="Прямоугольник 4"/>
          <p:cNvSpPr/>
          <p:nvPr/>
        </p:nvSpPr>
        <p:spPr>
          <a:xfrm>
            <a:off x="6357950" y="6532605"/>
            <a:ext cx="2357425" cy="523220"/>
          </a:xfrm>
          <a:prstGeom prst="rect">
            <a:avLst/>
          </a:prstGeom>
        </p:spPr>
        <p:txBody>
          <a:bodyPr wrap="square">
            <a:spAutoFit/>
          </a:bodyPr>
          <a:lstStyle/>
          <a:p>
            <a:pPr algn="r">
              <a:defRPr/>
            </a:pP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cs typeface="Arial" charset="0"/>
            </a:endParaRPr>
          </a:p>
          <a:p>
            <a:pPr algn="r">
              <a:defRPr/>
            </a:pPr>
            <a:endParaRPr lang="ru-RU" sz="1400" dirty="0">
              <a:latin typeface="Arial" charset="0"/>
              <a:cs typeface="Arial" charset="0"/>
            </a:endParaRPr>
          </a:p>
        </p:txBody>
      </p:sp>
      <p:pic>
        <p:nvPicPr>
          <p:cNvPr id="69728" name="Рисунок 32" descr="Описание: Можайск-ГО-ПП-01"/>
          <p:cNvPicPr>
            <a:picLocks noChangeAspect="1" noChangeArrowheads="1"/>
          </p:cNvPicPr>
          <p:nvPr/>
        </p:nvPicPr>
        <p:blipFill>
          <a:blip r:embed="rId2" cstate="print"/>
          <a:srcRect/>
          <a:stretch>
            <a:fillRect/>
          </a:stretch>
        </p:blipFill>
        <p:spPr bwMode="auto">
          <a:xfrm>
            <a:off x="469325" y="466616"/>
            <a:ext cx="659259" cy="7251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Текст 2"/>
          <p:cNvSpPr>
            <a:spLocks noGrp="1"/>
          </p:cNvSpPr>
          <p:nvPr>
            <p:ph type="body" idx="1"/>
          </p:nvPr>
        </p:nvSpPr>
        <p:spPr>
          <a:xfrm>
            <a:off x="571472" y="1785926"/>
            <a:ext cx="4040188" cy="900112"/>
          </a:xfrm>
        </p:spPr>
        <p:txBody>
          <a:bodyPr/>
          <a:lstStyle/>
          <a:p>
            <a:r>
              <a:rPr lang="ru-RU" altLang="ru-RU" sz="1400" b="0" dirty="0" smtClean="0">
                <a:latin typeface="Times New Roman" pitchFamily="18" charset="0"/>
                <a:cs typeface="Times New Roman" pitchFamily="18" charset="0"/>
              </a:rPr>
              <a:t>2023 год  – 365 161,3 тыс.рублей</a:t>
            </a:r>
          </a:p>
          <a:p>
            <a:r>
              <a:rPr lang="ru-RU" altLang="ru-RU" sz="1400" b="0" dirty="0" smtClean="0">
                <a:latin typeface="Times New Roman" pitchFamily="18" charset="0"/>
                <a:cs typeface="Times New Roman" pitchFamily="18" charset="0"/>
              </a:rPr>
              <a:t>2024 год – 0,0 тыс.рублей</a:t>
            </a:r>
          </a:p>
          <a:p>
            <a:r>
              <a:rPr lang="ru-RU" altLang="ru-RU" sz="1400" b="0" dirty="0" smtClean="0">
                <a:latin typeface="Times New Roman" pitchFamily="18" charset="0"/>
                <a:cs typeface="Times New Roman" pitchFamily="18" charset="0"/>
              </a:rPr>
              <a:t>2025 год – 157 021,1 тыс. рублей</a:t>
            </a:r>
          </a:p>
        </p:txBody>
      </p:sp>
      <p:sp>
        <p:nvSpPr>
          <p:cNvPr id="71683" name="Текст 4"/>
          <p:cNvSpPr>
            <a:spLocks noGrp="1"/>
          </p:cNvSpPr>
          <p:nvPr>
            <p:ph type="body" sz="quarter" idx="3"/>
          </p:nvPr>
        </p:nvSpPr>
        <p:spPr>
          <a:xfrm>
            <a:off x="4643438" y="1714500"/>
            <a:ext cx="4041775" cy="785813"/>
          </a:xfrm>
        </p:spPr>
        <p:txBody>
          <a:bodyPr>
            <a:noAutofit/>
          </a:bodyPr>
          <a:lstStyle/>
          <a:p>
            <a:pPr algn="ctr"/>
            <a:r>
              <a:rPr lang="ru-RU" sz="1400" b="0" dirty="0" smtClean="0">
                <a:latin typeface="Times New Roman" pitchFamily="18" charset="0"/>
                <a:cs typeface="Times New Roman" pitchFamily="18" charset="0"/>
              </a:rPr>
              <a:t>2023 год</a:t>
            </a:r>
          </a:p>
          <a:p>
            <a:r>
              <a:rPr lang="ru-RU" sz="1400" b="0" dirty="0" smtClean="0">
                <a:latin typeface="Times New Roman" pitchFamily="18" charset="0"/>
                <a:cs typeface="Times New Roman" pitchFamily="18" charset="0"/>
              </a:rPr>
              <a:t>13,6% - бюджет Можайского городского округа</a:t>
            </a:r>
          </a:p>
          <a:p>
            <a:r>
              <a:rPr lang="ru-RU" sz="1400" b="0" dirty="0" smtClean="0">
                <a:latin typeface="Times New Roman" pitchFamily="18" charset="0"/>
                <a:cs typeface="Times New Roman" pitchFamily="18" charset="0"/>
              </a:rPr>
              <a:t>86,4% - бюджет Московской области </a:t>
            </a:r>
          </a:p>
        </p:txBody>
      </p:sp>
      <p:sp>
        <p:nvSpPr>
          <p:cNvPr id="8" name="Прямоугольник 7"/>
          <p:cNvSpPr/>
          <p:nvPr/>
        </p:nvSpPr>
        <p:spPr>
          <a:xfrm>
            <a:off x="6143635" y="6500834"/>
            <a:ext cx="2571739" cy="523220"/>
          </a:xfrm>
          <a:prstGeom prst="rect">
            <a:avLst/>
          </a:prstGeom>
        </p:spPr>
        <p:txBody>
          <a:bodyPr wrap="square">
            <a:spAutoFit/>
          </a:bodyPr>
          <a:lstStyle/>
          <a:p>
            <a:pPr algn="r">
              <a:defRPr/>
            </a:pP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cs typeface="Arial" charset="0"/>
            </a:endParaRPr>
          </a:p>
          <a:p>
            <a:pPr algn="r">
              <a:defRPr/>
            </a:pPr>
            <a:endParaRPr lang="ru-RU" sz="1400" dirty="0">
              <a:cs typeface="Arial" charset="0"/>
            </a:endParaRPr>
          </a:p>
        </p:txBody>
      </p:sp>
      <p:sp>
        <p:nvSpPr>
          <p:cNvPr id="9" name="Заголовок 1"/>
          <p:cNvSpPr txBox="1">
            <a:spLocks/>
          </p:cNvSpPr>
          <p:nvPr/>
        </p:nvSpPr>
        <p:spPr bwMode="auto">
          <a:xfrm>
            <a:off x="357188" y="1428750"/>
            <a:ext cx="8229600" cy="571500"/>
          </a:xfrm>
          <a:prstGeom prst="rect">
            <a:avLst/>
          </a:prstGeom>
          <a:noFill/>
          <a:ln w="9525">
            <a:noFill/>
            <a:miter lim="800000"/>
            <a:headEnd/>
            <a:tailEnd/>
          </a:ln>
        </p:spPr>
        <p:txBody>
          <a:bodyPr anchor="ctr"/>
          <a:lstStyle/>
          <a:p>
            <a:pPr algn="ctr" eaLnBrk="0" hangingPunct="0">
              <a:defRPr/>
            </a:pPr>
            <a:endParaRPr lang="ru-RU" sz="2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mj-ea"/>
              <a:cs typeface="Times New Roman" pitchFamily="18" charset="0"/>
            </a:endParaRPr>
          </a:p>
        </p:txBody>
      </p:sp>
      <p:sp>
        <p:nvSpPr>
          <p:cNvPr id="10" name="Заголовок 1"/>
          <p:cNvSpPr txBox="1">
            <a:spLocks/>
          </p:cNvSpPr>
          <p:nvPr/>
        </p:nvSpPr>
        <p:spPr bwMode="auto">
          <a:xfrm>
            <a:off x="1000125" y="1285875"/>
            <a:ext cx="7729538" cy="357188"/>
          </a:xfrm>
          <a:prstGeom prst="rect">
            <a:avLst/>
          </a:prstGeom>
          <a:noFill/>
          <a:ln w="9525">
            <a:noFill/>
            <a:miter lim="800000"/>
            <a:headEnd/>
            <a:tailEnd/>
          </a:ln>
        </p:spPr>
        <p:txBody>
          <a:bodyPr anchor="ctr"/>
          <a:lstStyle/>
          <a:p>
            <a:pPr algn="ctr" eaLnBrk="0" hangingPunct="0">
              <a:defRPr/>
            </a:pPr>
            <a:r>
              <a:rPr lang="ru-RU" kern="0" dirty="0">
                <a:latin typeface="Times New Roman" pitchFamily="18" charset="0"/>
                <a:ea typeface="+mj-ea"/>
                <a:cs typeface="Times New Roman" pitchFamily="18" charset="0"/>
              </a:rPr>
              <a:t>Расходы бюджета Можайского городского округа:</a:t>
            </a:r>
          </a:p>
        </p:txBody>
      </p:sp>
      <p:sp>
        <p:nvSpPr>
          <p:cNvPr id="12" name="Заголовок 11"/>
          <p:cNvSpPr>
            <a:spLocks noGrp="1"/>
          </p:cNvSpPr>
          <p:nvPr>
            <p:ph type="title"/>
          </p:nvPr>
        </p:nvSpPr>
        <p:spPr>
          <a:xfrm>
            <a:off x="1131254" y="691978"/>
            <a:ext cx="7543824" cy="697850"/>
          </a:xfrm>
        </p:spPr>
        <p:txBody>
          <a:bodyPr>
            <a:normAutofit fontScale="90000"/>
          </a:bodyPr>
          <a:lstStyle/>
          <a:p>
            <a:pPr algn="ctr">
              <a:defRPr/>
            </a:pPr>
            <a:r>
              <a:rPr lang="ru-RU" sz="2000" b="1" dirty="0" smtClean="0">
                <a:ln w="1905"/>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
            </a:r>
            <a:r>
              <a:rPr lang="ru-RU" sz="2000" b="1" dirty="0" smtClean="0">
                <a:solidFill>
                  <a:srgbClr val="FFC000"/>
                </a:solidFill>
                <a:effectLst>
                  <a:outerShdw blurRad="38100" dist="38100" dir="2700000" algn="tl" rotWithShape="0">
                    <a:srgbClr val="000000">
                      <a:alpha val="43137"/>
                    </a:srgbClr>
                  </a:outerShdw>
                </a:effectLst>
                <a:latin typeface="Times New Roman" pitchFamily="18" charset="0"/>
                <a:cs typeface="Times New Roman" pitchFamily="18" charset="0"/>
              </a:rPr>
              <a:t>Строительство объектов социальной инфраструктуры</a:t>
            </a:r>
            <a:r>
              <a:rPr lang="ru-RU" sz="2000" b="1" dirty="0" smtClean="0">
                <a:ln w="1905"/>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br>
              <a:rPr lang="ru-RU" sz="2000" b="1" dirty="0" smtClean="0">
                <a:ln w="1905"/>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ln w="1905"/>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на 2023- 2027 годы</a:t>
            </a:r>
            <a:br>
              <a:rPr lang="ru-RU" sz="2000" b="1" dirty="0" smtClean="0">
                <a:ln w="1905"/>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endParaRPr lang="ru-RU" sz="20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1688" name="Рисунок 32" descr="Описание: Можайск-ГО-ПП-01"/>
          <p:cNvPicPr>
            <a:picLocks noChangeAspect="1" noChangeArrowheads="1"/>
          </p:cNvPicPr>
          <p:nvPr/>
        </p:nvPicPr>
        <p:blipFill>
          <a:blip r:embed="rId2" cstate="print"/>
          <a:srcRect/>
          <a:stretch>
            <a:fillRect/>
          </a:stretch>
        </p:blipFill>
        <p:spPr bwMode="auto">
          <a:xfrm>
            <a:off x="455681" y="469317"/>
            <a:ext cx="714375" cy="785813"/>
          </a:xfrm>
          <a:prstGeom prst="rect">
            <a:avLst/>
          </a:prstGeom>
          <a:noFill/>
          <a:ln w="9525">
            <a:noFill/>
            <a:miter lim="800000"/>
            <a:headEnd/>
            <a:tailEnd/>
          </a:ln>
        </p:spPr>
      </p:pic>
      <p:graphicFrame>
        <p:nvGraphicFramePr>
          <p:cNvPr id="13" name="Содержимое 12"/>
          <p:cNvGraphicFramePr>
            <a:graphicFrameLocks noGrp="1"/>
          </p:cNvGraphicFramePr>
          <p:nvPr>
            <p:ph sz="half" idx="2"/>
          </p:nvPr>
        </p:nvGraphicFramePr>
        <p:xfrm>
          <a:off x="428596" y="2714620"/>
          <a:ext cx="4040188" cy="3273227"/>
        </p:xfrm>
        <a:graphic>
          <a:graphicData uri="http://schemas.openxmlformats.org/drawingml/2006/chart">
            <c:chart xmlns:c="http://schemas.openxmlformats.org/drawingml/2006/chart" xmlns:r="http://schemas.openxmlformats.org/officeDocument/2006/relationships" r:id="rId3"/>
          </a:graphicData>
        </a:graphic>
      </p:graphicFrame>
      <p:pic>
        <p:nvPicPr>
          <p:cNvPr id="15" name="Picture 2" descr="C:\Users\buch1\Desktop\удалить\соц инф.jpg"/>
          <p:cNvPicPr>
            <a:picLocks noChangeAspect="1" noChangeArrowheads="1"/>
          </p:cNvPicPr>
          <p:nvPr/>
        </p:nvPicPr>
        <p:blipFill>
          <a:blip r:embed="rId4"/>
          <a:srcRect/>
          <a:stretch>
            <a:fillRect/>
          </a:stretch>
        </p:blipFill>
        <p:spPr bwMode="auto">
          <a:xfrm>
            <a:off x="4643438" y="2786058"/>
            <a:ext cx="4000528" cy="3060312"/>
          </a:xfrm>
          <a:prstGeom prst="rect">
            <a:avLst/>
          </a:prstGeom>
          <a:noFill/>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Заголовок 1"/>
          <p:cNvSpPr>
            <a:spLocks noGrp="1"/>
          </p:cNvSpPr>
          <p:nvPr>
            <p:ph type="title"/>
          </p:nvPr>
        </p:nvSpPr>
        <p:spPr>
          <a:xfrm>
            <a:off x="1235676" y="500063"/>
            <a:ext cx="7451124" cy="776802"/>
          </a:xfrm>
          <a:solidFill>
            <a:srgbClr val="00B0F0"/>
          </a:solidFill>
        </p:spPr>
        <p:txBody>
          <a:bodyPr anchor="ctr"/>
          <a:lstStyle/>
          <a:p>
            <a:pPr algn="ctr"/>
            <a:r>
              <a:rPr lang="ru-RU" sz="1800" dirty="0" smtClean="0">
                <a:latin typeface="Times New Roman" pitchFamily="18" charset="0"/>
                <a:cs typeface="Times New Roman" pitchFamily="18" charset="0"/>
              </a:rPr>
              <a:t>Мероприятия, предусмотренные к финансированию:</a:t>
            </a:r>
          </a:p>
        </p:txBody>
      </p:sp>
      <p:sp>
        <p:nvSpPr>
          <p:cNvPr id="72707" name="Содержимое 2"/>
          <p:cNvSpPr>
            <a:spLocks noGrp="1"/>
          </p:cNvSpPr>
          <p:nvPr>
            <p:ph idx="1"/>
          </p:nvPr>
        </p:nvSpPr>
        <p:spPr>
          <a:xfrm>
            <a:off x="428625" y="1285875"/>
            <a:ext cx="8429625" cy="1142993"/>
          </a:xfrm>
        </p:spPr>
        <p:txBody>
          <a:bodyPr/>
          <a:lstStyle/>
          <a:p>
            <a:pPr>
              <a:buFont typeface="Wingdings" pitchFamily="2" charset="2"/>
              <a:buChar char="§"/>
            </a:pPr>
            <a:r>
              <a:rPr lang="ru-RU" sz="1400" dirty="0" smtClean="0">
                <a:latin typeface="Times New Roman" pitchFamily="18" charset="0"/>
                <a:cs typeface="Times New Roman" pitchFamily="18" charset="0"/>
              </a:rPr>
              <a:t>Капитальные вложения в муниципальные объекты физической культуры и спорта</a:t>
            </a:r>
          </a:p>
          <a:p>
            <a:pPr>
              <a:buFont typeface="Wingdings" pitchFamily="2" charset="2"/>
              <a:buChar char="§"/>
            </a:pPr>
            <a:r>
              <a:rPr lang="ru-RU" sz="1300" dirty="0" smtClean="0">
                <a:latin typeface="Times New Roman" pitchFamily="18" charset="0"/>
                <a:cs typeface="Times New Roman" pitchFamily="18" charset="0"/>
              </a:rPr>
              <a:t>Строительство (реконструкция) муниципальных стадионов</a:t>
            </a:r>
          </a:p>
        </p:txBody>
      </p:sp>
      <p:sp>
        <p:nvSpPr>
          <p:cNvPr id="5" name="Прямоугольник 4"/>
          <p:cNvSpPr/>
          <p:nvPr/>
        </p:nvSpPr>
        <p:spPr>
          <a:xfrm>
            <a:off x="6286512" y="6474940"/>
            <a:ext cx="2571738" cy="523220"/>
          </a:xfrm>
          <a:prstGeom prst="rect">
            <a:avLst/>
          </a:prstGeom>
        </p:spPr>
        <p:txBody>
          <a:bodyPr wrap="square">
            <a:spAutoFit/>
          </a:bodyPr>
          <a:lstStyle/>
          <a:p>
            <a:pPr algn="r">
              <a:defRPr/>
            </a:pP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cs typeface="Arial" charset="0"/>
            </a:endParaRPr>
          </a:p>
          <a:p>
            <a:pPr algn="r">
              <a:defRPr/>
            </a:pPr>
            <a:endParaRPr lang="ru-RU" sz="1400" dirty="0">
              <a:latin typeface="Arial" charset="0"/>
              <a:cs typeface="Arial" charset="0"/>
            </a:endParaRPr>
          </a:p>
        </p:txBody>
      </p:sp>
      <p:pic>
        <p:nvPicPr>
          <p:cNvPr id="72709" name="Рисунок 32" descr="Описание: Можайск-ГО-ПП-01"/>
          <p:cNvPicPr>
            <a:picLocks noChangeAspect="1" noChangeArrowheads="1"/>
          </p:cNvPicPr>
          <p:nvPr/>
        </p:nvPicPr>
        <p:blipFill>
          <a:blip r:embed="rId2" cstate="print"/>
          <a:srcRect/>
          <a:stretch>
            <a:fillRect/>
          </a:stretch>
        </p:blipFill>
        <p:spPr bwMode="auto">
          <a:xfrm>
            <a:off x="452849" y="485923"/>
            <a:ext cx="714375" cy="785813"/>
          </a:xfrm>
          <a:prstGeom prst="rect">
            <a:avLst/>
          </a:prstGeom>
          <a:noFill/>
          <a:ln w="9525">
            <a:noFill/>
            <a:miter lim="800000"/>
            <a:headEnd/>
            <a:tailEnd/>
          </a:ln>
        </p:spPr>
      </p:pic>
      <p:sp>
        <p:nvSpPr>
          <p:cNvPr id="6" name="Заголовок 1"/>
          <p:cNvSpPr txBox="1">
            <a:spLocks/>
          </p:cNvSpPr>
          <p:nvPr/>
        </p:nvSpPr>
        <p:spPr bwMode="auto">
          <a:xfrm>
            <a:off x="428596" y="2500306"/>
            <a:ext cx="8258175" cy="642937"/>
          </a:xfrm>
          <a:prstGeom prst="rect">
            <a:avLst/>
          </a:prstGeom>
          <a:solidFill>
            <a:srgbClr val="00B0F0"/>
          </a:solidFill>
          <a:ln w="9525">
            <a:noFill/>
            <a:miter lim="800000"/>
            <a:headEnd/>
            <a:tailEnd/>
          </a:ln>
        </p:spPr>
        <p:txBody>
          <a:bodyPr anchor="ctr"/>
          <a:lstStyle/>
          <a:p>
            <a:pPr algn="ctr" eaLnBrk="0" hangingPunct="0">
              <a:defRPr/>
            </a:pPr>
            <a:r>
              <a:rPr lang="ru-RU" kern="0" dirty="0">
                <a:latin typeface="Times New Roman" pitchFamily="18" charset="0"/>
                <a:ea typeface="+mj-ea"/>
                <a:cs typeface="Times New Roman" pitchFamily="18" charset="0"/>
              </a:rPr>
              <a:t>Перечень приоритетных показателей муниципальных программ</a:t>
            </a:r>
          </a:p>
        </p:txBody>
      </p:sp>
      <p:graphicFrame>
        <p:nvGraphicFramePr>
          <p:cNvPr id="7" name="Содержимое 5"/>
          <p:cNvGraphicFramePr>
            <a:graphicFrameLocks/>
          </p:cNvGraphicFramePr>
          <p:nvPr/>
        </p:nvGraphicFramePr>
        <p:xfrm>
          <a:off x="428596" y="3214686"/>
          <a:ext cx="8258206" cy="1987675"/>
        </p:xfrm>
        <a:graphic>
          <a:graphicData uri="http://schemas.openxmlformats.org/drawingml/2006/table">
            <a:tbl>
              <a:tblPr firstRow="1" bandRow="1">
                <a:tableStyleId>{21E4AEA4-8DFA-4A89-87EB-49C32662AFE0}</a:tableStyleId>
              </a:tblPr>
              <a:tblGrid>
                <a:gridCol w="401414"/>
                <a:gridCol w="3384771"/>
                <a:gridCol w="857256"/>
                <a:gridCol w="714380"/>
                <a:gridCol w="685805"/>
                <a:gridCol w="785818"/>
                <a:gridCol w="714380"/>
                <a:gridCol w="714382"/>
              </a:tblGrid>
              <a:tr h="642942">
                <a:tc>
                  <a:txBody>
                    <a:bodyPr/>
                    <a:lstStyle/>
                    <a:p>
                      <a:pPr algn="ctr"/>
                      <a:r>
                        <a:rPr lang="ru-RU" sz="1050" dirty="0" smtClean="0">
                          <a:solidFill>
                            <a:schemeClr val="tx1"/>
                          </a:solidFill>
                          <a:latin typeface="Times New Roman" pitchFamily="18" charset="0"/>
                          <a:cs typeface="Times New Roman" pitchFamily="18" charset="0"/>
                        </a:rPr>
                        <a:t>№</a:t>
                      </a:r>
                    </a:p>
                    <a:p>
                      <a:pPr algn="ctr"/>
                      <a:r>
                        <a:rPr lang="ru-RU" sz="1050" dirty="0" err="1" smtClean="0">
                          <a:solidFill>
                            <a:schemeClr val="tx1"/>
                          </a:solidFill>
                          <a:latin typeface="Times New Roman" pitchFamily="18" charset="0"/>
                          <a:cs typeface="Times New Roman" pitchFamily="18" charset="0"/>
                        </a:rPr>
                        <a:t>п</a:t>
                      </a:r>
                      <a:r>
                        <a:rPr lang="ru-RU" sz="1050" dirty="0" smtClean="0">
                          <a:solidFill>
                            <a:schemeClr val="tx1"/>
                          </a:solidFill>
                          <a:latin typeface="Times New Roman" pitchFamily="18" charset="0"/>
                          <a:cs typeface="Times New Roman" pitchFamily="18" charset="0"/>
                        </a:rPr>
                        <a:t>/</a:t>
                      </a:r>
                      <a:r>
                        <a:rPr lang="ru-RU" sz="1050" dirty="0" err="1" smtClean="0">
                          <a:solidFill>
                            <a:schemeClr val="tx1"/>
                          </a:solidFill>
                          <a:latin typeface="Times New Roman" pitchFamily="18" charset="0"/>
                          <a:cs typeface="Times New Roman" pitchFamily="18" charset="0"/>
                        </a:rPr>
                        <a:t>п</a:t>
                      </a:r>
                      <a:endParaRPr lang="ru-RU" sz="1050" dirty="0">
                        <a:solidFill>
                          <a:schemeClr val="tx1"/>
                        </a:solidFill>
                        <a:latin typeface="Times New Roman" pitchFamily="18" charset="0"/>
                        <a:cs typeface="Times New Roman" pitchFamily="18" charset="0"/>
                      </a:endParaRPr>
                    </a:p>
                  </a:txBody>
                  <a:tcPr anchor="ctr">
                    <a:solidFill>
                      <a:srgbClr val="FEE1DC"/>
                    </a:solidFill>
                  </a:tcPr>
                </a:tc>
                <a:tc>
                  <a:txBody>
                    <a:bodyPr/>
                    <a:lstStyle/>
                    <a:p>
                      <a:pPr algn="ctr"/>
                      <a:r>
                        <a:rPr lang="ru-RU" sz="1050" dirty="0" smtClean="0">
                          <a:solidFill>
                            <a:schemeClr val="tx1"/>
                          </a:solidFill>
                          <a:latin typeface="Times New Roman" pitchFamily="18" charset="0"/>
                          <a:cs typeface="Times New Roman" pitchFamily="18" charset="0"/>
                        </a:rPr>
                        <a:t>Показатели, характеризующие достижение цели</a:t>
                      </a:r>
                      <a:endParaRPr lang="ru-RU" sz="1050" dirty="0">
                        <a:solidFill>
                          <a:schemeClr val="tx1"/>
                        </a:solidFill>
                        <a:latin typeface="Times New Roman" pitchFamily="18" charset="0"/>
                        <a:cs typeface="Times New Roman" pitchFamily="18" charset="0"/>
                      </a:endParaRPr>
                    </a:p>
                  </a:txBody>
                  <a:tcPr anchor="ctr">
                    <a:solidFill>
                      <a:srgbClr val="FEE1DC"/>
                    </a:solidFill>
                  </a:tcPr>
                </a:tc>
                <a:tc>
                  <a:txBody>
                    <a:bodyPr/>
                    <a:lstStyle/>
                    <a:p>
                      <a:pPr algn="ctr"/>
                      <a:r>
                        <a:rPr lang="ru-RU" sz="900" dirty="0" smtClean="0">
                          <a:solidFill>
                            <a:schemeClr val="tx1"/>
                          </a:solidFill>
                          <a:latin typeface="Times New Roman" pitchFamily="18" charset="0"/>
                          <a:cs typeface="Times New Roman" pitchFamily="18" charset="0"/>
                        </a:rPr>
                        <a:t>Единица измерения</a:t>
                      </a:r>
                      <a:endParaRPr lang="ru-RU" sz="900" dirty="0">
                        <a:solidFill>
                          <a:schemeClr val="tx1"/>
                        </a:solidFill>
                        <a:latin typeface="Times New Roman" pitchFamily="18" charset="0"/>
                        <a:cs typeface="Times New Roman" pitchFamily="18" charset="0"/>
                      </a:endParaRPr>
                    </a:p>
                  </a:txBody>
                  <a:tcPr anchor="c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Факт</a:t>
                      </a:r>
                    </a:p>
                    <a:p>
                      <a:pPr algn="ctr"/>
                      <a:r>
                        <a:rPr lang="ru-RU" sz="1050" b="1" dirty="0" smtClean="0">
                          <a:solidFill>
                            <a:schemeClr val="tx1"/>
                          </a:solidFill>
                          <a:latin typeface="Times New Roman" pitchFamily="18" charset="0"/>
                          <a:cs typeface="Times New Roman" pitchFamily="18" charset="0"/>
                        </a:rPr>
                        <a:t>2021год</a:t>
                      </a:r>
                      <a:endParaRPr lang="ru-RU" sz="1050" b="1" dirty="0">
                        <a:solidFill>
                          <a:schemeClr val="tx1"/>
                        </a:solidFill>
                        <a:latin typeface="Times New Roman" pitchFamily="18" charset="0"/>
                        <a:cs typeface="Times New Roman" pitchFamily="18" charset="0"/>
                      </a:endParaRPr>
                    </a:p>
                  </a:txBody>
                  <a:tcPr anchor="c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План</a:t>
                      </a:r>
                    </a:p>
                    <a:p>
                      <a:pPr algn="ctr"/>
                      <a:r>
                        <a:rPr lang="ru-RU" sz="1050" b="1" dirty="0" smtClean="0">
                          <a:solidFill>
                            <a:schemeClr val="tx1"/>
                          </a:solidFill>
                          <a:latin typeface="Times New Roman" pitchFamily="18" charset="0"/>
                          <a:cs typeface="Times New Roman" pitchFamily="18" charset="0"/>
                        </a:rPr>
                        <a:t>2022 год</a:t>
                      </a:r>
                      <a:endParaRPr lang="ru-RU" sz="1050" b="1" dirty="0">
                        <a:solidFill>
                          <a:schemeClr val="tx1"/>
                        </a:solidFill>
                        <a:latin typeface="Times New Roman" pitchFamily="18" charset="0"/>
                        <a:cs typeface="Times New Roman" pitchFamily="18" charset="0"/>
                      </a:endParaRPr>
                    </a:p>
                  </a:txBody>
                  <a:tcPr anchor="c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2023 год</a:t>
                      </a:r>
                      <a:endParaRPr lang="ru-RU" sz="1050" b="1" dirty="0">
                        <a:solidFill>
                          <a:schemeClr val="tx1"/>
                        </a:solidFill>
                        <a:latin typeface="Times New Roman" pitchFamily="18" charset="0"/>
                        <a:cs typeface="Times New Roman" pitchFamily="18" charset="0"/>
                      </a:endParaRPr>
                    </a:p>
                  </a:txBody>
                  <a:tcPr anchor="c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2024 год</a:t>
                      </a:r>
                      <a:endParaRPr lang="ru-RU" sz="1050" b="1" dirty="0">
                        <a:solidFill>
                          <a:schemeClr val="tx1"/>
                        </a:solidFill>
                        <a:latin typeface="Times New Roman" pitchFamily="18" charset="0"/>
                        <a:cs typeface="Times New Roman" pitchFamily="18" charset="0"/>
                      </a:endParaRPr>
                    </a:p>
                  </a:txBody>
                  <a:tcPr anchor="c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2025 год</a:t>
                      </a:r>
                      <a:endParaRPr lang="ru-RU" sz="1050" b="1" dirty="0">
                        <a:solidFill>
                          <a:schemeClr val="tx1"/>
                        </a:solidFill>
                        <a:latin typeface="Times New Roman" pitchFamily="18" charset="0"/>
                        <a:cs typeface="Times New Roman" pitchFamily="18" charset="0"/>
                      </a:endParaRPr>
                    </a:p>
                  </a:txBody>
                  <a:tcPr anchor="ctr">
                    <a:solidFill>
                      <a:srgbClr val="FEE1DC"/>
                    </a:solidFill>
                  </a:tcPr>
                </a:tc>
              </a:tr>
              <a:tr h="428628">
                <a:tc>
                  <a:txBody>
                    <a:bodyPr/>
                    <a:lstStyle/>
                    <a:p>
                      <a:pPr algn="ctr">
                        <a:lnSpc>
                          <a:spcPct val="100000"/>
                        </a:lnSpc>
                      </a:pPr>
                      <a:endParaRPr lang="ru-RU" sz="1000" dirty="0" smtClean="0">
                        <a:latin typeface="Times New Roman" pitchFamily="18" charset="0"/>
                        <a:cs typeface="Times New Roman" pitchFamily="18" charset="0"/>
                      </a:endParaRPr>
                    </a:p>
                  </a:txBody>
                  <a:tcPr marL="45720" marR="45720" anchor="ctr"/>
                </a:tc>
                <a:tc>
                  <a:txBody>
                    <a:bodyPr/>
                    <a:lstStyle/>
                    <a:p>
                      <a:pPr>
                        <a:lnSpc>
                          <a:spcPct val="100000"/>
                        </a:lnSpc>
                      </a:pPr>
                      <a:r>
                        <a:rPr lang="ru-RU" sz="1000" kern="1200" dirty="0" smtClean="0">
                          <a:solidFill>
                            <a:schemeClr val="dk1"/>
                          </a:solidFill>
                          <a:latin typeface="Times New Roman" pitchFamily="18" charset="0"/>
                          <a:ea typeface="+mn-ea"/>
                          <a:cs typeface="Times New Roman" pitchFamily="18" charset="0"/>
                        </a:rPr>
                        <a:t>Количество введенных в эксплуатацию объектов общего образования </a:t>
                      </a:r>
                      <a:endParaRPr lang="ru-RU" sz="1000" dirty="0">
                        <a:latin typeface="Times New Roman" pitchFamily="18" charset="0"/>
                        <a:cs typeface="Times New Roman" pitchFamily="18" charset="0"/>
                      </a:endParaRP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Times New Roman" pitchFamily="18" charset="0"/>
                          <a:cs typeface="Times New Roman" pitchFamily="18" charset="0"/>
                        </a:rPr>
                        <a:t>Ед.</a:t>
                      </a:r>
                    </a:p>
                  </a:txBody>
                  <a:tcPr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1</a:t>
                      </a:r>
                      <a:endParaRPr lang="ru-RU" sz="1000" dirty="0">
                        <a:latin typeface="Times New Roman" pitchFamily="18" charset="0"/>
                        <a:ea typeface="Calibri"/>
                        <a:cs typeface="Times New Roman" pitchFamily="18" charset="0"/>
                      </a:endParaRPr>
                    </a:p>
                  </a:txBody>
                  <a:tcPr anchor="ctr"/>
                </a:tc>
                <a:tc>
                  <a:txBody>
                    <a:bodyPr/>
                    <a:lstStyle/>
                    <a:p>
                      <a:pPr algn="ctr">
                        <a:lnSpc>
                          <a:spcPct val="100000"/>
                        </a:lnSpc>
                        <a:spcAft>
                          <a:spcPts val="1000"/>
                        </a:spcAft>
                      </a:pPr>
                      <a:r>
                        <a:rPr lang="ru-RU" sz="1000" dirty="0" smtClean="0">
                          <a:latin typeface="Times New Roman" pitchFamily="18" charset="0"/>
                          <a:ea typeface="Calibri"/>
                          <a:cs typeface="Times New Roman" pitchFamily="18" charset="0"/>
                        </a:rPr>
                        <a:t>1</a:t>
                      </a:r>
                      <a:endParaRPr lang="ru-RU" sz="1000" dirty="0">
                        <a:latin typeface="Times New Roman" pitchFamily="18" charset="0"/>
                        <a:ea typeface="Calibri"/>
                        <a:cs typeface="Times New Roman" pitchFamily="18" charset="0"/>
                      </a:endParaRPr>
                    </a:p>
                  </a:txBody>
                  <a:tcPr anchor="ctr"/>
                </a:tc>
                <a:tc>
                  <a:txBody>
                    <a:bodyPr/>
                    <a:lstStyle/>
                    <a:p>
                      <a:pPr algn="ctr">
                        <a:lnSpc>
                          <a:spcPct val="100000"/>
                        </a:lnSpc>
                        <a:spcAft>
                          <a:spcPts val="100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anchor="ctr"/>
                </a:tc>
                <a:tc>
                  <a:txBody>
                    <a:bodyPr/>
                    <a:lstStyle/>
                    <a:p>
                      <a:pPr algn="ctr">
                        <a:lnSpc>
                          <a:spcPct val="100000"/>
                        </a:lnSpc>
                        <a:spcAft>
                          <a:spcPts val="100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anchor="ctr"/>
                </a:tc>
                <a:tc>
                  <a:txBody>
                    <a:bodyPr/>
                    <a:lstStyle/>
                    <a:p>
                      <a:pPr algn="ctr">
                        <a:lnSpc>
                          <a:spcPct val="100000"/>
                        </a:lnSpc>
                        <a:spcAft>
                          <a:spcPts val="1000"/>
                        </a:spcAft>
                      </a:pPr>
                      <a:r>
                        <a:rPr lang="ru-RU" sz="1000" dirty="0" smtClean="0">
                          <a:latin typeface="Times New Roman" pitchFamily="18" charset="0"/>
                          <a:ea typeface="Calibri"/>
                          <a:cs typeface="Times New Roman" pitchFamily="18" charset="0"/>
                        </a:rPr>
                        <a:t>-</a:t>
                      </a:r>
                      <a:endParaRPr lang="ru-RU" sz="1000" dirty="0">
                        <a:latin typeface="Times New Roman" pitchFamily="18" charset="0"/>
                        <a:ea typeface="Calibri"/>
                        <a:cs typeface="Times New Roman" pitchFamily="18" charset="0"/>
                      </a:endParaRPr>
                    </a:p>
                  </a:txBody>
                  <a:tcPr anchor="ctr"/>
                </a:tc>
              </a:tr>
              <a:tr h="428628">
                <a:tc>
                  <a:txBody>
                    <a:bodyPr/>
                    <a:lstStyle/>
                    <a:p>
                      <a:pPr algn="ctr">
                        <a:lnSpc>
                          <a:spcPct val="100000"/>
                        </a:lnSpc>
                      </a:pPr>
                      <a:r>
                        <a:rPr lang="ru-RU" sz="1000" dirty="0" smtClean="0">
                          <a:latin typeface="Times New Roman" pitchFamily="18" charset="0"/>
                          <a:cs typeface="Times New Roman" pitchFamily="18" charset="0"/>
                        </a:rPr>
                        <a:t>2</a:t>
                      </a:r>
                      <a:endParaRPr lang="ru-RU" sz="1000" dirty="0">
                        <a:latin typeface="Times New Roman" pitchFamily="18" charset="0"/>
                        <a:cs typeface="Times New Roman" pitchFamily="18" charset="0"/>
                      </a:endParaRPr>
                    </a:p>
                  </a:txBody>
                  <a:tcPr marL="45720" marR="45720" anchor="ctr"/>
                </a:tc>
                <a:tc>
                  <a:txBody>
                    <a:bodyPr/>
                    <a:lstStyle/>
                    <a:p>
                      <a:pPr>
                        <a:lnSpc>
                          <a:spcPct val="100000"/>
                        </a:lnSpc>
                      </a:pPr>
                      <a:r>
                        <a:rPr lang="ru-RU" sz="1000" kern="1200" dirty="0" smtClean="0">
                          <a:solidFill>
                            <a:schemeClr val="dk1"/>
                          </a:solidFill>
                          <a:latin typeface="Times New Roman" pitchFamily="18" charset="0"/>
                          <a:ea typeface="+mn-ea"/>
                          <a:cs typeface="Times New Roman" pitchFamily="18" charset="0"/>
                        </a:rPr>
                        <a:t>Количество введенных в эксплуатацию объектов физической культуры и спорта</a:t>
                      </a:r>
                      <a:endParaRPr lang="ru-RU" sz="1000" dirty="0">
                        <a:latin typeface="Times New Roman" pitchFamily="18" charset="0"/>
                        <a:cs typeface="Times New Roman" pitchFamily="18" charset="0"/>
                      </a:endParaRP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Times New Roman" pitchFamily="18" charset="0"/>
                          <a:cs typeface="Times New Roman" pitchFamily="18" charset="0"/>
                        </a:rPr>
                        <a:t>Ед.</a:t>
                      </a:r>
                    </a:p>
                  </a:txBody>
                  <a:tcPr anchor="ctr"/>
                </a:tc>
                <a:tc>
                  <a:txBody>
                    <a:bodyPr/>
                    <a:lstStyle/>
                    <a:p>
                      <a:pPr algn="ctr">
                        <a:lnSpc>
                          <a:spcPct val="100000"/>
                        </a:lnSpc>
                        <a:spcAft>
                          <a:spcPts val="0"/>
                        </a:spcAft>
                      </a:pPr>
                      <a:r>
                        <a:rPr lang="ru-RU" sz="1000" dirty="0" smtClean="0">
                          <a:latin typeface="Times New Roman" pitchFamily="18" charset="0"/>
                          <a:ea typeface="Times New Roman"/>
                          <a:cs typeface="Times New Roman" pitchFamily="18" charset="0"/>
                        </a:rPr>
                        <a:t>0</a:t>
                      </a:r>
                      <a:endParaRPr lang="ru-RU" sz="1000" dirty="0">
                        <a:latin typeface="Times New Roman" pitchFamily="18" charset="0"/>
                        <a:ea typeface="Calibri"/>
                        <a:cs typeface="Times New Roman" pitchFamily="18" charset="0"/>
                      </a:endParaRPr>
                    </a:p>
                  </a:txBody>
                  <a:tcPr anchor="ctr"/>
                </a:tc>
                <a:tc>
                  <a:txBody>
                    <a:bodyPr/>
                    <a:lstStyle/>
                    <a:p>
                      <a:pPr algn="ctr">
                        <a:lnSpc>
                          <a:spcPct val="100000"/>
                        </a:lnSpc>
                        <a:spcAft>
                          <a:spcPts val="1000"/>
                        </a:spcAft>
                      </a:pPr>
                      <a:r>
                        <a:rPr lang="ru-RU" sz="1000" dirty="0">
                          <a:latin typeface="Times New Roman" pitchFamily="18" charset="0"/>
                          <a:ea typeface="Times New Roman"/>
                          <a:cs typeface="Times New Roman" pitchFamily="18" charset="0"/>
                        </a:rPr>
                        <a:t>0</a:t>
                      </a:r>
                      <a:endParaRPr lang="ru-RU" sz="1000" dirty="0">
                        <a:latin typeface="Times New Roman" pitchFamily="18" charset="0"/>
                        <a:ea typeface="Calibri"/>
                        <a:cs typeface="Times New Roman" pitchFamily="18" charset="0"/>
                      </a:endParaRPr>
                    </a:p>
                  </a:txBody>
                  <a:tcPr anchor="ctr"/>
                </a:tc>
                <a:tc>
                  <a:txBody>
                    <a:bodyPr/>
                    <a:lstStyle/>
                    <a:p>
                      <a:pPr algn="ctr">
                        <a:lnSpc>
                          <a:spcPct val="100000"/>
                        </a:lnSpc>
                        <a:spcAft>
                          <a:spcPts val="1000"/>
                        </a:spcAft>
                      </a:pPr>
                      <a:r>
                        <a:rPr lang="ru-RU" sz="1000" dirty="0">
                          <a:latin typeface="Times New Roman" pitchFamily="18" charset="0"/>
                          <a:ea typeface="Times New Roman"/>
                          <a:cs typeface="Times New Roman" pitchFamily="18" charset="0"/>
                        </a:rPr>
                        <a:t>0</a:t>
                      </a:r>
                      <a:endParaRPr lang="ru-RU" sz="1000" dirty="0">
                        <a:latin typeface="Times New Roman" pitchFamily="18" charset="0"/>
                        <a:ea typeface="Calibri"/>
                        <a:cs typeface="Times New Roman" pitchFamily="18" charset="0"/>
                      </a:endParaRPr>
                    </a:p>
                  </a:txBody>
                  <a:tcPr anchor="ctr"/>
                </a:tc>
                <a:tc>
                  <a:txBody>
                    <a:bodyPr/>
                    <a:lstStyle/>
                    <a:p>
                      <a:pPr algn="ctr">
                        <a:lnSpc>
                          <a:spcPct val="100000"/>
                        </a:lnSpc>
                        <a:spcAft>
                          <a:spcPts val="1000"/>
                        </a:spcAft>
                      </a:pPr>
                      <a:r>
                        <a:rPr lang="ru-RU" sz="1000" dirty="0">
                          <a:latin typeface="Times New Roman" pitchFamily="18" charset="0"/>
                          <a:ea typeface="Times New Roman"/>
                          <a:cs typeface="Times New Roman" pitchFamily="18" charset="0"/>
                        </a:rPr>
                        <a:t>1</a:t>
                      </a:r>
                      <a:endParaRPr lang="ru-RU" sz="1000" dirty="0">
                        <a:latin typeface="Times New Roman" pitchFamily="18" charset="0"/>
                        <a:ea typeface="Calibri"/>
                        <a:cs typeface="Times New Roman" pitchFamily="18" charset="0"/>
                      </a:endParaRPr>
                    </a:p>
                  </a:txBody>
                  <a:tcPr anchor="ctr"/>
                </a:tc>
                <a:tc>
                  <a:txBody>
                    <a:bodyPr/>
                    <a:lstStyle/>
                    <a:p>
                      <a:pPr algn="ctr">
                        <a:lnSpc>
                          <a:spcPct val="100000"/>
                        </a:lnSpc>
                        <a:spcAft>
                          <a:spcPts val="1000"/>
                        </a:spcAft>
                      </a:pPr>
                      <a:r>
                        <a:rPr lang="ru-RU" sz="1000" dirty="0">
                          <a:latin typeface="Times New Roman" pitchFamily="18" charset="0"/>
                          <a:ea typeface="Times New Roman"/>
                          <a:cs typeface="Times New Roman" pitchFamily="18" charset="0"/>
                        </a:rPr>
                        <a:t>0</a:t>
                      </a:r>
                      <a:endParaRPr lang="ru-RU" sz="1000" dirty="0">
                        <a:latin typeface="Times New Roman" pitchFamily="18" charset="0"/>
                        <a:ea typeface="Calibri"/>
                        <a:cs typeface="Times New Roman" pitchFamily="18" charset="0"/>
                      </a:endParaRPr>
                    </a:p>
                  </a:txBody>
                  <a:tcPr anchor="ctr"/>
                </a:tc>
              </a:tr>
              <a:tr h="487477">
                <a:tc>
                  <a:txBody>
                    <a:bodyPr/>
                    <a:lstStyle/>
                    <a:p>
                      <a:pPr algn="ctr">
                        <a:lnSpc>
                          <a:spcPct val="100000"/>
                        </a:lnSpc>
                      </a:pPr>
                      <a:r>
                        <a:rPr lang="ru-RU" sz="1000" dirty="0" smtClean="0">
                          <a:latin typeface="Times New Roman" pitchFamily="18" charset="0"/>
                          <a:cs typeface="Times New Roman" pitchFamily="18" charset="0"/>
                        </a:rPr>
                        <a:t>3</a:t>
                      </a:r>
                      <a:endParaRPr lang="ru-RU" sz="1000" dirty="0">
                        <a:latin typeface="Times New Roman" pitchFamily="18" charset="0"/>
                        <a:cs typeface="Times New Roman" pitchFamily="18" charset="0"/>
                      </a:endParaRPr>
                    </a:p>
                  </a:txBody>
                  <a:tcPr marL="45720" marR="45720" anchor="ctr"/>
                </a:tc>
                <a:tc>
                  <a:txBody>
                    <a:bodyPr/>
                    <a:lstStyle/>
                    <a:p>
                      <a:pPr>
                        <a:lnSpc>
                          <a:spcPct val="100000"/>
                        </a:lnSpc>
                      </a:pPr>
                      <a:r>
                        <a:rPr lang="ru-RU" sz="1000" kern="1200" dirty="0" smtClean="0">
                          <a:solidFill>
                            <a:schemeClr val="dk1"/>
                          </a:solidFill>
                          <a:latin typeface="Times New Roman" pitchFamily="18" charset="0"/>
                          <a:ea typeface="+mn-ea"/>
                          <a:cs typeface="Times New Roman" pitchFamily="18" charset="0"/>
                        </a:rPr>
                        <a:t>Количество введенных в эксплуатацию муниципальных стадионов</a:t>
                      </a:r>
                      <a:endParaRPr lang="ru-RU" sz="1000" kern="1200" dirty="0">
                        <a:solidFill>
                          <a:schemeClr val="dk1"/>
                        </a:solidFill>
                        <a:latin typeface="Times New Roman" pitchFamily="18" charset="0"/>
                        <a:ea typeface="+mn-ea"/>
                        <a:cs typeface="Times New Roman" pitchFamily="18" charset="0"/>
                      </a:endParaRPr>
                    </a:p>
                  </a:txBody>
                  <a:tcPr marL="45720" marR="457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dirty="0" smtClean="0">
                          <a:latin typeface="Times New Roman" pitchFamily="18" charset="0"/>
                          <a:cs typeface="Times New Roman" pitchFamily="18" charset="0"/>
                        </a:rPr>
                        <a:t>Ед.</a:t>
                      </a:r>
                    </a:p>
                  </a:txBody>
                  <a:tcPr anchor="ctr"/>
                </a:tc>
                <a:tc>
                  <a:txBody>
                    <a:bodyPr/>
                    <a:lstStyle/>
                    <a:p>
                      <a:pPr algn="ctr">
                        <a:lnSpc>
                          <a:spcPct val="100000"/>
                        </a:lnSpc>
                        <a:spcAft>
                          <a:spcPts val="0"/>
                        </a:spcAft>
                      </a:pPr>
                      <a:r>
                        <a:rPr lang="ru-RU" sz="1000" dirty="0" smtClean="0">
                          <a:latin typeface="Times New Roman" pitchFamily="18" charset="0"/>
                          <a:ea typeface="Calibri"/>
                          <a:cs typeface="Times New Roman" pitchFamily="18" charset="0"/>
                        </a:rPr>
                        <a:t>0</a:t>
                      </a:r>
                      <a:endParaRPr lang="ru-RU" sz="1000" dirty="0">
                        <a:latin typeface="Times New Roman" pitchFamily="18" charset="0"/>
                        <a:ea typeface="Calibri"/>
                        <a:cs typeface="Times New Roman" pitchFamily="18" charset="0"/>
                      </a:endParaRPr>
                    </a:p>
                  </a:txBody>
                  <a:tcPr anchor="ctr"/>
                </a:tc>
                <a:tc>
                  <a:txBody>
                    <a:bodyPr/>
                    <a:lstStyle/>
                    <a:p>
                      <a:pPr algn="ctr">
                        <a:lnSpc>
                          <a:spcPct val="100000"/>
                        </a:lnSpc>
                        <a:spcAft>
                          <a:spcPts val="1000"/>
                        </a:spcAft>
                      </a:pPr>
                      <a:r>
                        <a:rPr lang="ru-RU" sz="1000" dirty="0">
                          <a:latin typeface="Times New Roman" pitchFamily="18" charset="0"/>
                          <a:ea typeface="Times New Roman"/>
                          <a:cs typeface="Times New Roman" pitchFamily="18" charset="0"/>
                        </a:rPr>
                        <a:t>0</a:t>
                      </a:r>
                      <a:endParaRPr lang="ru-RU" sz="1000" dirty="0">
                        <a:latin typeface="Times New Roman" pitchFamily="18" charset="0"/>
                        <a:ea typeface="Calibri"/>
                        <a:cs typeface="Times New Roman" pitchFamily="18" charset="0"/>
                      </a:endParaRPr>
                    </a:p>
                  </a:txBody>
                  <a:tcPr anchor="ctr"/>
                </a:tc>
                <a:tc>
                  <a:txBody>
                    <a:bodyPr/>
                    <a:lstStyle/>
                    <a:p>
                      <a:pPr algn="ctr">
                        <a:lnSpc>
                          <a:spcPct val="100000"/>
                        </a:lnSpc>
                        <a:spcAft>
                          <a:spcPts val="1000"/>
                        </a:spcAft>
                      </a:pPr>
                      <a:r>
                        <a:rPr lang="ru-RU" sz="1000">
                          <a:latin typeface="Times New Roman" pitchFamily="18" charset="0"/>
                          <a:ea typeface="Times New Roman"/>
                          <a:cs typeface="Times New Roman" pitchFamily="18" charset="0"/>
                        </a:rPr>
                        <a:t>0</a:t>
                      </a:r>
                      <a:endParaRPr lang="ru-RU" sz="1000">
                        <a:latin typeface="Times New Roman" pitchFamily="18" charset="0"/>
                        <a:ea typeface="Calibri"/>
                        <a:cs typeface="Times New Roman" pitchFamily="18" charset="0"/>
                      </a:endParaRPr>
                    </a:p>
                  </a:txBody>
                  <a:tcPr anchor="ctr"/>
                </a:tc>
                <a:tc>
                  <a:txBody>
                    <a:bodyPr/>
                    <a:lstStyle/>
                    <a:p>
                      <a:pPr algn="ctr">
                        <a:lnSpc>
                          <a:spcPct val="100000"/>
                        </a:lnSpc>
                        <a:spcAft>
                          <a:spcPts val="1000"/>
                        </a:spcAft>
                      </a:pPr>
                      <a:r>
                        <a:rPr lang="ru-RU" sz="1000" dirty="0" smtClean="0">
                          <a:latin typeface="Times New Roman" pitchFamily="18" charset="0"/>
                          <a:ea typeface="Times New Roman"/>
                          <a:cs typeface="Times New Roman" pitchFamily="18" charset="0"/>
                        </a:rPr>
                        <a:t>0</a:t>
                      </a:r>
                      <a:endParaRPr lang="ru-RU" sz="1000" dirty="0">
                        <a:latin typeface="Times New Roman" pitchFamily="18" charset="0"/>
                        <a:ea typeface="Calibri"/>
                        <a:cs typeface="Times New Roman" pitchFamily="18" charset="0"/>
                      </a:endParaRPr>
                    </a:p>
                  </a:txBody>
                  <a:tcPr anchor="ctr"/>
                </a:tc>
                <a:tc>
                  <a:txBody>
                    <a:bodyPr/>
                    <a:lstStyle/>
                    <a:p>
                      <a:pPr algn="ctr">
                        <a:lnSpc>
                          <a:spcPct val="100000"/>
                        </a:lnSpc>
                        <a:spcAft>
                          <a:spcPts val="1000"/>
                        </a:spcAft>
                      </a:pPr>
                      <a:r>
                        <a:rPr lang="ru-RU" sz="1000" dirty="0" smtClean="0">
                          <a:latin typeface="Times New Roman" pitchFamily="18" charset="0"/>
                          <a:ea typeface="Times New Roman"/>
                          <a:cs typeface="Times New Roman" pitchFamily="18" charset="0"/>
                        </a:rPr>
                        <a:t>1</a:t>
                      </a:r>
                      <a:endParaRPr lang="ru-RU" sz="1000" dirty="0">
                        <a:latin typeface="Times New Roman" pitchFamily="18" charset="0"/>
                        <a:ea typeface="Calibri"/>
                        <a:cs typeface="Times New Roman" pitchFamily="18" charset="0"/>
                      </a:endParaRPr>
                    </a:p>
                  </a:txBody>
                  <a:tcPr anchor="ct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1260389" y="486032"/>
            <a:ext cx="7426411" cy="638711"/>
          </a:xfrm>
          <a:solidFill>
            <a:srgbClr val="6FE7E4"/>
          </a:solidFill>
        </p:spPr>
        <p:txBody>
          <a:bodyPr>
            <a:normAutofit fontScale="90000"/>
          </a:bodyPr>
          <a:lstStyle/>
          <a:p>
            <a:pPr algn="ctr"/>
            <a:r>
              <a:rPr lang="ru-RU" sz="1600" dirty="0" smtClean="0">
                <a:latin typeface="Times New Roman" pitchFamily="18" charset="0"/>
                <a:cs typeface="Times New Roman" pitchFamily="18" charset="0"/>
              </a:rPr>
              <a:t>Основные показатели социально-экономического развития Можайского городского округа Московской области за 2021 год, план на 2022 год,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прогноз на 2023 год и на плановый период 2024-2025 годов</a:t>
            </a:r>
          </a:p>
        </p:txBody>
      </p:sp>
      <p:graphicFrame>
        <p:nvGraphicFramePr>
          <p:cNvPr id="4" name="Содержимое 3"/>
          <p:cNvGraphicFramePr>
            <a:graphicFrameLocks noGrp="1"/>
          </p:cNvGraphicFramePr>
          <p:nvPr>
            <p:ph idx="1"/>
          </p:nvPr>
        </p:nvGraphicFramePr>
        <p:xfrm>
          <a:off x="457200" y="1214438"/>
          <a:ext cx="8258204" cy="5144060"/>
        </p:xfrm>
        <a:graphic>
          <a:graphicData uri="http://schemas.openxmlformats.org/drawingml/2006/table">
            <a:tbl>
              <a:tblPr firstRow="1" bandRow="1">
                <a:tableStyleId>{5C22544A-7EE6-4342-B048-85BDC9FD1C3A}</a:tableStyleId>
              </a:tblPr>
              <a:tblGrid>
                <a:gridCol w="391261"/>
                <a:gridCol w="2585306"/>
                <a:gridCol w="908351"/>
                <a:gridCol w="768605"/>
                <a:gridCol w="908351"/>
                <a:gridCol w="949497"/>
                <a:gridCol w="908351"/>
                <a:gridCol w="838482"/>
              </a:tblGrid>
              <a:tr h="558057">
                <a:tc>
                  <a:txBody>
                    <a:bodyPr/>
                    <a:lstStyle/>
                    <a:p>
                      <a:pPr algn="ctr"/>
                      <a:r>
                        <a:rPr lang="ru-RU" sz="1200" b="0" dirty="0" smtClean="0">
                          <a:solidFill>
                            <a:schemeClr val="tx1"/>
                          </a:solidFill>
                          <a:latin typeface="Times New Roman" pitchFamily="18" charset="0"/>
                          <a:cs typeface="Times New Roman" pitchFamily="18" charset="0"/>
                        </a:rPr>
                        <a:t>№</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kern="1200" dirty="0" smtClean="0">
                          <a:solidFill>
                            <a:schemeClr val="tx1"/>
                          </a:solidFill>
                          <a:latin typeface="Times New Roman" pitchFamily="18" charset="0"/>
                          <a:ea typeface="+mn-ea"/>
                          <a:cs typeface="Times New Roman" pitchFamily="18" charset="0"/>
                        </a:rPr>
                        <a:t>Показатель</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Единица измерения</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Факт </a:t>
                      </a:r>
                    </a:p>
                    <a:p>
                      <a:pPr algn="ctr"/>
                      <a:r>
                        <a:rPr lang="ru-RU" sz="1200" b="0" dirty="0" smtClean="0">
                          <a:solidFill>
                            <a:schemeClr val="tx1"/>
                          </a:solidFill>
                          <a:latin typeface="Times New Roman" pitchFamily="18" charset="0"/>
                          <a:cs typeface="Times New Roman" pitchFamily="18" charset="0"/>
                        </a:rPr>
                        <a:t>2021</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План </a:t>
                      </a:r>
                    </a:p>
                    <a:p>
                      <a:pPr algn="ctr"/>
                      <a:r>
                        <a:rPr lang="ru-RU" sz="1200" b="0" dirty="0" smtClean="0">
                          <a:solidFill>
                            <a:schemeClr val="tx1"/>
                          </a:solidFill>
                          <a:latin typeface="Times New Roman" pitchFamily="18" charset="0"/>
                          <a:cs typeface="Times New Roman" pitchFamily="18" charset="0"/>
                        </a:rPr>
                        <a:t>2022</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Прогноз 2023</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Прогноз</a:t>
                      </a:r>
                      <a:r>
                        <a:rPr lang="ru-RU" sz="1200" b="0" baseline="0" dirty="0" smtClean="0">
                          <a:solidFill>
                            <a:schemeClr val="tx1"/>
                          </a:solidFill>
                          <a:latin typeface="Times New Roman" pitchFamily="18" charset="0"/>
                          <a:cs typeface="Times New Roman" pitchFamily="18" charset="0"/>
                        </a:rPr>
                        <a:t> 2024</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Прогноз 2025</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r>
              <a:tr h="287867">
                <a:tc>
                  <a:txBody>
                    <a:bodyPr/>
                    <a:lstStyle/>
                    <a:p>
                      <a:r>
                        <a:rPr lang="ru-RU" sz="1200" b="1" dirty="0" smtClean="0">
                          <a:latin typeface="Times New Roman" pitchFamily="18" charset="0"/>
                          <a:cs typeface="Times New Roman" pitchFamily="18" charset="0"/>
                        </a:rPr>
                        <a:t>8</a:t>
                      </a:r>
                      <a:endParaRPr lang="ru-RU" sz="1200" b="1" dirty="0">
                        <a:latin typeface="Times New Roman" pitchFamily="18" charset="0"/>
                        <a:cs typeface="Times New Roman" pitchFamily="18" charset="0"/>
                      </a:endParaRPr>
                    </a:p>
                  </a:txBody>
                  <a:tcPr/>
                </a:tc>
                <a:tc gridSpan="7">
                  <a:txBody>
                    <a:bodyPr/>
                    <a:lstStyle/>
                    <a:p>
                      <a:pPr algn="ctr"/>
                      <a:r>
                        <a:rPr lang="ru-RU" sz="1200" b="1" dirty="0" smtClean="0">
                          <a:latin typeface="Times New Roman" pitchFamily="18" charset="0"/>
                          <a:cs typeface="Times New Roman" pitchFamily="18" charset="0"/>
                        </a:rPr>
                        <a:t>Торговля</a:t>
                      </a:r>
                      <a:r>
                        <a:rPr lang="ru-RU" sz="1200" b="1" baseline="0" dirty="0" smtClean="0">
                          <a:latin typeface="Times New Roman" pitchFamily="18" charset="0"/>
                          <a:cs typeface="Times New Roman" pitchFamily="18" charset="0"/>
                        </a:rPr>
                        <a:t> и услуги</a:t>
                      </a:r>
                      <a:endParaRPr lang="ru-RU" sz="1200" dirty="0">
                        <a:latin typeface="Times New Roman" pitchFamily="18" charset="0"/>
                        <a:cs typeface="Times New Roman" pitchFamily="18" charset="0"/>
                      </a:endParaRPr>
                    </a:p>
                  </a:txBody>
                  <a:tcPr/>
                </a:tc>
                <a:tc hMerge="1">
                  <a:txBody>
                    <a:bodyPr/>
                    <a:lstStyle/>
                    <a:p>
                      <a:endParaRPr lang="ru-RU" sz="1200" dirty="0">
                        <a:latin typeface="Times New Roman" pitchFamily="18" charset="0"/>
                        <a:cs typeface="Times New Roman" pitchFamily="18" charset="0"/>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sz="1200" dirty="0">
                        <a:latin typeface="Times New Roman" pitchFamily="18" charset="0"/>
                        <a:cs typeface="Times New Roman" pitchFamily="18" charset="0"/>
                      </a:endParaRPr>
                    </a:p>
                  </a:txBody>
                  <a:tcPr/>
                </a:tc>
              </a:tr>
              <a:tr h="822487">
                <a:tc>
                  <a:txBody>
                    <a:bodyPr/>
                    <a:lstStyle/>
                    <a:p>
                      <a:endParaRPr lang="ru-RU" sz="1200" b="1" dirty="0">
                        <a:latin typeface="Times New Roman" pitchFamily="18" charset="0"/>
                        <a:cs typeface="Times New Roman" pitchFamily="18" charset="0"/>
                      </a:endParaRPr>
                    </a:p>
                  </a:txBody>
                  <a:tcPr/>
                </a:tc>
                <a:tc>
                  <a:txBody>
                    <a:bodyPr/>
                    <a:lstStyle/>
                    <a:p>
                      <a:r>
                        <a:rPr lang="ru-RU" sz="1200" dirty="0" smtClean="0">
                          <a:latin typeface="Times New Roman" pitchFamily="18" charset="0"/>
                          <a:cs typeface="Times New Roman" pitchFamily="18" charset="0"/>
                        </a:rPr>
                        <a:t>Оборот розничной торговли</a:t>
                      </a:r>
                      <a:r>
                        <a:rPr lang="en-US" sz="12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по</a:t>
                      </a:r>
                      <a:r>
                        <a:rPr lang="ru-RU" sz="1200" baseline="0" dirty="0" smtClean="0">
                          <a:latin typeface="Times New Roman" pitchFamily="18" charset="0"/>
                          <a:cs typeface="Times New Roman" pitchFamily="18" charset="0"/>
                        </a:rPr>
                        <a:t> крупным и средним организациям (без организаций с численностью работающих менее 15 человек)</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млн. рублей</a:t>
                      </a:r>
                      <a:endParaRPr lang="ru-RU" sz="1200" dirty="0">
                        <a:latin typeface="Times New Roman" pitchFamily="18" charset="0"/>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12424,4</a:t>
                      </a:r>
                      <a:endParaRPr lang="ru-RU" sz="1200" kern="1200" dirty="0">
                        <a:solidFill>
                          <a:schemeClr val="dk1"/>
                        </a:solidFill>
                        <a:latin typeface="Times New Roman" pitchFamily="18" charset="0"/>
                        <a:ea typeface="+mn-ea"/>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14327,2</a:t>
                      </a:r>
                      <a:endParaRPr lang="ru-RU" sz="1200" dirty="0">
                        <a:latin typeface="Times New Roman" pitchFamily="18" charset="0"/>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15935,8</a:t>
                      </a:r>
                      <a:endParaRPr lang="ru-RU" sz="1200" kern="1200" dirty="0">
                        <a:solidFill>
                          <a:schemeClr val="dk1"/>
                        </a:solidFill>
                        <a:latin typeface="Times New Roman" pitchFamily="18" charset="0"/>
                        <a:ea typeface="+mn-ea"/>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17016,2</a:t>
                      </a:r>
                      <a:endParaRPr lang="ru-RU" sz="1200" kern="1200" dirty="0">
                        <a:solidFill>
                          <a:schemeClr val="dk1"/>
                        </a:solidFill>
                        <a:latin typeface="Times New Roman" pitchFamily="18" charset="0"/>
                        <a:ea typeface="+mn-ea"/>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18156,4</a:t>
                      </a:r>
                      <a:endParaRPr lang="ru-RU" sz="1200" dirty="0">
                        <a:latin typeface="Times New Roman" pitchFamily="18" charset="0"/>
                        <a:cs typeface="Times New Roman" pitchFamily="18" charset="0"/>
                      </a:endParaRPr>
                    </a:p>
                  </a:txBody>
                  <a:tcPr anchor="ctr"/>
                </a:tc>
              </a:tr>
              <a:tr h="639712">
                <a:tc>
                  <a:txBody>
                    <a:bodyPr/>
                    <a:lstStyle/>
                    <a:p>
                      <a:endParaRPr lang="ru-RU" sz="1200" dirty="0">
                        <a:latin typeface="Times New Roman" pitchFamily="18" charset="0"/>
                        <a:cs typeface="Times New Roman" pitchFamily="18" charset="0"/>
                      </a:endParaRPr>
                    </a:p>
                  </a:txBody>
                  <a:tcPr/>
                </a:tc>
                <a:tc>
                  <a:txBody>
                    <a:bodyPr/>
                    <a:lstStyle/>
                    <a:p>
                      <a:r>
                        <a:rPr lang="ru-RU" sz="1200" dirty="0" smtClean="0">
                          <a:latin typeface="Times New Roman" pitchFamily="18" charset="0"/>
                          <a:cs typeface="Times New Roman" pitchFamily="18" charset="0"/>
                        </a:rPr>
                        <a:t>Площадь торговых объектов предприятий розничной торговли (на конец года)</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тыс. кв. м</a:t>
                      </a:r>
                      <a:endParaRPr lang="ru-RU" sz="1200" dirty="0">
                        <a:latin typeface="Times New Roman" pitchFamily="18" charset="0"/>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87,1</a:t>
                      </a:r>
                      <a:endParaRPr lang="ru-RU" sz="1200" kern="1200" dirty="0">
                        <a:solidFill>
                          <a:schemeClr val="dk1"/>
                        </a:solidFill>
                        <a:latin typeface="Times New Roman" pitchFamily="18" charset="0"/>
                        <a:ea typeface="+mn-ea"/>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90,0</a:t>
                      </a:r>
                      <a:endParaRPr lang="ru-RU" sz="1200" dirty="0">
                        <a:latin typeface="Times New Roman" pitchFamily="18" charset="0"/>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97,5</a:t>
                      </a:r>
                      <a:endParaRPr lang="ru-RU" sz="1200" kern="1200" dirty="0">
                        <a:solidFill>
                          <a:schemeClr val="dk1"/>
                        </a:solidFill>
                        <a:latin typeface="Times New Roman" pitchFamily="18" charset="0"/>
                        <a:ea typeface="+mn-ea"/>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104,8</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108,9</a:t>
                      </a:r>
                      <a:endParaRPr lang="ru-RU" sz="1200" dirty="0">
                        <a:latin typeface="Times New Roman" pitchFamily="18" charset="0"/>
                        <a:cs typeface="Times New Roman" pitchFamily="18" charset="0"/>
                      </a:endParaRPr>
                    </a:p>
                  </a:txBody>
                  <a:tcPr anchor="ctr"/>
                </a:tc>
              </a:tr>
              <a:tr h="625678">
                <a:tc>
                  <a:txBody>
                    <a:bodyPr/>
                    <a:lstStyle/>
                    <a:p>
                      <a:endParaRPr lang="ru-RU" sz="1200" dirty="0">
                        <a:latin typeface="Times New Roman" pitchFamily="18" charset="0"/>
                        <a:cs typeface="Times New Roman" pitchFamily="18" charset="0"/>
                      </a:endParaRPr>
                    </a:p>
                  </a:txBody>
                  <a:tcPr/>
                </a:tc>
                <a:tc>
                  <a:txBody>
                    <a:bodyPr/>
                    <a:lstStyle/>
                    <a:p>
                      <a:r>
                        <a:rPr lang="ru-RU" sz="1200" dirty="0" smtClean="0">
                          <a:latin typeface="Times New Roman" pitchFamily="18" charset="0"/>
                          <a:cs typeface="Times New Roman" pitchFamily="18" charset="0"/>
                        </a:rPr>
                        <a:t>Обеспеченность населения площадью торговых объектов</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кв. м</a:t>
                      </a:r>
                      <a:r>
                        <a:rPr lang="ru-RU" sz="1200" baseline="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на 1000 чел.</a:t>
                      </a:r>
                      <a:endParaRPr lang="ru-RU" sz="1200" dirty="0">
                        <a:latin typeface="Times New Roman" pitchFamily="18" charset="0"/>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1214,5</a:t>
                      </a:r>
                    </a:p>
                  </a:txBody>
                  <a:tcPr anchor="ctr"/>
                </a:tc>
                <a:tc>
                  <a:txBody>
                    <a:bodyPr/>
                    <a:lstStyle/>
                    <a:p>
                      <a:pPr algn="ctr"/>
                      <a:r>
                        <a:rPr lang="ru-RU" sz="1200" dirty="0" smtClean="0">
                          <a:latin typeface="Times New Roman" pitchFamily="18" charset="0"/>
                          <a:cs typeface="Times New Roman" pitchFamily="18" charset="0"/>
                        </a:rPr>
                        <a:t>1247,7</a:t>
                      </a:r>
                      <a:endParaRPr lang="ru-RU" sz="1200" dirty="0">
                        <a:latin typeface="Times New Roman" pitchFamily="18" charset="0"/>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1349,0</a:t>
                      </a:r>
                      <a:endParaRPr lang="ru-RU" sz="1200" kern="1200" dirty="0">
                        <a:solidFill>
                          <a:schemeClr val="dk1"/>
                        </a:solidFill>
                        <a:latin typeface="Times New Roman" pitchFamily="18" charset="0"/>
                        <a:ea typeface="+mn-ea"/>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1446,7</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1497,5</a:t>
                      </a:r>
                      <a:endParaRPr lang="ru-RU" sz="1200" dirty="0">
                        <a:latin typeface="Times New Roman" pitchFamily="18" charset="0"/>
                        <a:cs typeface="Times New Roman" pitchFamily="18" charset="0"/>
                      </a:endParaRPr>
                    </a:p>
                  </a:txBody>
                  <a:tcPr anchor="ctr"/>
                </a:tc>
              </a:tr>
              <a:tr h="275631">
                <a:tc>
                  <a:txBody>
                    <a:bodyPr/>
                    <a:lstStyle/>
                    <a:p>
                      <a:r>
                        <a:rPr lang="ru-RU" sz="1200" b="1" dirty="0" smtClean="0">
                          <a:latin typeface="Times New Roman" pitchFamily="18" charset="0"/>
                          <a:cs typeface="Times New Roman" pitchFamily="18" charset="0"/>
                        </a:rPr>
                        <a:t>9</a:t>
                      </a:r>
                      <a:endParaRPr lang="ru-RU" sz="1200" b="1" dirty="0">
                        <a:latin typeface="Times New Roman" pitchFamily="18" charset="0"/>
                        <a:cs typeface="Times New Roman" pitchFamily="18" charset="0"/>
                      </a:endParaRPr>
                    </a:p>
                  </a:txBody>
                  <a:tcPr/>
                </a:tc>
                <a:tc gridSpan="7">
                  <a:txBody>
                    <a:bodyPr/>
                    <a:lstStyle/>
                    <a:p>
                      <a:pPr algn="ctr"/>
                      <a:r>
                        <a:rPr lang="ru-RU" sz="1200" b="1" dirty="0" smtClean="0">
                          <a:latin typeface="Times New Roman" pitchFamily="18" charset="0"/>
                          <a:cs typeface="Times New Roman" pitchFamily="18" charset="0"/>
                        </a:rPr>
                        <a:t>Образование</a:t>
                      </a:r>
                      <a:endParaRPr lang="ru-RU" sz="1200" b="1" dirty="0">
                        <a:latin typeface="Times New Roman" pitchFamily="18" charset="0"/>
                        <a:cs typeface="Times New Roman" pitchFamily="18" charset="0"/>
                      </a:endParaRPr>
                    </a:p>
                  </a:txBody>
                  <a:tcPr/>
                </a:tc>
                <a:tc hMerge="1">
                  <a:txBody>
                    <a:bodyPr/>
                    <a:lstStyle/>
                    <a:p>
                      <a:pPr algn="ctr"/>
                      <a:endParaRPr lang="ru-RU" sz="1200" dirty="0">
                        <a:latin typeface="Times New Roman" pitchFamily="18" charset="0"/>
                        <a:cs typeface="Times New Roman" pitchFamily="18" charset="0"/>
                      </a:endParaRPr>
                    </a:p>
                  </a:txBody>
                  <a:tcPr anchor="ctr"/>
                </a:tc>
                <a:tc hMerge="1">
                  <a:txBody>
                    <a:bodyPr/>
                    <a:lstStyle/>
                    <a:p>
                      <a:pPr marL="0" algn="ctr" defTabSz="914400" rtl="0" eaLnBrk="1" latinLnBrk="0" hangingPunct="1"/>
                      <a:endParaRPr lang="ru-RU" sz="1200" kern="1200" dirty="0" smtClean="0">
                        <a:solidFill>
                          <a:schemeClr val="dk1"/>
                        </a:solidFill>
                        <a:latin typeface="Times New Roman" pitchFamily="18" charset="0"/>
                        <a:ea typeface="+mn-ea"/>
                        <a:cs typeface="Times New Roman" pitchFamily="18" charset="0"/>
                      </a:endParaRPr>
                    </a:p>
                  </a:txBody>
                  <a:tcPr anchor="ctr"/>
                </a:tc>
                <a:tc hMerge="1">
                  <a:txBody>
                    <a:bodyPr/>
                    <a:lstStyle/>
                    <a:p>
                      <a:pPr algn="ctr"/>
                      <a:endParaRPr lang="ru-RU" sz="1200" dirty="0">
                        <a:latin typeface="Times New Roman" pitchFamily="18" charset="0"/>
                        <a:cs typeface="Times New Roman" pitchFamily="18" charset="0"/>
                      </a:endParaRPr>
                    </a:p>
                  </a:txBody>
                  <a:tcPr anchor="ctr"/>
                </a:tc>
                <a:tc hMerge="1">
                  <a:txBody>
                    <a:bodyPr/>
                    <a:lstStyle/>
                    <a:p>
                      <a:pPr marL="0" algn="ctr" defTabSz="914400" rtl="0" eaLnBrk="1" latinLnBrk="0" hangingPunct="1"/>
                      <a:endParaRPr lang="ru-RU" sz="1200" kern="1200" dirty="0">
                        <a:solidFill>
                          <a:schemeClr val="dk1"/>
                        </a:solidFill>
                        <a:latin typeface="Times New Roman" pitchFamily="18" charset="0"/>
                        <a:ea typeface="+mn-ea"/>
                        <a:cs typeface="Times New Roman" pitchFamily="18" charset="0"/>
                      </a:endParaRPr>
                    </a:p>
                  </a:txBody>
                  <a:tcPr anchor="ctr"/>
                </a:tc>
                <a:tc hMerge="1">
                  <a:txBody>
                    <a:bodyPr/>
                    <a:lstStyle/>
                    <a:p>
                      <a:pPr algn="ctr"/>
                      <a:endParaRPr lang="ru-RU" sz="1200" dirty="0">
                        <a:latin typeface="Times New Roman" pitchFamily="18" charset="0"/>
                        <a:cs typeface="Times New Roman" pitchFamily="18" charset="0"/>
                      </a:endParaRPr>
                    </a:p>
                  </a:txBody>
                  <a:tcPr anchor="ctr"/>
                </a:tc>
                <a:tc hMerge="1">
                  <a:txBody>
                    <a:bodyPr/>
                    <a:lstStyle/>
                    <a:p>
                      <a:pPr algn="ctr"/>
                      <a:endParaRPr lang="ru-RU" sz="1200" dirty="0">
                        <a:latin typeface="Times New Roman" pitchFamily="18" charset="0"/>
                        <a:cs typeface="Times New Roman" pitchFamily="18" charset="0"/>
                      </a:endParaRPr>
                    </a:p>
                  </a:txBody>
                  <a:tcPr anchor="ctr"/>
                </a:tc>
              </a:tr>
              <a:tr h="287867">
                <a:tc>
                  <a:txBody>
                    <a:bodyPr/>
                    <a:lstStyle/>
                    <a:p>
                      <a:endParaRPr lang="ru-RU" sz="12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dk1"/>
                          </a:solidFill>
                          <a:latin typeface="Times New Roman" pitchFamily="18" charset="0"/>
                          <a:ea typeface="+mn-ea"/>
                          <a:cs typeface="Times New Roman" pitchFamily="18" charset="0"/>
                        </a:rPr>
                        <a:t>Дошкольное образование:</a:t>
                      </a:r>
                    </a:p>
                  </a:txBody>
                  <a:tcPr/>
                </a:tc>
                <a:tc>
                  <a:txBody>
                    <a:bodyPr/>
                    <a:lstStyle/>
                    <a:p>
                      <a:pPr algn="ctr"/>
                      <a:endParaRPr lang="ru-RU" sz="1200" dirty="0">
                        <a:latin typeface="Times New Roman" pitchFamily="18" charset="0"/>
                        <a:cs typeface="Times New Roman" pitchFamily="18" charset="0"/>
                      </a:endParaRPr>
                    </a:p>
                  </a:txBody>
                  <a:tcPr anchor="ctr"/>
                </a:tc>
                <a:tc>
                  <a:txBody>
                    <a:bodyPr/>
                    <a:lstStyle/>
                    <a:p>
                      <a:pPr marL="0" algn="ctr" defTabSz="914400" rtl="0" eaLnBrk="1" latinLnBrk="0" hangingPunct="1"/>
                      <a:endParaRPr lang="ru-RU" sz="1200" kern="1200" dirty="0" smtClean="0">
                        <a:solidFill>
                          <a:schemeClr val="dk1"/>
                        </a:solidFill>
                        <a:latin typeface="Times New Roman" pitchFamily="18" charset="0"/>
                        <a:ea typeface="+mn-ea"/>
                        <a:cs typeface="Times New Roman" pitchFamily="18" charset="0"/>
                      </a:endParaRPr>
                    </a:p>
                  </a:txBody>
                  <a:tcPr anchor="ctr"/>
                </a:tc>
                <a:tc>
                  <a:txBody>
                    <a:bodyPr/>
                    <a:lstStyle/>
                    <a:p>
                      <a:pPr algn="ctr"/>
                      <a:endParaRPr lang="ru-RU" sz="1200" dirty="0">
                        <a:latin typeface="Times New Roman" pitchFamily="18" charset="0"/>
                        <a:cs typeface="Times New Roman" pitchFamily="18" charset="0"/>
                      </a:endParaRPr>
                    </a:p>
                  </a:txBody>
                  <a:tcPr anchor="ctr"/>
                </a:tc>
                <a:tc>
                  <a:txBody>
                    <a:bodyPr/>
                    <a:lstStyle/>
                    <a:p>
                      <a:pPr marL="0" algn="ctr" defTabSz="914400" rtl="0" eaLnBrk="1" latinLnBrk="0" hangingPunct="1"/>
                      <a:endParaRPr lang="ru-RU" sz="1200" kern="1200" dirty="0">
                        <a:solidFill>
                          <a:schemeClr val="dk1"/>
                        </a:solidFill>
                        <a:latin typeface="Times New Roman" pitchFamily="18" charset="0"/>
                        <a:ea typeface="+mn-ea"/>
                        <a:cs typeface="Times New Roman" pitchFamily="18" charset="0"/>
                      </a:endParaRPr>
                    </a:p>
                  </a:txBody>
                  <a:tcPr anchor="ctr"/>
                </a:tc>
                <a:tc>
                  <a:txBody>
                    <a:bodyPr/>
                    <a:lstStyle/>
                    <a:p>
                      <a:pPr algn="ctr"/>
                      <a:endParaRPr lang="ru-RU" sz="1200" dirty="0">
                        <a:latin typeface="Times New Roman" pitchFamily="18" charset="0"/>
                        <a:cs typeface="Times New Roman" pitchFamily="18" charset="0"/>
                      </a:endParaRPr>
                    </a:p>
                  </a:txBody>
                  <a:tcPr anchor="ctr"/>
                </a:tc>
                <a:tc>
                  <a:txBody>
                    <a:bodyPr/>
                    <a:lstStyle/>
                    <a:p>
                      <a:pPr algn="ctr"/>
                      <a:endParaRPr lang="ru-RU" sz="1200" dirty="0">
                        <a:latin typeface="Times New Roman" pitchFamily="18" charset="0"/>
                        <a:cs typeface="Times New Roman" pitchFamily="18" charset="0"/>
                      </a:endParaRPr>
                    </a:p>
                  </a:txBody>
                  <a:tcPr anchor="ctr"/>
                </a:tc>
              </a:tr>
              <a:tr h="1005262">
                <a:tc>
                  <a:txBody>
                    <a:bodyPr/>
                    <a:lstStyle/>
                    <a:p>
                      <a:endParaRPr lang="ru-RU" sz="1200" dirty="0">
                        <a:latin typeface="Times New Roman" pitchFamily="18" charset="0"/>
                        <a:cs typeface="Times New Roman" pitchFamily="18" charset="0"/>
                      </a:endParaRPr>
                    </a:p>
                  </a:txBody>
                  <a:tcPr/>
                </a:tc>
                <a:tc>
                  <a:txBody>
                    <a:bodyPr/>
                    <a:lstStyle/>
                    <a:p>
                      <a:r>
                        <a:rPr lang="ru-RU" sz="1200" dirty="0" err="1" smtClean="0">
                          <a:latin typeface="Times New Roman" pitchFamily="18" charset="0"/>
                          <a:cs typeface="Times New Roman" pitchFamily="18" charset="0"/>
                        </a:rPr>
                        <a:t>Справочно</a:t>
                      </a:r>
                      <a:r>
                        <a:rPr lang="ru-RU" sz="1200" dirty="0" smtClean="0">
                          <a:latin typeface="Times New Roman" pitchFamily="18" charset="0"/>
                          <a:cs typeface="Times New Roman" pitchFamily="18" charset="0"/>
                        </a:rPr>
                        <a:t>: Количество дошкольных образовательных муниципальных организаций, реализующих образовательные программы дошкольного образования</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единиц</a:t>
                      </a:r>
                      <a:endParaRPr lang="ru-RU" sz="1200" dirty="0">
                        <a:latin typeface="Times New Roman" pitchFamily="18" charset="0"/>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24</a:t>
                      </a:r>
                    </a:p>
                  </a:txBody>
                  <a:tcPr anchor="ctr"/>
                </a:tc>
                <a:tc>
                  <a:txBody>
                    <a:bodyPr/>
                    <a:lstStyle/>
                    <a:p>
                      <a:pPr algn="ctr"/>
                      <a:r>
                        <a:rPr lang="ru-RU" sz="1200" dirty="0" smtClean="0">
                          <a:latin typeface="Times New Roman" pitchFamily="18" charset="0"/>
                          <a:cs typeface="Times New Roman" pitchFamily="18" charset="0"/>
                        </a:rPr>
                        <a:t>13</a:t>
                      </a:r>
                      <a:endParaRPr lang="ru-RU" sz="1200" dirty="0">
                        <a:latin typeface="Times New Roman" pitchFamily="18" charset="0"/>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13</a:t>
                      </a:r>
                      <a:endParaRPr lang="ru-RU" sz="1200" kern="1200" dirty="0">
                        <a:solidFill>
                          <a:schemeClr val="dk1"/>
                        </a:solidFill>
                        <a:latin typeface="Times New Roman" pitchFamily="18" charset="0"/>
                        <a:ea typeface="+mn-ea"/>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13</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13</a:t>
                      </a:r>
                      <a:endParaRPr lang="ru-RU" sz="1200" dirty="0">
                        <a:latin typeface="Times New Roman" pitchFamily="18" charset="0"/>
                        <a:cs typeface="Times New Roman" pitchFamily="18" charset="0"/>
                      </a:endParaRPr>
                    </a:p>
                  </a:txBody>
                  <a:tcPr anchor="ctr"/>
                </a:tc>
              </a:tr>
              <a:tr h="639712">
                <a:tc>
                  <a:txBody>
                    <a:bodyPr/>
                    <a:lstStyle/>
                    <a:p>
                      <a:endParaRPr lang="ru-RU" sz="1200" dirty="0">
                        <a:latin typeface="Times New Roman" pitchFamily="18" charset="0"/>
                        <a:cs typeface="Times New Roman" pitchFamily="18" charset="0"/>
                      </a:endParaRPr>
                    </a:p>
                  </a:txBody>
                  <a:tcPr/>
                </a:tc>
                <a:tc>
                  <a:txBody>
                    <a:bodyPr/>
                    <a:lstStyle/>
                    <a:p>
                      <a:r>
                        <a:rPr lang="ru-RU" sz="1200" dirty="0" err="1" smtClean="0">
                          <a:latin typeface="Times New Roman" pitchFamily="18" charset="0"/>
                          <a:cs typeface="Times New Roman" pitchFamily="18" charset="0"/>
                        </a:rPr>
                        <a:t>Справочно</a:t>
                      </a:r>
                      <a:r>
                        <a:rPr lang="ru-RU" sz="1200" dirty="0" smtClean="0">
                          <a:latin typeface="Times New Roman" pitchFamily="18" charset="0"/>
                          <a:cs typeface="Times New Roman" pitchFamily="18" charset="0"/>
                        </a:rPr>
                        <a:t>: Число мест в дошкольных муниципальных образовательных организациях</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единиц</a:t>
                      </a:r>
                      <a:endParaRPr lang="ru-RU" sz="1200" dirty="0">
                        <a:latin typeface="Times New Roman" pitchFamily="18" charset="0"/>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3727</a:t>
                      </a:r>
                    </a:p>
                  </a:txBody>
                  <a:tcPr anchor="ctr"/>
                </a:tc>
                <a:tc>
                  <a:txBody>
                    <a:bodyPr/>
                    <a:lstStyle/>
                    <a:p>
                      <a:pPr algn="ctr"/>
                      <a:r>
                        <a:rPr lang="ru-RU" sz="1200" dirty="0" smtClean="0">
                          <a:latin typeface="Times New Roman" pitchFamily="18" charset="0"/>
                          <a:cs typeface="Times New Roman" pitchFamily="18" charset="0"/>
                        </a:rPr>
                        <a:t>3517</a:t>
                      </a:r>
                      <a:endParaRPr lang="ru-RU" sz="1200" dirty="0">
                        <a:latin typeface="Times New Roman" pitchFamily="18" charset="0"/>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3517</a:t>
                      </a:r>
                      <a:endParaRPr lang="ru-RU" sz="1200" kern="1200" dirty="0">
                        <a:solidFill>
                          <a:schemeClr val="dk1"/>
                        </a:solidFill>
                        <a:latin typeface="Times New Roman" pitchFamily="18" charset="0"/>
                        <a:ea typeface="+mn-ea"/>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3517</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3517</a:t>
                      </a:r>
                      <a:endParaRPr lang="ru-RU" sz="1200" dirty="0">
                        <a:latin typeface="Times New Roman" pitchFamily="18" charset="0"/>
                        <a:cs typeface="Times New Roman" pitchFamily="18" charset="0"/>
                      </a:endParaRPr>
                    </a:p>
                  </a:txBody>
                  <a:tcPr anchor="ctr"/>
                </a:tc>
              </a:tr>
            </a:tbl>
          </a:graphicData>
        </a:graphic>
      </p:graphicFrame>
      <p:sp>
        <p:nvSpPr>
          <p:cNvPr id="6" name="Прямоугольник 5"/>
          <p:cNvSpPr/>
          <p:nvPr/>
        </p:nvSpPr>
        <p:spPr>
          <a:xfrm>
            <a:off x="6429388" y="6500834"/>
            <a:ext cx="2357425" cy="523220"/>
          </a:xfrm>
          <a:prstGeom prst="rect">
            <a:avLst/>
          </a:prstGeom>
        </p:spPr>
        <p:txBody>
          <a:bodyPr wrap="square">
            <a:spAutoFit/>
          </a:bodyPr>
          <a:lstStyle/>
          <a:p>
            <a:pPr algn="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latin typeface="Arial" pitchFamily="34" charset="0"/>
            </a:endParaRPr>
          </a:p>
        </p:txBody>
      </p:sp>
      <p:pic>
        <p:nvPicPr>
          <p:cNvPr id="7264" name="Рисунок 32" descr="Описание: Можайск-ГО-ПП-01"/>
          <p:cNvPicPr>
            <a:picLocks noChangeAspect="1" noChangeArrowheads="1"/>
          </p:cNvPicPr>
          <p:nvPr/>
        </p:nvPicPr>
        <p:blipFill>
          <a:blip r:embed="rId2" cstate="print"/>
          <a:srcRect/>
          <a:stretch>
            <a:fillRect/>
          </a:stretch>
        </p:blipFill>
        <p:spPr bwMode="auto">
          <a:xfrm>
            <a:off x="500034" y="444842"/>
            <a:ext cx="655938" cy="7052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Текст 2"/>
          <p:cNvSpPr>
            <a:spLocks noGrp="1"/>
          </p:cNvSpPr>
          <p:nvPr>
            <p:ph type="body" idx="1"/>
          </p:nvPr>
        </p:nvSpPr>
        <p:spPr>
          <a:xfrm>
            <a:off x="720433" y="1729947"/>
            <a:ext cx="4040188" cy="785818"/>
          </a:xfrm>
        </p:spPr>
        <p:txBody>
          <a:bodyPr>
            <a:noAutofit/>
          </a:bodyPr>
          <a:lstStyle/>
          <a:p>
            <a:r>
              <a:rPr lang="ru-RU" altLang="ru-RU" sz="1400" b="0" dirty="0" smtClean="0">
                <a:latin typeface="Times New Roman" pitchFamily="18" charset="0"/>
                <a:cs typeface="Times New Roman" pitchFamily="18" charset="0"/>
              </a:rPr>
              <a:t>2023 год  – 229 454,2 тыс.рублей</a:t>
            </a:r>
          </a:p>
          <a:p>
            <a:r>
              <a:rPr lang="ru-RU" altLang="ru-RU" sz="1400" b="0" dirty="0" smtClean="0">
                <a:latin typeface="Times New Roman" pitchFamily="18" charset="0"/>
                <a:cs typeface="Times New Roman" pitchFamily="18" charset="0"/>
              </a:rPr>
              <a:t>2024 год – 0,0 тыс.рублей</a:t>
            </a:r>
          </a:p>
          <a:p>
            <a:r>
              <a:rPr lang="ru-RU" altLang="ru-RU" sz="1400" b="0" dirty="0" smtClean="0">
                <a:latin typeface="Times New Roman" pitchFamily="18" charset="0"/>
                <a:cs typeface="Times New Roman" pitchFamily="18" charset="0"/>
              </a:rPr>
              <a:t>2025 год – 0,0 тыс. рублей</a:t>
            </a:r>
          </a:p>
        </p:txBody>
      </p:sp>
      <p:sp>
        <p:nvSpPr>
          <p:cNvPr id="73731" name="Текст 4"/>
          <p:cNvSpPr>
            <a:spLocks noGrp="1"/>
          </p:cNvSpPr>
          <p:nvPr>
            <p:ph type="body" sz="quarter" idx="3"/>
          </p:nvPr>
        </p:nvSpPr>
        <p:spPr>
          <a:xfrm>
            <a:off x="4643438" y="1714500"/>
            <a:ext cx="4041775" cy="785813"/>
          </a:xfrm>
        </p:spPr>
        <p:txBody>
          <a:bodyPr>
            <a:noAutofit/>
          </a:bodyPr>
          <a:lstStyle/>
          <a:p>
            <a:pPr algn="ctr"/>
            <a:r>
              <a:rPr lang="ru-RU" sz="1400" b="0" dirty="0" smtClean="0">
                <a:latin typeface="Times New Roman" pitchFamily="18" charset="0"/>
                <a:cs typeface="Times New Roman" pitchFamily="18" charset="0"/>
              </a:rPr>
              <a:t>2023 год</a:t>
            </a:r>
          </a:p>
          <a:p>
            <a:r>
              <a:rPr lang="ru-RU" sz="1400" b="0" dirty="0" smtClean="0">
                <a:latin typeface="Times New Roman" pitchFamily="18" charset="0"/>
                <a:cs typeface="Times New Roman" pitchFamily="18" charset="0"/>
              </a:rPr>
              <a:t>17,7% - бюджет Можайского городского округа</a:t>
            </a:r>
          </a:p>
          <a:p>
            <a:r>
              <a:rPr lang="ru-RU" sz="1400" b="0" dirty="0" smtClean="0">
                <a:latin typeface="Times New Roman" pitchFamily="18" charset="0"/>
                <a:cs typeface="Times New Roman" pitchFamily="18" charset="0"/>
              </a:rPr>
              <a:t>82,3% - бюджет Московской области </a:t>
            </a:r>
          </a:p>
        </p:txBody>
      </p:sp>
      <p:sp>
        <p:nvSpPr>
          <p:cNvPr id="8" name="Прямоугольник 7"/>
          <p:cNvSpPr/>
          <p:nvPr/>
        </p:nvSpPr>
        <p:spPr>
          <a:xfrm>
            <a:off x="6215073" y="6500834"/>
            <a:ext cx="2500301" cy="523220"/>
          </a:xfrm>
          <a:prstGeom prst="rect">
            <a:avLst/>
          </a:prstGeom>
        </p:spPr>
        <p:txBody>
          <a:bodyPr wrap="square">
            <a:spAutoFit/>
          </a:bodyPr>
          <a:lstStyle/>
          <a:p>
            <a:pPr algn="r">
              <a:defRPr/>
            </a:pP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cs typeface="Arial" charset="0"/>
            </a:endParaRPr>
          </a:p>
          <a:p>
            <a:pPr algn="r">
              <a:defRPr/>
            </a:pPr>
            <a:endParaRPr lang="ru-RU" sz="1400" dirty="0">
              <a:cs typeface="Arial" charset="0"/>
            </a:endParaRPr>
          </a:p>
        </p:txBody>
      </p:sp>
      <p:sp>
        <p:nvSpPr>
          <p:cNvPr id="9" name="Заголовок 1"/>
          <p:cNvSpPr txBox="1">
            <a:spLocks/>
          </p:cNvSpPr>
          <p:nvPr/>
        </p:nvSpPr>
        <p:spPr bwMode="auto">
          <a:xfrm>
            <a:off x="357188" y="1428750"/>
            <a:ext cx="8229600" cy="571500"/>
          </a:xfrm>
          <a:prstGeom prst="rect">
            <a:avLst/>
          </a:prstGeom>
          <a:noFill/>
          <a:ln w="9525">
            <a:noFill/>
            <a:miter lim="800000"/>
            <a:headEnd/>
            <a:tailEnd/>
          </a:ln>
        </p:spPr>
        <p:txBody>
          <a:bodyPr anchor="ctr"/>
          <a:lstStyle/>
          <a:p>
            <a:pPr algn="ctr" eaLnBrk="0" hangingPunct="0">
              <a:defRPr/>
            </a:pPr>
            <a:endParaRPr lang="ru-RU" sz="2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mj-ea"/>
              <a:cs typeface="Times New Roman" pitchFamily="18" charset="0"/>
            </a:endParaRPr>
          </a:p>
        </p:txBody>
      </p:sp>
      <p:sp>
        <p:nvSpPr>
          <p:cNvPr id="10" name="Заголовок 1"/>
          <p:cNvSpPr txBox="1">
            <a:spLocks/>
          </p:cNvSpPr>
          <p:nvPr/>
        </p:nvSpPr>
        <p:spPr bwMode="auto">
          <a:xfrm>
            <a:off x="1000125" y="1285875"/>
            <a:ext cx="7729538" cy="357188"/>
          </a:xfrm>
          <a:prstGeom prst="rect">
            <a:avLst/>
          </a:prstGeom>
          <a:noFill/>
          <a:ln w="9525">
            <a:noFill/>
            <a:miter lim="800000"/>
            <a:headEnd/>
            <a:tailEnd/>
          </a:ln>
        </p:spPr>
        <p:txBody>
          <a:bodyPr anchor="ctr"/>
          <a:lstStyle/>
          <a:p>
            <a:pPr algn="ctr" eaLnBrk="0" hangingPunct="0">
              <a:defRPr/>
            </a:pPr>
            <a:r>
              <a:rPr lang="ru-RU" kern="0" dirty="0">
                <a:latin typeface="Times New Roman" pitchFamily="18" charset="0"/>
                <a:ea typeface="+mj-ea"/>
                <a:cs typeface="Times New Roman" pitchFamily="18" charset="0"/>
              </a:rPr>
              <a:t>Расходы бюджета Можайского городского округа:</a:t>
            </a:r>
          </a:p>
        </p:txBody>
      </p:sp>
      <p:sp>
        <p:nvSpPr>
          <p:cNvPr id="12" name="Заголовок 11"/>
          <p:cNvSpPr>
            <a:spLocks noGrp="1"/>
          </p:cNvSpPr>
          <p:nvPr>
            <p:ph type="title"/>
          </p:nvPr>
        </p:nvSpPr>
        <p:spPr>
          <a:xfrm>
            <a:off x="1105889" y="523916"/>
            <a:ext cx="7543824" cy="857256"/>
          </a:xfrm>
        </p:spPr>
        <p:txBody>
          <a:bodyPr>
            <a:normAutofit fontScale="90000"/>
          </a:bodyPr>
          <a:lstStyle/>
          <a:p>
            <a:pPr algn="ctr">
              <a:defRPr/>
            </a:pPr>
            <a:r>
              <a:rPr lang="ru-RU" sz="2000" b="1" dirty="0" smtClean="0">
                <a:ln w="1905"/>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t>
            </a:r>
            <a:r>
              <a:rPr lang="ru-RU" sz="2000" b="1" dirty="0" smtClean="0">
                <a:solidFill>
                  <a:srgbClr val="FFC000"/>
                </a:solidFill>
                <a:effectLst>
                  <a:outerShdw blurRad="38100" dist="38100" dir="2700000" algn="tl" rotWithShape="0">
                    <a:srgbClr val="000000">
                      <a:alpha val="43137"/>
                    </a:srgbClr>
                  </a:outerShdw>
                </a:effectLst>
                <a:latin typeface="Times New Roman" pitchFamily="18" charset="0"/>
                <a:cs typeface="Times New Roman" pitchFamily="18" charset="0"/>
              </a:rPr>
              <a:t>Переселение граждан из аварийного жилищного фонда</a:t>
            </a:r>
            <a:r>
              <a:rPr lang="ru-RU" sz="2000" b="1" dirty="0" smtClean="0">
                <a:ln w="1905"/>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br>
              <a:rPr lang="ru-RU" sz="2000" b="1" dirty="0" smtClean="0">
                <a:ln w="1905"/>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ru-RU" sz="2000" b="1" dirty="0" smtClean="0">
                <a:ln w="1905"/>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на 2023- 2027 годы</a:t>
            </a:r>
            <a:r>
              <a:rPr lang="ru-RU" sz="1800" b="1" dirty="0" smtClean="0">
                <a:ln w="1905"/>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r>
            <a:br>
              <a:rPr lang="ru-RU" sz="1800" b="1" dirty="0" smtClean="0">
                <a:ln w="1905"/>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endParaRPr lang="ru-RU" sz="18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3736" name="Рисунок 32" descr="Описание: Можайск-ГО-ПП-01"/>
          <p:cNvPicPr>
            <a:picLocks noChangeAspect="1" noChangeArrowheads="1"/>
          </p:cNvPicPr>
          <p:nvPr/>
        </p:nvPicPr>
        <p:blipFill>
          <a:blip r:embed="rId2" cstate="print"/>
          <a:srcRect/>
          <a:stretch>
            <a:fillRect/>
          </a:stretch>
        </p:blipFill>
        <p:spPr bwMode="auto">
          <a:xfrm>
            <a:off x="474729" y="483090"/>
            <a:ext cx="714375" cy="785813"/>
          </a:xfrm>
          <a:prstGeom prst="rect">
            <a:avLst/>
          </a:prstGeom>
          <a:noFill/>
          <a:ln w="9525">
            <a:noFill/>
            <a:miter lim="800000"/>
            <a:headEnd/>
            <a:tailEnd/>
          </a:ln>
        </p:spPr>
      </p:pic>
      <p:graphicFrame>
        <p:nvGraphicFramePr>
          <p:cNvPr id="14" name="Содержимое 13"/>
          <p:cNvGraphicFramePr>
            <a:graphicFrameLocks noGrp="1"/>
          </p:cNvGraphicFramePr>
          <p:nvPr>
            <p:ph sz="half" idx="2"/>
          </p:nvPr>
        </p:nvGraphicFramePr>
        <p:xfrm>
          <a:off x="457200" y="2857500"/>
          <a:ext cx="4040188" cy="3268663"/>
        </p:xfrm>
        <a:graphic>
          <a:graphicData uri="http://schemas.openxmlformats.org/drawingml/2006/chart">
            <c:chart xmlns:c="http://schemas.openxmlformats.org/drawingml/2006/chart" xmlns:r="http://schemas.openxmlformats.org/officeDocument/2006/relationships" r:id="rId3"/>
          </a:graphicData>
        </a:graphic>
      </p:graphicFrame>
      <p:pic>
        <p:nvPicPr>
          <p:cNvPr id="6146" name="Picture 2" descr="C:\Users\buch1\Desktop\вп.jpg"/>
          <p:cNvPicPr>
            <a:picLocks noGrp="1" noChangeAspect="1" noChangeArrowheads="1"/>
          </p:cNvPicPr>
          <p:nvPr>
            <p:ph sz="quarter" idx="4"/>
          </p:nvPr>
        </p:nvPicPr>
        <p:blipFill>
          <a:blip r:embed="rId4"/>
          <a:srcRect/>
          <a:stretch>
            <a:fillRect/>
          </a:stretch>
        </p:blipFill>
        <p:spPr bwMode="auto">
          <a:xfrm>
            <a:off x="4785908" y="2954062"/>
            <a:ext cx="3930650" cy="3061446"/>
          </a:xfrm>
          <a:prstGeom prst="rect">
            <a:avLst/>
          </a:prstGeom>
          <a:noFill/>
        </p:spPr>
      </p:pic>
      <p:graphicFrame>
        <p:nvGraphicFramePr>
          <p:cNvPr id="13" name="Содержимое 13"/>
          <p:cNvGraphicFramePr>
            <a:graphicFrameLocks/>
          </p:cNvGraphicFramePr>
          <p:nvPr/>
        </p:nvGraphicFramePr>
        <p:xfrm>
          <a:off x="500034" y="2786058"/>
          <a:ext cx="4040188" cy="3268663"/>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Заголовок 1"/>
          <p:cNvSpPr>
            <a:spLocks noGrp="1"/>
          </p:cNvSpPr>
          <p:nvPr>
            <p:ph type="title"/>
          </p:nvPr>
        </p:nvSpPr>
        <p:spPr>
          <a:xfrm>
            <a:off x="1186249" y="500063"/>
            <a:ext cx="7500551" cy="760326"/>
          </a:xfrm>
          <a:solidFill>
            <a:srgbClr val="00B0F0"/>
          </a:solidFill>
        </p:spPr>
        <p:txBody>
          <a:bodyPr anchor="ctr"/>
          <a:lstStyle/>
          <a:p>
            <a:pPr algn="ctr"/>
            <a:r>
              <a:rPr lang="ru-RU" sz="1800" dirty="0" smtClean="0">
                <a:latin typeface="Times New Roman" pitchFamily="18" charset="0"/>
                <a:cs typeface="Times New Roman" pitchFamily="18" charset="0"/>
              </a:rPr>
              <a:t>Мероприятия, предусмотренные к финансированию:</a:t>
            </a:r>
          </a:p>
        </p:txBody>
      </p:sp>
      <p:sp>
        <p:nvSpPr>
          <p:cNvPr id="74755" name="Содержимое 2"/>
          <p:cNvSpPr>
            <a:spLocks noGrp="1"/>
          </p:cNvSpPr>
          <p:nvPr>
            <p:ph idx="1"/>
          </p:nvPr>
        </p:nvSpPr>
        <p:spPr>
          <a:xfrm>
            <a:off x="428625" y="1285875"/>
            <a:ext cx="8429625" cy="1357307"/>
          </a:xfrm>
        </p:spPr>
        <p:txBody>
          <a:bodyPr/>
          <a:lstStyle/>
          <a:p>
            <a:pPr>
              <a:buFont typeface="Wingdings" pitchFamily="2" charset="2"/>
              <a:buChar char="§"/>
            </a:pPr>
            <a:r>
              <a:rPr lang="ru-RU" sz="1300" dirty="0" smtClean="0">
                <a:latin typeface="Times New Roman" pitchFamily="18" charset="0"/>
                <a:cs typeface="Times New Roman" pitchFamily="18" charset="0"/>
              </a:rPr>
              <a:t>Обеспечение мероприятий по переселению граждан из аварийного жилищного фонда, признанного таковым после 01.01.2017</a:t>
            </a:r>
          </a:p>
          <a:p>
            <a:pPr>
              <a:buFont typeface="Wingdings" pitchFamily="2" charset="2"/>
              <a:buChar char="§"/>
            </a:pPr>
            <a:r>
              <a:rPr lang="ru-RU" sz="1300" dirty="0" smtClean="0">
                <a:latin typeface="Times New Roman" pitchFamily="18" charset="0"/>
                <a:cs typeface="Times New Roman" pitchFamily="18" charset="0"/>
              </a:rPr>
              <a:t>Обеспечение мероприятий по переселению граждан из непригодного для проживания жилищного фонда, признанного аварийными до 01.01.2017</a:t>
            </a:r>
          </a:p>
        </p:txBody>
      </p:sp>
      <p:sp>
        <p:nvSpPr>
          <p:cNvPr id="5" name="Прямоугольник 4"/>
          <p:cNvSpPr/>
          <p:nvPr/>
        </p:nvSpPr>
        <p:spPr>
          <a:xfrm>
            <a:off x="6143636" y="6507891"/>
            <a:ext cx="2714614" cy="523220"/>
          </a:xfrm>
          <a:prstGeom prst="rect">
            <a:avLst/>
          </a:prstGeom>
        </p:spPr>
        <p:txBody>
          <a:bodyPr wrap="square">
            <a:spAutoFit/>
          </a:bodyPr>
          <a:lstStyle/>
          <a:p>
            <a:pPr algn="r">
              <a:defRPr/>
            </a:pP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cs typeface="Arial" charset="0"/>
            </a:endParaRPr>
          </a:p>
          <a:p>
            <a:pPr algn="r">
              <a:defRPr/>
            </a:pPr>
            <a:endParaRPr lang="ru-RU" sz="1400" dirty="0">
              <a:latin typeface="Arial" charset="0"/>
              <a:cs typeface="Arial" charset="0"/>
            </a:endParaRPr>
          </a:p>
        </p:txBody>
      </p:sp>
      <p:pic>
        <p:nvPicPr>
          <p:cNvPr id="74757" name="Рисунок 32" descr="Описание: Можайск-ГО-ПП-01"/>
          <p:cNvPicPr>
            <a:picLocks noChangeAspect="1" noChangeArrowheads="1"/>
          </p:cNvPicPr>
          <p:nvPr/>
        </p:nvPicPr>
        <p:blipFill>
          <a:blip r:embed="rId2" cstate="print"/>
          <a:srcRect/>
          <a:stretch>
            <a:fillRect/>
          </a:stretch>
        </p:blipFill>
        <p:spPr bwMode="auto">
          <a:xfrm>
            <a:off x="450146" y="474853"/>
            <a:ext cx="714375" cy="78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Заголовок 1"/>
          <p:cNvSpPr>
            <a:spLocks noGrp="1"/>
          </p:cNvSpPr>
          <p:nvPr>
            <p:ph type="title"/>
          </p:nvPr>
        </p:nvSpPr>
        <p:spPr>
          <a:xfrm>
            <a:off x="1210962" y="500043"/>
            <a:ext cx="7475814" cy="785818"/>
          </a:xfrm>
          <a:solidFill>
            <a:srgbClr val="00B0F0"/>
          </a:solidFill>
        </p:spPr>
        <p:txBody>
          <a:bodyPr anchor="ctr"/>
          <a:lstStyle/>
          <a:p>
            <a:pPr algn="ctr"/>
            <a:r>
              <a:rPr lang="ru-RU" sz="1800" dirty="0" smtClean="0">
                <a:latin typeface="Times New Roman" pitchFamily="18" charset="0"/>
                <a:cs typeface="Times New Roman" pitchFamily="18" charset="0"/>
              </a:rPr>
              <a:t>Перечень приоритетных показателей муниципальных программ</a:t>
            </a:r>
          </a:p>
        </p:txBody>
      </p:sp>
      <p:graphicFrame>
        <p:nvGraphicFramePr>
          <p:cNvPr id="6" name="Содержимое 5"/>
          <p:cNvGraphicFramePr>
            <a:graphicFrameLocks noGrp="1"/>
          </p:cNvGraphicFramePr>
          <p:nvPr>
            <p:ph idx="1"/>
          </p:nvPr>
        </p:nvGraphicFramePr>
        <p:xfrm>
          <a:off x="424623" y="1441622"/>
          <a:ext cx="8315722" cy="2736735"/>
        </p:xfrm>
        <a:graphic>
          <a:graphicData uri="http://schemas.openxmlformats.org/drawingml/2006/table">
            <a:tbl>
              <a:tblPr/>
              <a:tblGrid>
                <a:gridCol w="404437"/>
                <a:gridCol w="3451294"/>
                <a:gridCol w="791294"/>
                <a:gridCol w="719358"/>
                <a:gridCol w="719358"/>
                <a:gridCol w="719358"/>
                <a:gridCol w="791294"/>
                <a:gridCol w="719329"/>
              </a:tblGrid>
              <a:tr h="542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Показатели, характеризующие достижение цели</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Единица измерения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Факт</a:t>
                      </a:r>
                    </a:p>
                    <a:p>
                      <a:pPr algn="ctr"/>
                      <a:r>
                        <a:rPr lang="ru-RU" sz="1050" b="1" dirty="0" smtClean="0">
                          <a:solidFill>
                            <a:schemeClr val="tx1"/>
                          </a:solidFill>
                          <a:latin typeface="Times New Roman" pitchFamily="18" charset="0"/>
                          <a:cs typeface="Times New Roman" pitchFamily="18" charset="0"/>
                        </a:rPr>
                        <a:t>2021год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План</a:t>
                      </a:r>
                    </a:p>
                    <a:p>
                      <a:pPr algn="ctr"/>
                      <a:r>
                        <a:rPr lang="ru-RU" sz="1050" b="1" dirty="0" smtClean="0">
                          <a:solidFill>
                            <a:schemeClr val="tx1"/>
                          </a:solidFill>
                          <a:latin typeface="Times New Roman" pitchFamily="18" charset="0"/>
                          <a:cs typeface="Times New Roman" pitchFamily="18" charset="0"/>
                        </a:rPr>
                        <a:t>2022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2023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a:t>
                      </a:r>
                    </a:p>
                    <a:p>
                      <a:pPr algn="ctr"/>
                      <a:r>
                        <a:rPr lang="ru-RU" sz="1050" b="1" dirty="0" smtClean="0">
                          <a:solidFill>
                            <a:schemeClr val="tx1"/>
                          </a:solidFill>
                          <a:latin typeface="Times New Roman" pitchFamily="18" charset="0"/>
                          <a:cs typeface="Times New Roman" pitchFamily="18" charset="0"/>
                        </a:rPr>
                        <a:t>2024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c>
                  <a:txBody>
                    <a:bodyPr/>
                    <a:lstStyle/>
                    <a:p>
                      <a:pPr algn="ctr"/>
                      <a:r>
                        <a:rPr lang="ru-RU" sz="1050" b="1" dirty="0" smtClean="0">
                          <a:solidFill>
                            <a:schemeClr val="tx1"/>
                          </a:solidFill>
                          <a:latin typeface="Times New Roman" pitchFamily="18" charset="0"/>
                          <a:cs typeface="Times New Roman" pitchFamily="18" charset="0"/>
                        </a:rPr>
                        <a:t>Прогноз 2025 год</a:t>
                      </a:r>
                      <a:endParaRPr lang="ru-RU" sz="1050" b="1" dirty="0">
                        <a:solidFill>
                          <a:schemeClr val="tx1"/>
                        </a:solidFill>
                        <a:latin typeface="Times New Roman" pitchFamily="18" charset="0"/>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E1DC"/>
                    </a:solidFill>
                  </a:tcPr>
                </a:tc>
              </a:tr>
              <a:tr h="5431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b="0" kern="1200" dirty="0" smtClean="0">
                          <a:solidFill>
                            <a:schemeClr val="tx1"/>
                          </a:solidFill>
                          <a:latin typeface="Times New Roman" pitchFamily="18" charset="0"/>
                          <a:ea typeface="+mn-ea"/>
                          <a:cs typeface="Times New Roman" pitchFamily="18" charset="0"/>
                        </a:rPr>
                        <a:t>Количество квадратных метров непригодного для проживания жилищного фонда, признанного аварийным  до 01.01.2017 года, переселенных по Подпрограмме 2.</a:t>
                      </a:r>
                      <a:endPar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Тыс. кв.м</a:t>
                      </a:r>
                      <a:endPar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1000"/>
                        </a:spcAft>
                      </a:pPr>
                      <a:r>
                        <a:rPr lang="ru-RU" sz="1000" b="0" kern="1200" dirty="0" smtClean="0">
                          <a:solidFill>
                            <a:schemeClr val="tx1"/>
                          </a:solidFill>
                          <a:latin typeface="Times New Roman" pitchFamily="18" charset="0"/>
                          <a:ea typeface="+mn-ea"/>
                          <a:cs typeface="Times New Roman" pitchFamily="18" charset="0"/>
                        </a:rPr>
                        <a:t>0,272</a:t>
                      </a:r>
                      <a:endParaRPr lang="ru-RU" sz="1000" b="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1000"/>
                        </a:spcAft>
                      </a:pPr>
                      <a:r>
                        <a:rPr lang="ru-RU" sz="1000" b="0" dirty="0" smtClean="0">
                          <a:latin typeface="Times New Roman" pitchFamily="18" charset="0"/>
                          <a:ea typeface="Times New Roman"/>
                          <a:cs typeface="Times New Roman" pitchFamily="18" charset="0"/>
                        </a:rPr>
                        <a:t>-</a:t>
                      </a:r>
                      <a:endParaRPr lang="ru-RU" sz="1000" b="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1000"/>
                        </a:spcAft>
                      </a:pPr>
                      <a:r>
                        <a:rPr lang="ru-RU" sz="1000" b="0" dirty="0" smtClean="0">
                          <a:latin typeface="Times New Roman" pitchFamily="18" charset="0"/>
                          <a:ea typeface="Times New Roman"/>
                          <a:cs typeface="Times New Roman" pitchFamily="18" charset="0"/>
                        </a:rPr>
                        <a:t>-</a:t>
                      </a:r>
                      <a:endParaRPr lang="ru-RU" sz="1000" b="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1000"/>
                        </a:spcAft>
                      </a:pPr>
                      <a:r>
                        <a:rPr lang="ru-RU" sz="1000" b="0" dirty="0" smtClean="0">
                          <a:latin typeface="Times New Roman" pitchFamily="18" charset="0"/>
                          <a:ea typeface="Times New Roman"/>
                          <a:cs typeface="Times New Roman" pitchFamily="18" charset="0"/>
                        </a:rPr>
                        <a:t>-</a:t>
                      </a:r>
                      <a:endParaRPr lang="ru-RU" sz="1000" b="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r>
              <a:tr h="5431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b="0" kern="1200" dirty="0" smtClean="0">
                          <a:solidFill>
                            <a:schemeClr val="tx1"/>
                          </a:solidFill>
                          <a:latin typeface="Times New Roman" pitchFamily="18" charset="0"/>
                          <a:ea typeface="+mn-ea"/>
                          <a:cs typeface="Times New Roman" pitchFamily="18" charset="0"/>
                        </a:rPr>
                        <a:t>Количество граждан, расселенных из непригодного для проживания жилищного фонда, признанного аварийными до 01.01.2017 года, расселенного по Подпрограмме 2.</a:t>
                      </a:r>
                      <a:endPar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Тыс.чел.</a:t>
                      </a:r>
                      <a:endPar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1000"/>
                        </a:spcAft>
                      </a:pPr>
                      <a:r>
                        <a:rPr lang="ru-RU" sz="1000" b="0" dirty="0" smtClean="0">
                          <a:latin typeface="Times New Roman" pitchFamily="18" charset="0"/>
                          <a:ea typeface="Times New Roman"/>
                          <a:cs typeface="Times New Roman" pitchFamily="18" charset="0"/>
                        </a:rPr>
                        <a:t>0,035</a:t>
                      </a:r>
                      <a:endParaRPr lang="ru-RU" sz="1000" b="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1000"/>
                        </a:spcAft>
                      </a:pPr>
                      <a:r>
                        <a:rPr lang="ru-RU" sz="1000" b="0" dirty="0" smtClean="0">
                          <a:latin typeface="Times New Roman" pitchFamily="18" charset="0"/>
                          <a:ea typeface="Times New Roman"/>
                          <a:cs typeface="Times New Roman" pitchFamily="18" charset="0"/>
                        </a:rPr>
                        <a:t>-</a:t>
                      </a:r>
                      <a:endParaRPr lang="ru-RU" sz="1000" b="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1000"/>
                        </a:spcAft>
                      </a:pPr>
                      <a:r>
                        <a:rPr lang="ru-RU" sz="1000" b="0" dirty="0" smtClean="0">
                          <a:latin typeface="Times New Roman" pitchFamily="18" charset="0"/>
                          <a:ea typeface="Times New Roman"/>
                          <a:cs typeface="Times New Roman" pitchFamily="18" charset="0"/>
                        </a:rPr>
                        <a:t>-</a:t>
                      </a:r>
                      <a:endParaRPr lang="ru-RU" sz="1000" b="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1000"/>
                        </a:spcAft>
                      </a:pPr>
                      <a:r>
                        <a:rPr lang="ru-RU" sz="1000" b="0" dirty="0" smtClean="0">
                          <a:latin typeface="Times New Roman" pitchFamily="18" charset="0"/>
                          <a:ea typeface="Times New Roman"/>
                          <a:cs typeface="Times New Roman" pitchFamily="18" charset="0"/>
                        </a:rPr>
                        <a:t>-</a:t>
                      </a:r>
                      <a:endParaRPr lang="ru-RU" sz="1000" b="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r>
              <a:tr h="5431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b="0" kern="1200" dirty="0" smtClean="0">
                          <a:solidFill>
                            <a:schemeClr val="tx1"/>
                          </a:solidFill>
                          <a:latin typeface="Times New Roman" pitchFamily="18" charset="0"/>
                          <a:ea typeface="+mn-ea"/>
                          <a:cs typeface="Times New Roman" pitchFamily="18" charset="0"/>
                        </a:rPr>
                        <a:t>Количество квадратных метров непригодного для проживания жилищного фонда, признанного аварийными после 01.01.2017 года, расселенного по Подпрограмме 2.</a:t>
                      </a:r>
                      <a:endPar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Тыс. кв.м</a:t>
                      </a:r>
                      <a:endPar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b="0" dirty="0">
                          <a:solidFill>
                            <a:srgbClr val="000000"/>
                          </a:solidFill>
                          <a:latin typeface="Times New Roman" pitchFamily="18" charset="0"/>
                          <a:ea typeface="Times New Roman"/>
                          <a:cs typeface="Times New Roman" pitchFamily="18" charset="0"/>
                        </a:rPr>
                        <a:t>0,619</a:t>
                      </a:r>
                      <a:endParaRPr lang="ru-RU" sz="1000" b="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0"/>
                        </a:spcAft>
                      </a:pPr>
                      <a:r>
                        <a:rPr lang="ru-RU" sz="1000" b="0" dirty="0">
                          <a:solidFill>
                            <a:srgbClr val="000000"/>
                          </a:solidFill>
                          <a:latin typeface="Times New Roman" pitchFamily="18" charset="0"/>
                          <a:ea typeface="Times New Roman"/>
                          <a:cs typeface="Times New Roman" pitchFamily="18" charset="0"/>
                        </a:rPr>
                        <a:t>2,808</a:t>
                      </a:r>
                      <a:endParaRPr lang="ru-RU" sz="1000" b="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1000"/>
                        </a:spcAft>
                      </a:pPr>
                      <a:endParaRPr lang="ru-RU" sz="1000" b="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c>
                  <a:txBody>
                    <a:bodyPr/>
                    <a:lstStyle/>
                    <a:p>
                      <a:pPr algn="ctr">
                        <a:lnSpc>
                          <a:spcPct val="100000"/>
                        </a:lnSpc>
                        <a:spcAft>
                          <a:spcPts val="1000"/>
                        </a:spcAft>
                      </a:pPr>
                      <a:endParaRPr lang="ru-RU" sz="1000" b="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EC"/>
                    </a:solidFill>
                  </a:tcPr>
                </a:tc>
              </a:tr>
              <a:tr h="5431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rgbClr val="000000"/>
                          </a:solidFill>
                          <a:effectLst/>
                          <a:latin typeface="Times New Roman" pitchFamily="18" charset="0"/>
                          <a:cs typeface="Times New Roman" pitchFamily="18" charset="0"/>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000" b="0" kern="1200" dirty="0" smtClean="0">
                          <a:solidFill>
                            <a:schemeClr val="tx1"/>
                          </a:solidFill>
                          <a:latin typeface="Times New Roman" pitchFamily="18" charset="0"/>
                          <a:ea typeface="+mn-ea"/>
                          <a:cs typeface="Times New Roman" pitchFamily="18" charset="0"/>
                        </a:rPr>
                        <a:t>Количество граждан, расселенных из непригодного для проживания жилищного фонда, признанного аварийными после 01.01.2017 года, расселенного по Подпрограмме 2.</a:t>
                      </a:r>
                      <a:endPar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cs typeface="Times New Roman" pitchFamily="18" charset="0"/>
                        </a:rPr>
                        <a:t>Тыс.чел.</a:t>
                      </a:r>
                      <a:endPar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b="0" dirty="0">
                          <a:solidFill>
                            <a:srgbClr val="000000"/>
                          </a:solidFill>
                          <a:latin typeface="Times New Roman" pitchFamily="18" charset="0"/>
                          <a:ea typeface="Times New Roman"/>
                          <a:cs typeface="Times New Roman" pitchFamily="18" charset="0"/>
                        </a:rPr>
                        <a:t>0,022</a:t>
                      </a:r>
                      <a:endParaRPr lang="ru-RU" sz="1000" b="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0"/>
                        </a:spcAft>
                      </a:pPr>
                      <a:r>
                        <a:rPr lang="ru-RU" sz="1000" b="0" dirty="0">
                          <a:solidFill>
                            <a:srgbClr val="000000"/>
                          </a:solidFill>
                          <a:latin typeface="Times New Roman" pitchFamily="18" charset="0"/>
                          <a:ea typeface="Times New Roman"/>
                          <a:cs typeface="Times New Roman" pitchFamily="18" charset="0"/>
                        </a:rPr>
                        <a:t>0,153</a:t>
                      </a:r>
                      <a:endParaRPr lang="ru-RU" sz="1000" b="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1000"/>
                        </a:spcAft>
                      </a:pPr>
                      <a:r>
                        <a:rPr lang="ru-RU" sz="1000" b="0" dirty="0" smtClean="0">
                          <a:latin typeface="Times New Roman" pitchFamily="18" charset="0"/>
                          <a:ea typeface="Times New Roman"/>
                          <a:cs typeface="Times New Roman" pitchFamily="18" charset="0"/>
                        </a:rPr>
                        <a:t>-</a:t>
                      </a:r>
                      <a:endParaRPr lang="ru-RU" sz="1000" b="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c>
                  <a:txBody>
                    <a:bodyPr/>
                    <a:lstStyle/>
                    <a:p>
                      <a:pPr algn="ctr">
                        <a:lnSpc>
                          <a:spcPct val="100000"/>
                        </a:lnSpc>
                        <a:spcAft>
                          <a:spcPts val="1000"/>
                        </a:spcAft>
                      </a:pPr>
                      <a:r>
                        <a:rPr lang="ru-RU" sz="1000" b="0" dirty="0" smtClean="0">
                          <a:latin typeface="Times New Roman" pitchFamily="18" charset="0"/>
                          <a:ea typeface="Times New Roman"/>
                          <a:cs typeface="Times New Roman" pitchFamily="18" charset="0"/>
                        </a:rPr>
                        <a:t>-</a:t>
                      </a:r>
                      <a:endParaRPr lang="ru-RU" sz="1000" b="0" dirty="0">
                        <a:latin typeface="Times New Roman" pitchFamily="18" charset="0"/>
                        <a:ea typeface="Times New Roman"/>
                        <a:cs typeface="Times New Roman"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6"/>
                    </a:solidFill>
                  </a:tcPr>
                </a:tc>
              </a:tr>
            </a:tbl>
          </a:graphicData>
        </a:graphic>
      </p:graphicFrame>
      <p:sp>
        <p:nvSpPr>
          <p:cNvPr id="5" name="Прямоугольник 4"/>
          <p:cNvSpPr/>
          <p:nvPr/>
        </p:nvSpPr>
        <p:spPr>
          <a:xfrm>
            <a:off x="6128170" y="6491416"/>
            <a:ext cx="2714612" cy="523220"/>
          </a:xfrm>
          <a:prstGeom prst="rect">
            <a:avLst/>
          </a:prstGeom>
        </p:spPr>
        <p:txBody>
          <a:bodyPr wrap="square">
            <a:spAutoFit/>
          </a:bodyPr>
          <a:lstStyle/>
          <a:p>
            <a:pPr algn="r">
              <a:defRPr/>
            </a:pP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cs typeface="Arial" charset="0"/>
            </a:endParaRPr>
          </a:p>
          <a:p>
            <a:pPr algn="r">
              <a:defRPr/>
            </a:pPr>
            <a:endParaRPr lang="ru-RU" sz="1400" dirty="0">
              <a:latin typeface="Arial" charset="0"/>
              <a:cs typeface="Arial" charset="0"/>
            </a:endParaRPr>
          </a:p>
        </p:txBody>
      </p:sp>
      <p:pic>
        <p:nvPicPr>
          <p:cNvPr id="75863" name="Рисунок 32" descr="Описание: Можайск-ГО-ПП-01"/>
          <p:cNvPicPr>
            <a:picLocks noChangeAspect="1" noChangeArrowheads="1"/>
          </p:cNvPicPr>
          <p:nvPr/>
        </p:nvPicPr>
        <p:blipFill>
          <a:blip r:embed="rId2" cstate="print"/>
          <a:srcRect/>
          <a:stretch>
            <a:fillRect/>
          </a:stretch>
        </p:blipFill>
        <p:spPr bwMode="auto">
          <a:xfrm>
            <a:off x="456170" y="486290"/>
            <a:ext cx="714375" cy="785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Заголовок 1"/>
          <p:cNvSpPr>
            <a:spLocks noGrp="1"/>
          </p:cNvSpPr>
          <p:nvPr>
            <p:ph type="title"/>
          </p:nvPr>
        </p:nvSpPr>
        <p:spPr>
          <a:xfrm>
            <a:off x="928662" y="428604"/>
            <a:ext cx="7758138" cy="614346"/>
          </a:xfrm>
        </p:spPr>
        <p:txBody>
          <a:bodyPr>
            <a:normAutofit/>
          </a:bodyPr>
          <a:lstStyle/>
          <a:p>
            <a:pPr algn="ctr"/>
            <a:r>
              <a:rPr lang="ru-RU" sz="2500" b="1" dirty="0" smtClean="0">
                <a:latin typeface="Times New Roman" pitchFamily="18" charset="0"/>
                <a:cs typeface="Times New Roman" pitchFamily="18" charset="0"/>
              </a:rPr>
              <a:t>Дефицит бюджета Можайского городского округа </a:t>
            </a:r>
          </a:p>
        </p:txBody>
      </p:sp>
      <p:sp>
        <p:nvSpPr>
          <p:cNvPr id="138245" name="Содержимое 5"/>
          <p:cNvSpPr>
            <a:spLocks noGrp="1"/>
          </p:cNvSpPr>
          <p:nvPr>
            <p:ph idx="1"/>
          </p:nvPr>
        </p:nvSpPr>
        <p:spPr>
          <a:xfrm>
            <a:off x="457200" y="1143000"/>
            <a:ext cx="8186738" cy="5214958"/>
          </a:xfrm>
        </p:spPr>
        <p:txBody>
          <a:bodyPr>
            <a:normAutofit/>
          </a:bodyPr>
          <a:lstStyle/>
          <a:p>
            <a:pPr lvl="4" algn="r">
              <a:buFont typeface="Wingdings" pitchFamily="2" charset="2"/>
              <a:buNone/>
            </a:pPr>
            <a:endParaRPr lang="ru-RU" dirty="0" smtClean="0"/>
          </a:p>
          <a:p>
            <a:pPr lvl="4" algn="r">
              <a:buFont typeface="Wingdings" pitchFamily="2" charset="2"/>
              <a:buNone/>
            </a:pPr>
            <a:endParaRPr lang="ru-RU" dirty="0" smtClean="0"/>
          </a:p>
          <a:p>
            <a:pPr lvl="4" algn="r">
              <a:buFont typeface="Wingdings" pitchFamily="2" charset="2"/>
              <a:buNone/>
            </a:pPr>
            <a:r>
              <a:rPr lang="ru-RU" dirty="0" smtClean="0">
                <a:latin typeface="Sitka Small" pitchFamily="2" charset="0"/>
              </a:rPr>
              <a:t>9,9 %</a:t>
            </a:r>
          </a:p>
          <a:p>
            <a:pPr lvl="4" algn="r">
              <a:buFont typeface="Wingdings" pitchFamily="2" charset="2"/>
              <a:buNone/>
            </a:pPr>
            <a:endParaRPr lang="ru-RU" sz="1000" dirty="0" smtClean="0"/>
          </a:p>
          <a:p>
            <a:pPr lvl="4" algn="r">
              <a:buFont typeface="Wingdings" pitchFamily="2" charset="2"/>
              <a:buNone/>
            </a:pPr>
            <a:r>
              <a:rPr lang="ru-RU" sz="1000" dirty="0" smtClean="0">
                <a:latin typeface="Times New Roman" pitchFamily="18" charset="0"/>
                <a:cs typeface="Times New Roman" pitchFamily="18" charset="0"/>
              </a:rPr>
              <a:t>к общей сумме доходов без учета</a:t>
            </a:r>
          </a:p>
          <a:p>
            <a:pPr lvl="4" algn="r">
              <a:buFont typeface="Wingdings" pitchFamily="2" charset="2"/>
              <a:buNone/>
            </a:pPr>
            <a:r>
              <a:rPr lang="ru-RU" sz="1000" dirty="0" smtClean="0">
                <a:latin typeface="Times New Roman" pitchFamily="18" charset="0"/>
                <a:cs typeface="Times New Roman" pitchFamily="18" charset="0"/>
              </a:rPr>
              <a:t>безвозмездных поступлений и </a:t>
            </a:r>
          </a:p>
          <a:p>
            <a:pPr lvl="4" algn="r">
              <a:buFont typeface="Wingdings" pitchFamily="2" charset="2"/>
              <a:buNone/>
            </a:pPr>
            <a:r>
              <a:rPr lang="ru-RU" sz="1000" dirty="0" smtClean="0">
                <a:latin typeface="Times New Roman" pitchFamily="18" charset="0"/>
                <a:cs typeface="Times New Roman" pitchFamily="18" charset="0"/>
              </a:rPr>
              <a:t>поступлений налоговых доходов по </a:t>
            </a:r>
          </a:p>
          <a:p>
            <a:pPr lvl="4" algn="r">
              <a:buFont typeface="Wingdings" pitchFamily="2" charset="2"/>
              <a:buNone/>
            </a:pPr>
            <a:r>
              <a:rPr lang="ru-RU" sz="1000" dirty="0" smtClean="0">
                <a:latin typeface="Times New Roman" pitchFamily="18" charset="0"/>
                <a:cs typeface="Times New Roman" pitchFamily="18" charset="0"/>
              </a:rPr>
              <a:t>дополнительным нормативам отчислений</a:t>
            </a:r>
          </a:p>
          <a:p>
            <a:pPr lvl="4" algn="r">
              <a:buFont typeface="Wingdings" pitchFamily="2" charset="2"/>
              <a:buNone/>
            </a:pPr>
            <a:endParaRPr lang="ru-RU" sz="800" dirty="0" smtClean="0"/>
          </a:p>
          <a:p>
            <a:pPr lvl="4" algn="r">
              <a:buFont typeface="Wingdings" pitchFamily="2" charset="2"/>
              <a:buNone/>
            </a:pPr>
            <a:r>
              <a:rPr lang="ru-RU" dirty="0" smtClean="0">
                <a:latin typeface="Sitka Small" pitchFamily="2" charset="0"/>
              </a:rPr>
              <a:t>4,5 %</a:t>
            </a:r>
          </a:p>
          <a:p>
            <a:pPr lvl="4" algn="r">
              <a:buFont typeface="Wingdings" pitchFamily="2" charset="2"/>
              <a:buNone/>
            </a:pPr>
            <a:endParaRPr lang="ru-RU" sz="1000" dirty="0" smtClean="0">
              <a:latin typeface="Sitka Small" pitchFamily="2" charset="0"/>
            </a:endParaRPr>
          </a:p>
          <a:p>
            <a:pPr lvl="4" algn="r">
              <a:buFont typeface="Wingdings" pitchFamily="2" charset="2"/>
              <a:buNone/>
            </a:pPr>
            <a:r>
              <a:rPr lang="ru-RU" sz="1000" dirty="0" smtClean="0">
                <a:latin typeface="Times New Roman" pitchFamily="18" charset="0"/>
                <a:cs typeface="Times New Roman" pitchFamily="18" charset="0"/>
              </a:rPr>
              <a:t>к общей сумме доходов без учета</a:t>
            </a:r>
          </a:p>
          <a:p>
            <a:pPr lvl="4" algn="r">
              <a:buFont typeface="Wingdings" pitchFamily="2" charset="2"/>
              <a:buNone/>
            </a:pPr>
            <a:r>
              <a:rPr lang="ru-RU" sz="1000" dirty="0" smtClean="0">
                <a:latin typeface="Times New Roman" pitchFamily="18" charset="0"/>
                <a:cs typeface="Times New Roman" pitchFamily="18" charset="0"/>
              </a:rPr>
              <a:t>безвозмездных поступлений и </a:t>
            </a:r>
          </a:p>
          <a:p>
            <a:pPr lvl="4" algn="r">
              <a:buFont typeface="Wingdings" pitchFamily="2" charset="2"/>
              <a:buNone/>
            </a:pPr>
            <a:r>
              <a:rPr lang="ru-RU" sz="1000" dirty="0" smtClean="0">
                <a:latin typeface="Times New Roman" pitchFamily="18" charset="0"/>
                <a:cs typeface="Times New Roman" pitchFamily="18" charset="0"/>
              </a:rPr>
              <a:t>поступлений налоговых доходов по </a:t>
            </a:r>
          </a:p>
          <a:p>
            <a:pPr lvl="4" algn="r">
              <a:buFont typeface="Wingdings" pitchFamily="2" charset="2"/>
              <a:buNone/>
            </a:pPr>
            <a:r>
              <a:rPr lang="ru-RU" sz="1000" dirty="0" smtClean="0">
                <a:latin typeface="Times New Roman" pitchFamily="18" charset="0"/>
                <a:cs typeface="Times New Roman" pitchFamily="18" charset="0"/>
              </a:rPr>
              <a:t>дополнительным нормативам отчислений</a:t>
            </a:r>
          </a:p>
          <a:p>
            <a:pPr lvl="4" algn="r">
              <a:buFont typeface="Wingdings" pitchFamily="2" charset="2"/>
              <a:buNone/>
            </a:pPr>
            <a:endParaRPr lang="ru-RU" sz="800" dirty="0" smtClean="0"/>
          </a:p>
          <a:p>
            <a:pPr lvl="4" algn="r">
              <a:buFont typeface="Wingdings" pitchFamily="2" charset="2"/>
              <a:buNone/>
            </a:pPr>
            <a:endParaRPr lang="ru-RU" dirty="0" smtClean="0"/>
          </a:p>
          <a:p>
            <a:pPr lvl="4" algn="r">
              <a:buFont typeface="Wingdings" pitchFamily="2" charset="2"/>
              <a:buNone/>
            </a:pPr>
            <a:r>
              <a:rPr lang="ru-RU" dirty="0" smtClean="0">
                <a:latin typeface="Sitka Small" pitchFamily="2" charset="0"/>
              </a:rPr>
              <a:t>9,5 %</a:t>
            </a:r>
          </a:p>
          <a:p>
            <a:pPr lvl="4" algn="r">
              <a:buFont typeface="Wingdings" pitchFamily="2" charset="2"/>
              <a:buNone/>
            </a:pPr>
            <a:endParaRPr lang="ru-RU" sz="1000" dirty="0" smtClean="0">
              <a:latin typeface="Sitka Small" pitchFamily="2" charset="0"/>
            </a:endParaRPr>
          </a:p>
          <a:p>
            <a:pPr lvl="4" algn="r">
              <a:buFont typeface="Wingdings" pitchFamily="2" charset="2"/>
              <a:buNone/>
            </a:pPr>
            <a:r>
              <a:rPr lang="ru-RU" sz="1000" dirty="0" smtClean="0">
                <a:latin typeface="Times New Roman" pitchFamily="18" charset="0"/>
                <a:cs typeface="Times New Roman" pitchFamily="18" charset="0"/>
              </a:rPr>
              <a:t>к общей сумме доходов без учета</a:t>
            </a:r>
          </a:p>
          <a:p>
            <a:pPr lvl="4" algn="r">
              <a:buFont typeface="Wingdings" pitchFamily="2" charset="2"/>
              <a:buNone/>
            </a:pPr>
            <a:r>
              <a:rPr lang="ru-RU" sz="1000" dirty="0" smtClean="0">
                <a:latin typeface="Times New Roman" pitchFamily="18" charset="0"/>
                <a:cs typeface="Times New Roman" pitchFamily="18" charset="0"/>
              </a:rPr>
              <a:t>безвозмездных поступлений и </a:t>
            </a:r>
          </a:p>
          <a:p>
            <a:pPr lvl="4" algn="r">
              <a:buFont typeface="Wingdings" pitchFamily="2" charset="2"/>
              <a:buNone/>
            </a:pPr>
            <a:r>
              <a:rPr lang="ru-RU" sz="1000" dirty="0" smtClean="0">
                <a:latin typeface="Times New Roman" pitchFamily="18" charset="0"/>
                <a:cs typeface="Times New Roman" pitchFamily="18" charset="0"/>
              </a:rPr>
              <a:t>поступлений налоговых доходов по </a:t>
            </a:r>
          </a:p>
          <a:p>
            <a:pPr lvl="4" algn="r">
              <a:buFont typeface="Wingdings" pitchFamily="2" charset="2"/>
              <a:buNone/>
            </a:pPr>
            <a:r>
              <a:rPr lang="ru-RU" sz="1000" dirty="0" smtClean="0">
                <a:latin typeface="Times New Roman" pitchFamily="18" charset="0"/>
                <a:cs typeface="Times New Roman" pitchFamily="18" charset="0"/>
              </a:rPr>
              <a:t>дополнительным нормативам отчислений</a:t>
            </a:r>
          </a:p>
          <a:p>
            <a:pPr lvl="4" algn="r">
              <a:buFont typeface="Wingdings" pitchFamily="2" charset="2"/>
              <a:buNone/>
            </a:pPr>
            <a:endParaRPr lang="ru-RU" dirty="0" smtClean="0"/>
          </a:p>
          <a:p>
            <a:pPr lvl="4" algn="r">
              <a:buFont typeface="Wingdings" pitchFamily="2" charset="2"/>
              <a:buNone/>
            </a:pPr>
            <a:endParaRPr lang="ru-RU" dirty="0" smtClean="0"/>
          </a:p>
        </p:txBody>
      </p:sp>
      <p:sp>
        <p:nvSpPr>
          <p:cNvPr id="138243" name="Прямоугольник 4"/>
          <p:cNvSpPr>
            <a:spLocks noChangeArrowheads="1"/>
          </p:cNvSpPr>
          <p:nvPr/>
        </p:nvSpPr>
        <p:spPr bwMode="auto">
          <a:xfrm>
            <a:off x="6487532" y="6458444"/>
            <a:ext cx="2370138" cy="307975"/>
          </a:xfrm>
          <a:prstGeom prst="rect">
            <a:avLst/>
          </a:prstGeom>
          <a:noFill/>
          <a:ln w="9525">
            <a:noFill/>
            <a:miter lim="800000"/>
            <a:headEnd/>
            <a:tailEnd/>
          </a:ln>
        </p:spPr>
        <p:txBody>
          <a:bodyPr wrap="non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pic>
        <p:nvPicPr>
          <p:cNvPr id="138244" name="Рисунок 32" descr="Описание: Можайск-ГО-ПП-01"/>
          <p:cNvPicPr>
            <a:picLocks noChangeAspect="1" noChangeArrowheads="1"/>
          </p:cNvPicPr>
          <p:nvPr/>
        </p:nvPicPr>
        <p:blipFill>
          <a:blip r:embed="rId2" cstate="print"/>
          <a:srcRect/>
          <a:stretch>
            <a:fillRect/>
          </a:stretch>
        </p:blipFill>
        <p:spPr bwMode="auto">
          <a:xfrm>
            <a:off x="458356" y="480368"/>
            <a:ext cx="571787" cy="714380"/>
          </a:xfrm>
          <a:prstGeom prst="rect">
            <a:avLst/>
          </a:prstGeom>
          <a:noFill/>
          <a:ln w="9525">
            <a:noFill/>
            <a:miter lim="800000"/>
            <a:headEnd/>
            <a:tailEnd/>
          </a:ln>
        </p:spPr>
      </p:pic>
      <p:sp>
        <p:nvSpPr>
          <p:cNvPr id="8" name="Волна 7"/>
          <p:cNvSpPr/>
          <p:nvPr/>
        </p:nvSpPr>
        <p:spPr>
          <a:xfrm>
            <a:off x="785786" y="1214422"/>
            <a:ext cx="3857652" cy="4714908"/>
          </a:xfrm>
          <a:prstGeom prst="wave">
            <a:avLst>
              <a:gd name="adj1" fmla="val 10067"/>
              <a:gd name="adj2" fmla="val 645"/>
            </a:avLst>
          </a:prstGeom>
          <a:solidFill>
            <a:schemeClr val="accent1">
              <a:lumMod val="40000"/>
              <a:lumOff val="60000"/>
            </a:schemeClr>
          </a:solidFill>
          <a:ln>
            <a:solidFill>
              <a:schemeClr val="accent2">
                <a:lumMod val="75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sz="2400" b="1" dirty="0">
                <a:solidFill>
                  <a:schemeClr val="tx1"/>
                </a:solidFill>
                <a:latin typeface="Times New Roman" pitchFamily="18" charset="0"/>
                <a:cs typeface="Times New Roman" pitchFamily="18" charset="0"/>
              </a:rPr>
              <a:t>в </a:t>
            </a:r>
            <a:r>
              <a:rPr lang="ru-RU" sz="2400" b="1" dirty="0" smtClean="0">
                <a:solidFill>
                  <a:schemeClr val="tx1"/>
                </a:solidFill>
                <a:latin typeface="Times New Roman" pitchFamily="18" charset="0"/>
                <a:cs typeface="Times New Roman" pitchFamily="18" charset="0"/>
              </a:rPr>
              <a:t>2023 </a:t>
            </a:r>
            <a:r>
              <a:rPr lang="ru-RU" sz="2400" b="1" dirty="0">
                <a:solidFill>
                  <a:schemeClr val="tx1"/>
                </a:solidFill>
                <a:latin typeface="Times New Roman" pitchFamily="18" charset="0"/>
                <a:cs typeface="Times New Roman" pitchFamily="18" charset="0"/>
              </a:rPr>
              <a:t>году – </a:t>
            </a:r>
            <a:r>
              <a:rPr lang="ru-RU" sz="2400" b="1" dirty="0" smtClean="0">
                <a:solidFill>
                  <a:schemeClr val="tx1"/>
                </a:solidFill>
                <a:latin typeface="Times New Roman" pitchFamily="18" charset="0"/>
                <a:cs typeface="Times New Roman" pitchFamily="18" charset="0"/>
              </a:rPr>
              <a:t>100 586,5</a:t>
            </a:r>
            <a:endParaRPr lang="ru-RU" sz="2400" b="1" dirty="0">
              <a:solidFill>
                <a:schemeClr val="tx1"/>
              </a:solidFill>
              <a:latin typeface="Times New Roman" pitchFamily="18" charset="0"/>
              <a:cs typeface="Times New Roman" pitchFamily="18" charset="0"/>
            </a:endParaRPr>
          </a:p>
          <a:p>
            <a:pPr algn="ctr">
              <a:defRPr/>
            </a:pPr>
            <a:r>
              <a:rPr lang="ru-RU" sz="1200" dirty="0">
                <a:solidFill>
                  <a:schemeClr val="tx1"/>
                </a:solidFill>
                <a:latin typeface="Times New Roman" pitchFamily="18" charset="0"/>
                <a:cs typeface="Times New Roman" pitchFamily="18" charset="0"/>
              </a:rPr>
              <a:t>тыс. рублей</a:t>
            </a:r>
          </a:p>
          <a:p>
            <a:pPr algn="ctr">
              <a:defRPr/>
            </a:pPr>
            <a:endParaRPr lang="ru-RU" sz="1200" dirty="0">
              <a:solidFill>
                <a:schemeClr val="tx1"/>
              </a:solidFill>
              <a:latin typeface="Times New Roman" pitchFamily="18" charset="0"/>
              <a:cs typeface="Times New Roman" pitchFamily="18" charset="0"/>
            </a:endParaRPr>
          </a:p>
          <a:p>
            <a:pPr algn="ctr">
              <a:defRPr/>
            </a:pPr>
            <a:endParaRPr lang="ru-RU" sz="1200" dirty="0">
              <a:solidFill>
                <a:schemeClr val="tx1"/>
              </a:solidFill>
              <a:latin typeface="Times New Roman" pitchFamily="18" charset="0"/>
              <a:cs typeface="Times New Roman" pitchFamily="18" charset="0"/>
            </a:endParaRPr>
          </a:p>
          <a:p>
            <a:pPr algn="ctr">
              <a:defRPr/>
            </a:pPr>
            <a:endParaRPr lang="ru-RU" sz="1200" dirty="0">
              <a:solidFill>
                <a:schemeClr val="tx1"/>
              </a:solidFill>
              <a:latin typeface="Times New Roman" pitchFamily="18" charset="0"/>
              <a:cs typeface="Times New Roman" pitchFamily="18" charset="0"/>
            </a:endParaRPr>
          </a:p>
          <a:p>
            <a:pPr algn="ctr">
              <a:defRPr/>
            </a:pPr>
            <a:endParaRPr lang="ru-RU" sz="1200" dirty="0">
              <a:solidFill>
                <a:schemeClr val="tx1"/>
              </a:solidFill>
              <a:latin typeface="Times New Roman" pitchFamily="18" charset="0"/>
              <a:cs typeface="Times New Roman" pitchFamily="18" charset="0"/>
            </a:endParaRPr>
          </a:p>
          <a:p>
            <a:pPr algn="ctr">
              <a:defRPr/>
            </a:pPr>
            <a:r>
              <a:rPr lang="ru-RU" sz="2400" b="1" dirty="0">
                <a:solidFill>
                  <a:schemeClr val="tx1"/>
                </a:solidFill>
                <a:latin typeface="Times New Roman" pitchFamily="18" charset="0"/>
                <a:cs typeface="Times New Roman" pitchFamily="18" charset="0"/>
              </a:rPr>
              <a:t>в </a:t>
            </a:r>
            <a:r>
              <a:rPr lang="ru-RU" sz="2400" b="1" dirty="0" smtClean="0">
                <a:solidFill>
                  <a:schemeClr val="tx1"/>
                </a:solidFill>
                <a:latin typeface="Times New Roman" pitchFamily="18" charset="0"/>
                <a:cs typeface="Times New Roman" pitchFamily="18" charset="0"/>
              </a:rPr>
              <a:t>2024 </a:t>
            </a:r>
            <a:r>
              <a:rPr lang="ru-RU" sz="2400" b="1" dirty="0">
                <a:solidFill>
                  <a:schemeClr val="tx1"/>
                </a:solidFill>
                <a:latin typeface="Times New Roman" pitchFamily="18" charset="0"/>
                <a:cs typeface="Times New Roman" pitchFamily="18" charset="0"/>
              </a:rPr>
              <a:t>году – </a:t>
            </a:r>
            <a:r>
              <a:rPr lang="ru-RU" sz="2400" b="1" dirty="0" smtClean="0">
                <a:solidFill>
                  <a:schemeClr val="tx1"/>
                </a:solidFill>
                <a:latin typeface="Times New Roman" pitchFamily="18" charset="0"/>
                <a:cs typeface="Times New Roman" pitchFamily="18" charset="0"/>
              </a:rPr>
              <a:t>45 866,7</a:t>
            </a:r>
            <a:endParaRPr lang="ru-RU" sz="2400" b="1" dirty="0">
              <a:solidFill>
                <a:schemeClr val="tx1"/>
              </a:solidFill>
              <a:latin typeface="Times New Roman" pitchFamily="18" charset="0"/>
              <a:cs typeface="Times New Roman" pitchFamily="18" charset="0"/>
            </a:endParaRPr>
          </a:p>
          <a:p>
            <a:pPr algn="ctr">
              <a:defRPr/>
            </a:pPr>
            <a:r>
              <a:rPr lang="ru-RU" sz="1200" dirty="0" err="1">
                <a:solidFill>
                  <a:schemeClr val="tx1"/>
                </a:solidFill>
                <a:latin typeface="Times New Roman" pitchFamily="18" charset="0"/>
                <a:cs typeface="Times New Roman" pitchFamily="18" charset="0"/>
              </a:rPr>
              <a:t>тыс</a:t>
            </a:r>
            <a:r>
              <a:rPr lang="ru-RU" sz="1200" dirty="0">
                <a:solidFill>
                  <a:schemeClr val="tx1"/>
                </a:solidFill>
                <a:latin typeface="Times New Roman" pitchFamily="18" charset="0"/>
                <a:cs typeface="Times New Roman" pitchFamily="18" charset="0"/>
              </a:rPr>
              <a:t> рублей</a:t>
            </a:r>
          </a:p>
          <a:p>
            <a:pPr algn="ctr">
              <a:defRPr/>
            </a:pPr>
            <a:endParaRPr lang="ru-RU" sz="1200" dirty="0">
              <a:solidFill>
                <a:schemeClr val="tx1"/>
              </a:solidFill>
              <a:latin typeface="Times New Roman" pitchFamily="18" charset="0"/>
              <a:cs typeface="Times New Roman" pitchFamily="18" charset="0"/>
            </a:endParaRPr>
          </a:p>
          <a:p>
            <a:pPr algn="ctr">
              <a:defRPr/>
            </a:pPr>
            <a:endParaRPr lang="ru-RU" sz="1200" dirty="0">
              <a:solidFill>
                <a:schemeClr val="tx1"/>
              </a:solidFill>
              <a:latin typeface="Times New Roman" pitchFamily="18" charset="0"/>
              <a:cs typeface="Times New Roman" pitchFamily="18" charset="0"/>
            </a:endParaRPr>
          </a:p>
          <a:p>
            <a:pPr algn="ctr">
              <a:defRPr/>
            </a:pPr>
            <a:endParaRPr lang="ru-RU" sz="1200" dirty="0">
              <a:solidFill>
                <a:schemeClr val="tx1"/>
              </a:solidFill>
              <a:latin typeface="Times New Roman" pitchFamily="18" charset="0"/>
              <a:cs typeface="Times New Roman" pitchFamily="18" charset="0"/>
            </a:endParaRPr>
          </a:p>
          <a:p>
            <a:pPr algn="ctr">
              <a:defRPr/>
            </a:pPr>
            <a:r>
              <a:rPr lang="ru-RU" sz="2400" b="1" dirty="0">
                <a:solidFill>
                  <a:schemeClr val="tx1"/>
                </a:solidFill>
                <a:latin typeface="Times New Roman" pitchFamily="18" charset="0"/>
                <a:cs typeface="Times New Roman" pitchFamily="18" charset="0"/>
              </a:rPr>
              <a:t>в </a:t>
            </a:r>
            <a:r>
              <a:rPr lang="ru-RU" sz="2400" b="1" dirty="0" smtClean="0">
                <a:solidFill>
                  <a:schemeClr val="tx1"/>
                </a:solidFill>
                <a:latin typeface="Times New Roman" pitchFamily="18" charset="0"/>
                <a:cs typeface="Times New Roman" pitchFamily="18" charset="0"/>
              </a:rPr>
              <a:t>2025 </a:t>
            </a:r>
            <a:r>
              <a:rPr lang="ru-RU" sz="2400" b="1" dirty="0">
                <a:solidFill>
                  <a:schemeClr val="tx1"/>
                </a:solidFill>
                <a:latin typeface="Times New Roman" pitchFamily="18" charset="0"/>
                <a:cs typeface="Times New Roman" pitchFamily="18" charset="0"/>
              </a:rPr>
              <a:t>году – </a:t>
            </a:r>
            <a:r>
              <a:rPr lang="ru-RU" sz="2400" b="1" dirty="0" smtClean="0">
                <a:solidFill>
                  <a:schemeClr val="tx1"/>
                </a:solidFill>
                <a:latin typeface="Times New Roman" pitchFamily="18" charset="0"/>
                <a:cs typeface="Times New Roman" pitchFamily="18" charset="0"/>
              </a:rPr>
              <a:t>100 457,0</a:t>
            </a:r>
            <a:endParaRPr lang="ru-RU" sz="2400" b="1" dirty="0">
              <a:solidFill>
                <a:schemeClr val="tx1"/>
              </a:solidFill>
              <a:latin typeface="Times New Roman" pitchFamily="18" charset="0"/>
              <a:cs typeface="Times New Roman" pitchFamily="18" charset="0"/>
            </a:endParaRPr>
          </a:p>
          <a:p>
            <a:pPr algn="ctr">
              <a:defRPr/>
            </a:pPr>
            <a:r>
              <a:rPr lang="ru-RU" sz="1200" dirty="0">
                <a:solidFill>
                  <a:schemeClr val="tx1"/>
                </a:solidFill>
                <a:latin typeface="Times New Roman" pitchFamily="18" charset="0"/>
                <a:cs typeface="Times New Roman" pitchFamily="18" charset="0"/>
              </a:rPr>
              <a:t>тыс. рублей</a:t>
            </a:r>
          </a:p>
        </p:txBody>
      </p:sp>
      <p:sp>
        <p:nvSpPr>
          <p:cNvPr id="9" name="Штриховая стрелка вправо 8"/>
          <p:cNvSpPr/>
          <p:nvPr/>
        </p:nvSpPr>
        <p:spPr>
          <a:xfrm>
            <a:off x="5072066" y="2143116"/>
            <a:ext cx="977900" cy="484188"/>
          </a:xfrm>
          <a:prstGeom prst="stripedRightArrow">
            <a:avLst/>
          </a:prstGeom>
          <a:solidFill>
            <a:schemeClr val="accent1">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ru-RU"/>
          </a:p>
        </p:txBody>
      </p:sp>
      <p:sp>
        <p:nvSpPr>
          <p:cNvPr id="10" name="Штриховая стрелка вправо 9"/>
          <p:cNvSpPr/>
          <p:nvPr/>
        </p:nvSpPr>
        <p:spPr>
          <a:xfrm>
            <a:off x="5072066" y="3571876"/>
            <a:ext cx="977900" cy="484187"/>
          </a:xfrm>
          <a:prstGeom prst="stripedRightArrow">
            <a:avLst/>
          </a:prstGeom>
          <a:solidFill>
            <a:schemeClr val="accent1">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ru-RU"/>
          </a:p>
        </p:txBody>
      </p:sp>
      <p:sp>
        <p:nvSpPr>
          <p:cNvPr id="11" name="Штриховая стрелка вправо 10"/>
          <p:cNvSpPr/>
          <p:nvPr/>
        </p:nvSpPr>
        <p:spPr>
          <a:xfrm>
            <a:off x="5072066" y="4714884"/>
            <a:ext cx="977900" cy="484187"/>
          </a:xfrm>
          <a:prstGeom prst="stripedRightArrow">
            <a:avLst/>
          </a:prstGeom>
          <a:solidFill>
            <a:schemeClr val="accent1">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Заголовок 1"/>
          <p:cNvSpPr>
            <a:spLocks noGrp="1"/>
          </p:cNvSpPr>
          <p:nvPr>
            <p:ph type="title"/>
          </p:nvPr>
        </p:nvSpPr>
        <p:spPr>
          <a:xfrm>
            <a:off x="1147743" y="576283"/>
            <a:ext cx="7543800" cy="542925"/>
          </a:xfrm>
        </p:spPr>
        <p:txBody>
          <a:bodyPr>
            <a:noAutofit/>
          </a:bodyPr>
          <a:lstStyle/>
          <a:p>
            <a:pPr algn="ctr"/>
            <a:r>
              <a:rPr lang="ru-RU" sz="2000" b="1" dirty="0" smtClean="0">
                <a:latin typeface="Times New Roman" pitchFamily="18" charset="0"/>
                <a:cs typeface="Times New Roman" pitchFamily="18" charset="0"/>
              </a:rPr>
              <a:t>Источники финансирования дефицита (</a:t>
            </a:r>
            <a:r>
              <a:rPr lang="ru-RU" sz="2000" b="1" dirty="0" err="1" smtClean="0">
                <a:latin typeface="Times New Roman" pitchFamily="18" charset="0"/>
                <a:cs typeface="Times New Roman" pitchFamily="18" charset="0"/>
              </a:rPr>
              <a:t>профицита</a:t>
            </a:r>
            <a:r>
              <a:rPr lang="ru-RU" sz="2000" b="1" dirty="0" smtClean="0">
                <a:latin typeface="Times New Roman" pitchFamily="18" charset="0"/>
                <a:cs typeface="Times New Roman" pitchFamily="18" charset="0"/>
              </a:rPr>
              <a:t>) бюджета Можайского городского округа</a:t>
            </a:r>
          </a:p>
        </p:txBody>
      </p:sp>
      <p:graphicFrame>
        <p:nvGraphicFramePr>
          <p:cNvPr id="4" name="Содержимое 3"/>
          <p:cNvGraphicFramePr>
            <a:graphicFrameLocks noGrp="1"/>
          </p:cNvGraphicFramePr>
          <p:nvPr>
            <p:ph idx="1"/>
          </p:nvPr>
        </p:nvGraphicFramePr>
        <p:xfrm>
          <a:off x="438151" y="1285861"/>
          <a:ext cx="8239124" cy="4543438"/>
        </p:xfrm>
        <a:graphic>
          <a:graphicData uri="http://schemas.openxmlformats.org/drawingml/2006/table">
            <a:tbl>
              <a:tblPr firstRow="1" bandRow="1">
                <a:tableStyleId>{5C22544A-7EE6-4342-B048-85BDC9FD1C3A}</a:tableStyleId>
              </a:tblPr>
              <a:tblGrid>
                <a:gridCol w="4292713"/>
                <a:gridCol w="1465100"/>
                <a:gridCol w="1245335"/>
                <a:gridCol w="1235976"/>
              </a:tblGrid>
              <a:tr h="650014">
                <a:tc rowSpan="2">
                  <a:txBody>
                    <a:bodyPr/>
                    <a:lstStyle/>
                    <a:p>
                      <a:pPr algn="ctr"/>
                      <a:r>
                        <a:rPr lang="ru-RU" sz="1400" dirty="0" smtClean="0">
                          <a:solidFill>
                            <a:schemeClr val="tx1"/>
                          </a:solidFill>
                          <a:latin typeface="Times New Roman" pitchFamily="18" charset="0"/>
                          <a:cs typeface="Times New Roman" pitchFamily="18" charset="0"/>
                        </a:rPr>
                        <a:t>Наименование </a:t>
                      </a:r>
                      <a:r>
                        <a:rPr lang="ru-RU" sz="1400" b="1" kern="1200" dirty="0" smtClean="0">
                          <a:solidFill>
                            <a:schemeClr val="tx1"/>
                          </a:solidFill>
                          <a:latin typeface="Times New Roman" pitchFamily="18" charset="0"/>
                          <a:ea typeface="+mn-ea"/>
                          <a:cs typeface="Times New Roman" pitchFamily="18" charset="0"/>
                        </a:rPr>
                        <a:t>показателей</a:t>
                      </a:r>
                      <a:endParaRPr lang="ru-RU" sz="1400" b="1" kern="1200" dirty="0">
                        <a:solidFill>
                          <a:schemeClr val="tx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algn="ctr"/>
                      <a:r>
                        <a:rPr lang="ru-RU" sz="1400" b="1" dirty="0" smtClean="0">
                          <a:solidFill>
                            <a:schemeClr val="tx1"/>
                          </a:solidFill>
                          <a:latin typeface="Times New Roman" pitchFamily="18" charset="0"/>
                          <a:cs typeface="Times New Roman" pitchFamily="18" charset="0"/>
                        </a:rPr>
                        <a:t>2023</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itchFamily="18" charset="0"/>
                          <a:cs typeface="Times New Roman" pitchFamily="18" charset="0"/>
                        </a:rPr>
                        <a:t>Плановый период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9114">
                <a:tc vMerge="1">
                  <a:txBody>
                    <a:bodyPr/>
                    <a:lstStyle/>
                    <a:p>
                      <a:pPr algn="ctr"/>
                      <a:endParaRPr lang="ru-RU" sz="1400" b="1" kern="1200" dirty="0">
                        <a:solidFill>
                          <a:schemeClr val="tx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ru-RU" sz="1100" b="1" i="0" u="none" strike="noStrike" dirty="0" smtClean="0">
                          <a:latin typeface="Times New Roman Cyr"/>
                        </a:rPr>
                        <a:t>2024</a:t>
                      </a:r>
                      <a:endParaRPr lang="ru-RU" sz="1100" b="1" i="0" u="none" strike="noStrike" dirty="0">
                        <a:latin typeface="Times New Roman Cyr"/>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ru-RU" sz="1100" b="1" i="0" u="none" strike="noStrike" dirty="0" smtClean="0">
                          <a:latin typeface="Times New Roman Cyr"/>
                        </a:rPr>
                        <a:t>2025</a:t>
                      </a:r>
                      <a:endParaRPr lang="ru-RU" sz="1100" b="1" i="0" u="none" strike="noStrike" dirty="0">
                        <a:latin typeface="Times New Roman Cyr"/>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163706">
                <a:tc>
                  <a:txBody>
                    <a:bodyPr/>
                    <a:lstStyle/>
                    <a:p>
                      <a:pPr algn="l" fontAlgn="t"/>
                      <a:r>
                        <a:rPr lang="ru-RU" sz="1000" b="1" i="0" u="none" strike="noStrike" dirty="0">
                          <a:effectLst/>
                          <a:latin typeface="Times New Roman" pitchFamily="18" charset="0"/>
                          <a:cs typeface="Times New Roman" pitchFamily="18" charset="0"/>
                        </a:rPr>
                        <a:t>Дефицит бюджета Можайского городского округа</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000" b="1" i="0" u="none" strike="noStrike" dirty="0">
                          <a:latin typeface="Times New Roman" pitchFamily="18" charset="0"/>
                          <a:cs typeface="Times New Roman" pitchFamily="18" charset="0"/>
                        </a:rPr>
                        <a:t>-100 586,5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000" b="1" i="0" u="none" strike="noStrike" dirty="0">
                          <a:latin typeface="Times New Roman" pitchFamily="18" charset="0"/>
                          <a:cs typeface="Times New Roman" pitchFamily="18" charset="0"/>
                        </a:rPr>
                        <a:t>-45 866,7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000" b="1" i="0" u="none" strike="noStrike" dirty="0">
                          <a:latin typeface="Times New Roman" pitchFamily="18" charset="0"/>
                          <a:cs typeface="Times New Roman" pitchFamily="18" charset="0"/>
                        </a:rPr>
                        <a:t>-100 </a:t>
                      </a:r>
                      <a:r>
                        <a:rPr lang="ru-RU" sz="1000" b="1" i="0" u="none" strike="noStrike" dirty="0" smtClean="0">
                          <a:latin typeface="Times New Roman" pitchFamily="18" charset="0"/>
                          <a:cs typeface="Times New Roman" pitchFamily="18" charset="0"/>
                        </a:rPr>
                        <a:t>457,0</a:t>
                      </a:r>
                      <a:endParaRPr lang="ru-RU" sz="1000" b="1" i="0" u="none" strike="noStrike" dirty="0">
                        <a:latin typeface="Times New Roman" pitchFamily="18" charset="0"/>
                        <a:cs typeface="Times New Roman"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7783">
                <a:tc>
                  <a:txBody>
                    <a:bodyPr/>
                    <a:lstStyle/>
                    <a:p>
                      <a:pPr algn="l" fontAlgn="t"/>
                      <a:r>
                        <a:rPr lang="ru-RU" sz="1000" b="1" i="0" u="none" strike="noStrike" dirty="0">
                          <a:latin typeface="Times New Roman" pitchFamily="18" charset="0"/>
                          <a:cs typeface="Times New Roman" pitchFamily="18" charset="0"/>
                        </a:rPr>
                        <a:t>в процентах к общей сумме доходов без учета безвозмездных поступлений</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a:latin typeface="Times New Roman" pitchFamily="18" charset="0"/>
                          <a:cs typeface="Times New Roman" pitchFamily="18" charset="0"/>
                        </a:rPr>
                        <a:t>9,9</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a:latin typeface="Times New Roman" pitchFamily="18" charset="0"/>
                          <a:cs typeface="Times New Roman" pitchFamily="18" charset="0"/>
                        </a:rPr>
                        <a:t>4,5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a:latin typeface="Times New Roman" pitchFamily="18" charset="0"/>
                          <a:cs typeface="Times New Roman" pitchFamily="18" charset="0"/>
                        </a:rPr>
                        <a:t>9,5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6471">
                <a:tc>
                  <a:txBody>
                    <a:bodyPr/>
                    <a:lstStyle/>
                    <a:p>
                      <a:pPr algn="l" fontAlgn="t"/>
                      <a:r>
                        <a:rPr lang="ru-RU" sz="1000" b="1" i="0" u="none" strike="noStrike" dirty="0">
                          <a:latin typeface="Times New Roman" pitchFamily="18" charset="0"/>
                          <a:cs typeface="Times New Roman" pitchFamily="18" charset="0"/>
                        </a:rPr>
                        <a:t>Источники внутреннего финансирования дефицитов бюджетов</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ru-RU" sz="1000" b="1" i="0" u="none" strike="noStrike">
                          <a:latin typeface="Times New Roman" pitchFamily="18" charset="0"/>
                          <a:cs typeface="Times New Roman" pitchFamily="18" charset="0"/>
                        </a:rPr>
                        <a:t>100 586,5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auto"/>
                      <a:r>
                        <a:rPr lang="ru-RU" sz="1000" b="1" i="0" u="none" strike="noStrike" dirty="0">
                          <a:latin typeface="Times New Roman" pitchFamily="18" charset="0"/>
                          <a:cs typeface="Times New Roman" pitchFamily="18" charset="0"/>
                        </a:rPr>
                        <a:t>45 866,7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auto"/>
                      <a:r>
                        <a:rPr lang="ru-RU" sz="1000" b="1" i="0" u="none" strike="noStrike" dirty="0">
                          <a:latin typeface="Times New Roman" pitchFamily="18" charset="0"/>
                          <a:cs typeface="Times New Roman" pitchFamily="18" charset="0"/>
                        </a:rPr>
                        <a:t>100 547,0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732">
                <a:tc>
                  <a:txBody>
                    <a:bodyPr/>
                    <a:lstStyle/>
                    <a:p>
                      <a:pPr algn="l" fontAlgn="t"/>
                      <a:r>
                        <a:rPr lang="ru-RU" sz="1000" b="1" i="0" u="none" strike="noStrike">
                          <a:latin typeface="Times New Roman" pitchFamily="18" charset="0"/>
                          <a:cs typeface="Times New Roman" pitchFamily="18" charset="0"/>
                        </a:rPr>
                        <a:t>Кредиты кредитных организаций в валюте Российской Федерации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a:latin typeface="Times New Roman" pitchFamily="18" charset="0"/>
                          <a:cs typeface="Times New Roman" pitchFamily="18" charset="0"/>
                        </a:rPr>
                        <a:t>155 036,5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auto"/>
                      <a:r>
                        <a:rPr lang="ru-RU" sz="1000" b="1" i="0" u="none" strike="noStrike">
                          <a:latin typeface="Times New Roman" pitchFamily="18" charset="0"/>
                          <a:cs typeface="Times New Roman" pitchFamily="18" charset="0"/>
                        </a:rPr>
                        <a:t>100 316,7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auto"/>
                      <a:r>
                        <a:rPr lang="ru-RU" sz="1000" b="1" i="0" u="none" strike="noStrike" dirty="0">
                          <a:latin typeface="Times New Roman" pitchFamily="18" charset="0"/>
                          <a:cs typeface="Times New Roman" pitchFamily="18" charset="0"/>
                        </a:rPr>
                        <a:t>156 647,0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7783">
                <a:tc>
                  <a:txBody>
                    <a:bodyPr/>
                    <a:lstStyle/>
                    <a:p>
                      <a:pPr algn="l" fontAlgn="t"/>
                      <a:r>
                        <a:rPr lang="ru-RU" sz="1000" b="0" i="0" u="none" strike="noStrike" dirty="0">
                          <a:latin typeface="Times New Roman" pitchFamily="18" charset="0"/>
                          <a:cs typeface="Times New Roman" pitchFamily="18" charset="0"/>
                        </a:rPr>
                        <a:t>Получение кредитов от кредитных организаций в валюте Российской Федерации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a:latin typeface="Times New Roman" pitchFamily="18" charset="0"/>
                          <a:cs typeface="Times New Roman" pitchFamily="18" charset="0"/>
                        </a:rPr>
                        <a:t>225 036,5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a:latin typeface="Times New Roman" pitchFamily="18" charset="0"/>
                          <a:cs typeface="Times New Roman" pitchFamily="18" charset="0"/>
                        </a:rPr>
                        <a:t>230 903,2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a:latin typeface="Times New Roman" pitchFamily="18" charset="0"/>
                          <a:cs typeface="Times New Roman" pitchFamily="18" charset="0"/>
                        </a:rPr>
                        <a:t>333 100,2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7783">
                <a:tc>
                  <a:txBody>
                    <a:bodyPr/>
                    <a:lstStyle/>
                    <a:p>
                      <a:pPr algn="l" fontAlgn="t"/>
                      <a:r>
                        <a:rPr lang="ru-RU" sz="1000" b="0" i="0" u="none" strike="noStrike" dirty="0">
                          <a:latin typeface="Times New Roman" pitchFamily="18" charset="0"/>
                          <a:cs typeface="Times New Roman" pitchFamily="18" charset="0"/>
                        </a:rPr>
                        <a:t>Получение кредитов от кредитных организаций бюджетами городских округов в валюте Российской Федерации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a:latin typeface="Times New Roman" pitchFamily="18" charset="0"/>
                          <a:cs typeface="Times New Roman" pitchFamily="18" charset="0"/>
                        </a:rPr>
                        <a:t>225 036,5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a:latin typeface="Times New Roman" pitchFamily="18" charset="0"/>
                          <a:cs typeface="Times New Roman" pitchFamily="18" charset="0"/>
                        </a:rPr>
                        <a:t>230 903,2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a:latin typeface="Times New Roman" pitchFamily="18" charset="0"/>
                          <a:cs typeface="Times New Roman" pitchFamily="18" charset="0"/>
                        </a:rPr>
                        <a:t>333 100,2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7783">
                <a:tc>
                  <a:txBody>
                    <a:bodyPr/>
                    <a:lstStyle/>
                    <a:p>
                      <a:pPr algn="l" fontAlgn="t"/>
                      <a:r>
                        <a:rPr lang="ru-RU" sz="1000" b="0" i="0" u="none" strike="noStrike" dirty="0">
                          <a:latin typeface="Times New Roman" pitchFamily="18" charset="0"/>
                          <a:cs typeface="Times New Roman" pitchFamily="18" charset="0"/>
                        </a:rPr>
                        <a:t>Погашение кредитов, предоставленных кредитными организациями в валюте Российской Федерации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a:latin typeface="Times New Roman" pitchFamily="18" charset="0"/>
                          <a:cs typeface="Times New Roman" pitchFamily="18" charset="0"/>
                        </a:rPr>
                        <a:t>-70 000,0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a:latin typeface="Times New Roman" pitchFamily="18" charset="0"/>
                          <a:cs typeface="Times New Roman" pitchFamily="18" charset="0"/>
                        </a:rPr>
                        <a:t>-130 586,5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a:latin typeface="Times New Roman" pitchFamily="18" charset="0"/>
                          <a:cs typeface="Times New Roman" pitchFamily="18" charset="0"/>
                        </a:rPr>
                        <a:t>-176 453,2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7783">
                <a:tc>
                  <a:txBody>
                    <a:bodyPr/>
                    <a:lstStyle/>
                    <a:p>
                      <a:pPr algn="l" fontAlgn="t"/>
                      <a:r>
                        <a:rPr lang="ru-RU" sz="1000" b="0" i="0" u="none" strike="noStrike" dirty="0">
                          <a:latin typeface="Times New Roman" pitchFamily="18" charset="0"/>
                          <a:cs typeface="Times New Roman" pitchFamily="18" charset="0"/>
                        </a:rPr>
                        <a:t>Погашение бюджетами городских округов кредитов от кредитных организаций в валюте Российской Федерации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a:latin typeface="Times New Roman" pitchFamily="18" charset="0"/>
                          <a:cs typeface="Times New Roman" pitchFamily="18" charset="0"/>
                        </a:rPr>
                        <a:t>-70 000,0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a:latin typeface="Times New Roman" pitchFamily="18" charset="0"/>
                          <a:cs typeface="Times New Roman" pitchFamily="18" charset="0"/>
                        </a:rPr>
                        <a:t>-130 586,5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a:latin typeface="Times New Roman" pitchFamily="18" charset="0"/>
                          <a:cs typeface="Times New Roman" pitchFamily="18" charset="0"/>
                        </a:rPr>
                        <a:t>-176 453,2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7783">
                <a:tc>
                  <a:txBody>
                    <a:bodyPr/>
                    <a:lstStyle/>
                    <a:p>
                      <a:pPr algn="l" fontAlgn="t"/>
                      <a:r>
                        <a:rPr lang="ru-RU" sz="1000" b="1" i="0" u="none" strike="noStrike" dirty="0">
                          <a:latin typeface="Times New Roman" pitchFamily="18" charset="0"/>
                          <a:cs typeface="Times New Roman" pitchFamily="18" charset="0"/>
                        </a:rPr>
                        <a:t>Бюджетные кредиты из других бюджетов бюджетной системы Российской Федерации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a:latin typeface="Times New Roman" pitchFamily="18" charset="0"/>
                          <a:cs typeface="Times New Roman" pitchFamily="18" charset="0"/>
                        </a:rPr>
                        <a:t>-54 450,0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a:latin typeface="Times New Roman" pitchFamily="18" charset="0"/>
                          <a:cs typeface="Times New Roman" pitchFamily="18" charset="0"/>
                        </a:rPr>
                        <a:t>-54 450,0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a:latin typeface="Times New Roman" pitchFamily="18" charset="0"/>
                          <a:cs typeface="Times New Roman" pitchFamily="18" charset="0"/>
                        </a:rPr>
                        <a:t>-56 100,0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7783">
                <a:tc>
                  <a:txBody>
                    <a:bodyPr/>
                    <a:lstStyle/>
                    <a:p>
                      <a:pPr algn="l" fontAlgn="t"/>
                      <a:r>
                        <a:rPr lang="ru-RU" sz="1000" b="0" i="0" u="none" strike="noStrike" dirty="0">
                          <a:latin typeface="Times New Roman" pitchFamily="18" charset="0"/>
                          <a:cs typeface="Times New Roman" pitchFamily="18" charset="0"/>
                        </a:rPr>
                        <a:t>Бюджетные кредиты из других бюджетов бюджетной системы Российской Федерации в валюте Российской Федерации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a:latin typeface="Times New Roman" pitchFamily="18" charset="0"/>
                          <a:cs typeface="Times New Roman" pitchFamily="18" charset="0"/>
                        </a:rPr>
                        <a:t>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a:latin typeface="Times New Roman" pitchFamily="18" charset="0"/>
                          <a:cs typeface="Times New Roman" pitchFamily="18" charset="0"/>
                        </a:rPr>
                        <a:t>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a:latin typeface="Times New Roman" pitchFamily="18" charset="0"/>
                          <a:cs typeface="Times New Roman" pitchFamily="18" charset="0"/>
                        </a:rPr>
                        <a:t>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7783">
                <a:tc>
                  <a:txBody>
                    <a:bodyPr/>
                    <a:lstStyle/>
                    <a:p>
                      <a:pPr algn="l" fontAlgn="t"/>
                      <a:r>
                        <a:rPr lang="ru-RU" sz="1000" b="0" i="0" u="none" strike="noStrike">
                          <a:latin typeface="Times New Roman" pitchFamily="18" charset="0"/>
                          <a:cs typeface="Times New Roman" pitchFamily="18" charset="0"/>
                        </a:rPr>
                        <a:t>Привлечение бюджетных кредитов из других бюджетов бюджетной системы Российской Федерации в валюте Российской Федерации</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a:latin typeface="Times New Roman" pitchFamily="18" charset="0"/>
                          <a:cs typeface="Times New Roman" pitchFamily="18" charset="0"/>
                        </a:rPr>
                        <a:t>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a:latin typeface="Times New Roman" pitchFamily="18" charset="0"/>
                          <a:cs typeface="Times New Roman" pitchFamily="18" charset="0"/>
                        </a:rPr>
                        <a:t>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a:latin typeface="Times New Roman" pitchFamily="18" charset="0"/>
                          <a:cs typeface="Times New Roman" pitchFamily="18" charset="0"/>
                        </a:rPr>
                        <a:t>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137">
                <a:tc>
                  <a:txBody>
                    <a:bodyPr/>
                    <a:lstStyle/>
                    <a:p>
                      <a:pPr algn="l" fontAlgn="t"/>
                      <a:r>
                        <a:rPr lang="ru-RU" sz="1000" b="0" i="0" u="none" strike="noStrike" dirty="0">
                          <a:latin typeface="Times New Roman" pitchFamily="18" charset="0"/>
                          <a:cs typeface="Times New Roman" pitchFamily="18" charset="0"/>
                        </a:rPr>
                        <a:t>Привлечение кредитов из других бюджетов бюджетной системы Российской Федерации бюджетами городских округов в валюте Российской </a:t>
                      </a:r>
                      <a:r>
                        <a:rPr lang="ru-RU" sz="1000" b="0" i="0" u="none" strike="noStrike" dirty="0" smtClean="0">
                          <a:latin typeface="Times New Roman" pitchFamily="18" charset="0"/>
                          <a:cs typeface="Times New Roman" pitchFamily="18" charset="0"/>
                        </a:rPr>
                        <a:t>Федерации</a:t>
                      </a:r>
                      <a:endParaRPr lang="ru-RU" sz="1000" b="0" i="0" u="none" strike="noStrike" dirty="0">
                        <a:latin typeface="Times New Roman" pitchFamily="18" charset="0"/>
                        <a:cs typeface="Times New Roman"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a:latin typeface="Times New Roman" pitchFamily="18" charset="0"/>
                          <a:cs typeface="Times New Roman" pitchFamily="18" charset="0"/>
                        </a:rPr>
                        <a:t>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a:latin typeface="Times New Roman" pitchFamily="18" charset="0"/>
                          <a:cs typeface="Times New Roman" pitchFamily="18" charset="0"/>
                        </a:rPr>
                        <a:t>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a:latin typeface="Times New Roman" pitchFamily="18" charset="0"/>
                          <a:cs typeface="Times New Roman" pitchFamily="18" charset="0"/>
                        </a:rPr>
                        <a:t>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9346" name="Прямоугольник 4"/>
          <p:cNvSpPr>
            <a:spLocks noChangeArrowheads="1"/>
          </p:cNvSpPr>
          <p:nvPr/>
        </p:nvSpPr>
        <p:spPr bwMode="auto">
          <a:xfrm>
            <a:off x="6453161" y="6496029"/>
            <a:ext cx="2370138" cy="307975"/>
          </a:xfrm>
          <a:prstGeom prst="rect">
            <a:avLst/>
          </a:prstGeom>
          <a:noFill/>
          <a:ln w="9525">
            <a:noFill/>
            <a:miter lim="800000"/>
            <a:headEnd/>
            <a:tailEnd/>
          </a:ln>
        </p:spPr>
        <p:txBody>
          <a:bodyPr wrap="non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pic>
        <p:nvPicPr>
          <p:cNvPr id="139347" name="Рисунок 32" descr="Описание: Можайск-ГО-ПП-01"/>
          <p:cNvPicPr>
            <a:picLocks noChangeAspect="1" noChangeArrowheads="1"/>
          </p:cNvPicPr>
          <p:nvPr/>
        </p:nvPicPr>
        <p:blipFill>
          <a:blip r:embed="rId2" cstate="print"/>
          <a:srcRect/>
          <a:stretch>
            <a:fillRect/>
          </a:stretch>
        </p:blipFill>
        <p:spPr bwMode="auto">
          <a:xfrm>
            <a:off x="463908" y="466744"/>
            <a:ext cx="612443" cy="765175"/>
          </a:xfrm>
          <a:prstGeom prst="rect">
            <a:avLst/>
          </a:prstGeom>
          <a:noFill/>
          <a:ln w="9525">
            <a:noFill/>
            <a:miter lim="800000"/>
            <a:headEnd/>
            <a:tailEnd/>
          </a:ln>
        </p:spPr>
      </p:pic>
      <p:sp>
        <p:nvSpPr>
          <p:cNvPr id="7" name="Заголовок 1"/>
          <p:cNvSpPr txBox="1">
            <a:spLocks/>
          </p:cNvSpPr>
          <p:nvPr/>
        </p:nvSpPr>
        <p:spPr bwMode="auto">
          <a:xfrm>
            <a:off x="7429520" y="928670"/>
            <a:ext cx="1347787" cy="357190"/>
          </a:xfrm>
          <a:prstGeom prst="rect">
            <a:avLst/>
          </a:prstGeom>
          <a:noFill/>
          <a:ln w="9525">
            <a:noFill/>
            <a:miter lim="800000"/>
            <a:headEnd/>
            <a:tailEnd/>
          </a:ln>
        </p:spPr>
        <p:txBody>
          <a:bodyPr anchor="ctr"/>
          <a:lstStyle/>
          <a:p>
            <a:pPr algn="ctr" eaLnBrk="0" hangingPunct="0">
              <a:defRPr/>
            </a:pPr>
            <a:r>
              <a:rPr lang="ru-RU" sz="1200" b="1" kern="0" dirty="0">
                <a:latin typeface="Times New Roman" pitchFamily="18" charset="0"/>
                <a:ea typeface="+mj-ea"/>
                <a:cs typeface="Times New Roman" pitchFamily="18" charset="0"/>
              </a:rPr>
              <a:t>(т</a:t>
            </a:r>
            <a:r>
              <a:rPr lang="ru-RU" sz="1200" b="1" kern="0" dirty="0" err="1">
                <a:latin typeface="Times New Roman" pitchFamily="18" charset="0"/>
                <a:ea typeface="+mj-ea"/>
                <a:cs typeface="Times New Roman" pitchFamily="18" charset="0"/>
              </a:rPr>
              <a:t>ыс</a:t>
            </a:r>
            <a:r>
              <a:rPr lang="ru-RU" sz="1200" b="1" kern="0" dirty="0">
                <a:latin typeface="Times New Roman" pitchFamily="18" charset="0"/>
                <a:ea typeface="+mj-ea"/>
                <a:cs typeface="Times New Roman" pitchFamily="18" charset="0"/>
              </a:rPr>
              <a:t>. рублей)</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Заголовок 1"/>
          <p:cNvSpPr>
            <a:spLocks noGrp="1"/>
          </p:cNvSpPr>
          <p:nvPr>
            <p:ph type="title"/>
          </p:nvPr>
        </p:nvSpPr>
        <p:spPr>
          <a:xfrm>
            <a:off x="1185811" y="652504"/>
            <a:ext cx="7543800" cy="542925"/>
          </a:xfrm>
        </p:spPr>
        <p:txBody>
          <a:bodyPr>
            <a:noAutofit/>
          </a:bodyPr>
          <a:lstStyle/>
          <a:p>
            <a:pPr algn="ctr"/>
            <a:r>
              <a:rPr lang="ru-RU" sz="2000" b="1" dirty="0" smtClean="0">
                <a:latin typeface="Times New Roman" pitchFamily="18" charset="0"/>
                <a:cs typeface="Times New Roman" pitchFamily="18" charset="0"/>
              </a:rPr>
              <a:t>Источники финансирования дефицита (</a:t>
            </a:r>
            <a:r>
              <a:rPr lang="ru-RU" sz="2000" b="1" dirty="0" err="1" smtClean="0">
                <a:latin typeface="Times New Roman" pitchFamily="18" charset="0"/>
                <a:cs typeface="Times New Roman" pitchFamily="18" charset="0"/>
              </a:rPr>
              <a:t>профицита</a:t>
            </a:r>
            <a:r>
              <a:rPr lang="ru-RU" sz="2000" b="1" dirty="0" smtClean="0">
                <a:latin typeface="Times New Roman" pitchFamily="18" charset="0"/>
                <a:cs typeface="Times New Roman" pitchFamily="18" charset="0"/>
              </a:rPr>
              <a:t>) бюджета Можайского городского округа</a:t>
            </a:r>
          </a:p>
        </p:txBody>
      </p:sp>
      <p:graphicFrame>
        <p:nvGraphicFramePr>
          <p:cNvPr id="4" name="Содержимое 3"/>
          <p:cNvGraphicFramePr>
            <a:graphicFrameLocks noGrp="1"/>
          </p:cNvGraphicFramePr>
          <p:nvPr>
            <p:ph idx="1"/>
          </p:nvPr>
        </p:nvGraphicFramePr>
        <p:xfrm>
          <a:off x="466726" y="1500174"/>
          <a:ext cx="8210948" cy="3365472"/>
        </p:xfrm>
        <a:graphic>
          <a:graphicData uri="http://schemas.openxmlformats.org/drawingml/2006/table">
            <a:tbl>
              <a:tblPr firstRow="1" bandRow="1">
                <a:tableStyleId>{5C22544A-7EE6-4342-B048-85BDC9FD1C3A}</a:tableStyleId>
              </a:tblPr>
              <a:tblGrid>
                <a:gridCol w="4278033"/>
                <a:gridCol w="1460089"/>
                <a:gridCol w="1241076"/>
                <a:gridCol w="1231750"/>
              </a:tblGrid>
              <a:tr h="714380">
                <a:tc rowSpan="2">
                  <a:txBody>
                    <a:bodyPr/>
                    <a:lstStyle/>
                    <a:p>
                      <a:pPr algn="ctr"/>
                      <a:r>
                        <a:rPr lang="ru-RU" sz="1400" dirty="0" smtClean="0">
                          <a:solidFill>
                            <a:schemeClr val="tx1"/>
                          </a:solidFill>
                          <a:latin typeface="Times New Roman" pitchFamily="18" charset="0"/>
                          <a:cs typeface="Times New Roman" pitchFamily="18" charset="0"/>
                        </a:rPr>
                        <a:t>Наименование </a:t>
                      </a:r>
                      <a:r>
                        <a:rPr lang="ru-RU" sz="1400" b="1" kern="1200" dirty="0" smtClean="0">
                          <a:solidFill>
                            <a:schemeClr val="tx1"/>
                          </a:solidFill>
                          <a:latin typeface="Times New Roman" pitchFamily="18" charset="0"/>
                          <a:ea typeface="+mn-ea"/>
                          <a:cs typeface="Times New Roman" pitchFamily="18" charset="0"/>
                        </a:rPr>
                        <a:t>показателей</a:t>
                      </a:r>
                      <a:endParaRPr lang="ru-RU" sz="1400" b="1" kern="1200" dirty="0">
                        <a:solidFill>
                          <a:schemeClr val="tx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algn="ctr"/>
                      <a:r>
                        <a:rPr lang="ru-RU" sz="1400" b="1" dirty="0" smtClean="0">
                          <a:solidFill>
                            <a:schemeClr val="tx1"/>
                          </a:solidFill>
                          <a:latin typeface="Times New Roman" pitchFamily="18" charset="0"/>
                          <a:cs typeface="Times New Roman" pitchFamily="18" charset="0"/>
                        </a:rPr>
                        <a:t>2023</a:t>
                      </a: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itchFamily="18" charset="0"/>
                          <a:cs typeface="Times New Roman" pitchFamily="18" charset="0"/>
                        </a:rPr>
                        <a:t>Плановый период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ctr"/>
                      <a:endParaRPr lang="ru-RU" sz="14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467">
                <a:tc vMerge="1">
                  <a:txBody>
                    <a:bodyPr/>
                    <a:lstStyle/>
                    <a:p>
                      <a:pPr algn="ctr"/>
                      <a:endParaRPr lang="ru-RU" sz="1400" b="1" kern="1200" dirty="0">
                        <a:solidFill>
                          <a:schemeClr val="tx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ru-RU"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fontAlgn="ctr"/>
                      <a:r>
                        <a:rPr lang="ru-RU" sz="1100" b="1" i="0" u="none" strike="noStrike" dirty="0" smtClean="0">
                          <a:latin typeface="Times New Roman Cyr"/>
                        </a:rPr>
                        <a:t>2024</a:t>
                      </a:r>
                      <a:endParaRPr lang="ru-RU" sz="1100" b="1" i="0" u="none" strike="noStrike" dirty="0">
                        <a:latin typeface="Times New Roman Cyr"/>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ru-RU" sz="1100" b="1" i="0" u="none" strike="noStrike" dirty="0" smtClean="0">
                          <a:latin typeface="Times New Roman Cyr"/>
                        </a:rPr>
                        <a:t>2025</a:t>
                      </a:r>
                      <a:endParaRPr lang="ru-RU" sz="1100" b="1" i="0" u="none" strike="noStrike" dirty="0">
                        <a:latin typeface="Times New Roman Cyr"/>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52148">
                <a:tc>
                  <a:txBody>
                    <a:bodyPr/>
                    <a:lstStyle/>
                    <a:p>
                      <a:pPr algn="l" fontAlgn="t"/>
                      <a:r>
                        <a:rPr lang="ru-RU" sz="1000" b="0" i="0" u="none" strike="noStrike" dirty="0">
                          <a:latin typeface="Times New Roman" pitchFamily="18" charset="0"/>
                          <a:cs typeface="Times New Roman" pitchFamily="18" charset="0"/>
                        </a:rPr>
                        <a:t>Погашение бюджетных кредитов, полученных из других бюджетов бюджетной системы Российской Федерации в валюте Российской Федерации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a:latin typeface="Times New Roman" pitchFamily="18" charset="0"/>
                          <a:cs typeface="Times New Roman" pitchFamily="18" charset="0"/>
                        </a:rPr>
                        <a:t>-54 450,0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a:latin typeface="Times New Roman" pitchFamily="18" charset="0"/>
                          <a:cs typeface="Times New Roman" pitchFamily="18" charset="0"/>
                        </a:rPr>
                        <a:t>-54 450,0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a:latin typeface="Times New Roman" pitchFamily="18" charset="0"/>
                          <a:cs typeface="Times New Roman" pitchFamily="18" charset="0"/>
                        </a:rPr>
                        <a:t>-56 100,0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1504">
                <a:tc>
                  <a:txBody>
                    <a:bodyPr/>
                    <a:lstStyle/>
                    <a:p>
                      <a:pPr algn="l" fontAlgn="t"/>
                      <a:r>
                        <a:rPr lang="ru-RU" sz="1000" b="0" i="0" u="none" strike="noStrike" dirty="0">
                          <a:latin typeface="Times New Roman" pitchFamily="18" charset="0"/>
                          <a:cs typeface="Times New Roman" pitchFamily="18" charset="0"/>
                        </a:rPr>
                        <a:t>Погашение бюджетами городских округов кредитов из других бюджетов бюджетной системы Российской Федерации в валюте Российской Федерации</a:t>
                      </a:r>
                      <a:br>
                        <a:rPr lang="ru-RU" sz="1000" b="0" i="0" u="none" strike="noStrike" dirty="0">
                          <a:latin typeface="Times New Roman" pitchFamily="18" charset="0"/>
                          <a:cs typeface="Times New Roman" pitchFamily="18" charset="0"/>
                        </a:rPr>
                      </a:br>
                      <a:endParaRPr lang="ru-RU" sz="1000" b="0" i="0" u="none" strike="noStrike" dirty="0">
                        <a:latin typeface="Times New Roman" pitchFamily="18" charset="0"/>
                        <a:cs typeface="Times New Roman" pitchFamily="18"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a:latin typeface="Times New Roman" pitchFamily="18" charset="0"/>
                          <a:cs typeface="Times New Roman" pitchFamily="18" charset="0"/>
                        </a:rPr>
                        <a:t>-54 450,0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a:latin typeface="Times New Roman" pitchFamily="18" charset="0"/>
                          <a:cs typeface="Times New Roman" pitchFamily="18" charset="0"/>
                        </a:rPr>
                        <a:t>-54 450,0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a:latin typeface="Times New Roman" pitchFamily="18" charset="0"/>
                          <a:cs typeface="Times New Roman" pitchFamily="18" charset="0"/>
                        </a:rPr>
                        <a:t>-56 100,0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893">
                <a:tc>
                  <a:txBody>
                    <a:bodyPr/>
                    <a:lstStyle/>
                    <a:p>
                      <a:pPr algn="l" fontAlgn="t"/>
                      <a:r>
                        <a:rPr lang="ru-RU" sz="1000" b="1" i="0" u="none" strike="noStrike" dirty="0">
                          <a:latin typeface="Times New Roman" pitchFamily="18" charset="0"/>
                          <a:cs typeface="Times New Roman" pitchFamily="18" charset="0"/>
                        </a:rPr>
                        <a:t>Изменение остатков средств на счетах по учету средств бюджетов</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a:latin typeface="Times New Roman" pitchFamily="18" charset="0"/>
                          <a:cs typeface="Times New Roman" pitchFamily="18"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a:latin typeface="Times New Roman" pitchFamily="18" charset="0"/>
                          <a:cs typeface="Times New Roman" pitchFamily="18"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1" i="0" u="none" strike="noStrike" dirty="0">
                          <a:latin typeface="Times New Roman" pitchFamily="18" charset="0"/>
                          <a:cs typeface="Times New Roman" pitchFamily="18" charset="0"/>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792">
                <a:tc>
                  <a:txBody>
                    <a:bodyPr/>
                    <a:lstStyle/>
                    <a:p>
                      <a:pPr algn="l" fontAlgn="t"/>
                      <a:r>
                        <a:rPr lang="ru-RU" sz="1000" b="0" i="0" u="none" strike="noStrike" dirty="0">
                          <a:latin typeface="Times New Roman" pitchFamily="18" charset="0"/>
                          <a:cs typeface="Times New Roman" pitchFamily="18" charset="0"/>
                        </a:rPr>
                        <a:t>Увеличение прочих остатков средств бюджетов</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a:latin typeface="Times New Roman" pitchFamily="18" charset="0"/>
                          <a:cs typeface="Times New Roman" pitchFamily="18" charset="0"/>
                        </a:rPr>
                        <a:t>-5 247 446,3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a:latin typeface="Times New Roman" pitchFamily="18" charset="0"/>
                          <a:cs typeface="Times New Roman" pitchFamily="18" charset="0"/>
                        </a:rPr>
                        <a:t>-3 945 929,5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a:latin typeface="Times New Roman" pitchFamily="18" charset="0"/>
                          <a:cs typeface="Times New Roman" pitchFamily="18" charset="0"/>
                        </a:rPr>
                        <a:t>-4 249 596,1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893">
                <a:tc>
                  <a:txBody>
                    <a:bodyPr/>
                    <a:lstStyle/>
                    <a:p>
                      <a:pPr algn="l" fontAlgn="t"/>
                      <a:r>
                        <a:rPr lang="ru-RU" sz="1000" b="0" i="0" u="none" strike="noStrike">
                          <a:latin typeface="Times New Roman" pitchFamily="18" charset="0"/>
                          <a:cs typeface="Times New Roman" pitchFamily="18" charset="0"/>
                        </a:rPr>
                        <a:t>Увеличение прочих остатков денежных средств бюджетов городских округов</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a:latin typeface="Times New Roman" pitchFamily="18" charset="0"/>
                          <a:cs typeface="Times New Roman" pitchFamily="18" charset="0"/>
                        </a:rPr>
                        <a:t>-5 247 446,3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a:latin typeface="Times New Roman" pitchFamily="18" charset="0"/>
                          <a:cs typeface="Times New Roman" pitchFamily="18" charset="0"/>
                        </a:rPr>
                        <a:t>-3 945 929,5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a:latin typeface="Times New Roman" pitchFamily="18" charset="0"/>
                          <a:cs typeface="Times New Roman" pitchFamily="18" charset="0"/>
                        </a:rPr>
                        <a:t>-4 249 596,1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622">
                <a:tc>
                  <a:txBody>
                    <a:bodyPr/>
                    <a:lstStyle/>
                    <a:p>
                      <a:pPr algn="l" fontAlgn="t"/>
                      <a:r>
                        <a:rPr lang="ru-RU" sz="1000" b="0" i="0" u="none" strike="noStrike">
                          <a:latin typeface="Times New Roman" pitchFamily="18" charset="0"/>
                          <a:cs typeface="Times New Roman" pitchFamily="18" charset="0"/>
                        </a:rPr>
                        <a:t>Уменьшение прочих остатков средств бюджетов</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a:latin typeface="Times New Roman" pitchFamily="18" charset="0"/>
                          <a:cs typeface="Times New Roman" pitchFamily="18" charset="0"/>
                        </a:rPr>
                        <a:t>5 247 446,3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a:latin typeface="Times New Roman" pitchFamily="18" charset="0"/>
                          <a:cs typeface="Times New Roman" pitchFamily="18" charset="0"/>
                        </a:rPr>
                        <a:t>3 945 929,5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a:latin typeface="Times New Roman" pitchFamily="18" charset="0"/>
                          <a:cs typeface="Times New Roman" pitchFamily="18" charset="0"/>
                        </a:rPr>
                        <a:t>4 249 596,1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2075">
                <a:tc>
                  <a:txBody>
                    <a:bodyPr/>
                    <a:lstStyle/>
                    <a:p>
                      <a:pPr algn="l" fontAlgn="t"/>
                      <a:r>
                        <a:rPr lang="ru-RU" sz="1000" b="0" i="0" u="none" strike="noStrike" dirty="0">
                          <a:latin typeface="Times New Roman" pitchFamily="18" charset="0"/>
                          <a:cs typeface="Times New Roman" pitchFamily="18" charset="0"/>
                        </a:rPr>
                        <a:t>Уменьшение прочих остатков денежных средств бюджетов городских округов</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a:latin typeface="Times New Roman" pitchFamily="18" charset="0"/>
                          <a:cs typeface="Times New Roman" pitchFamily="18" charset="0"/>
                        </a:rPr>
                        <a:t>5 247 446,3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a:latin typeface="Times New Roman" pitchFamily="18" charset="0"/>
                          <a:cs typeface="Times New Roman" pitchFamily="18" charset="0"/>
                        </a:rPr>
                        <a:t>3 945 929,5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1000" b="0" i="0" u="none" strike="noStrike" dirty="0">
                          <a:latin typeface="Times New Roman" pitchFamily="18" charset="0"/>
                          <a:cs typeface="Times New Roman" pitchFamily="18" charset="0"/>
                        </a:rPr>
                        <a:t>4 249 596,1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9346" name="Прямоугольник 4"/>
          <p:cNvSpPr>
            <a:spLocks noChangeArrowheads="1"/>
          </p:cNvSpPr>
          <p:nvPr/>
        </p:nvSpPr>
        <p:spPr bwMode="auto">
          <a:xfrm>
            <a:off x="6505575" y="6486525"/>
            <a:ext cx="2370138" cy="307975"/>
          </a:xfrm>
          <a:prstGeom prst="rect">
            <a:avLst/>
          </a:prstGeom>
          <a:noFill/>
          <a:ln w="9525">
            <a:noFill/>
            <a:miter lim="800000"/>
            <a:headEnd/>
            <a:tailEnd/>
          </a:ln>
        </p:spPr>
        <p:txBody>
          <a:bodyPr wrap="non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pic>
        <p:nvPicPr>
          <p:cNvPr id="139347" name="Рисунок 32" descr="Описание: Можайск-ГО-ПП-01"/>
          <p:cNvPicPr>
            <a:picLocks noChangeAspect="1" noChangeArrowheads="1"/>
          </p:cNvPicPr>
          <p:nvPr/>
        </p:nvPicPr>
        <p:blipFill>
          <a:blip r:embed="rId2"/>
          <a:srcRect/>
          <a:stretch>
            <a:fillRect/>
          </a:stretch>
        </p:blipFill>
        <p:spPr bwMode="auto">
          <a:xfrm>
            <a:off x="481039" y="452457"/>
            <a:ext cx="642938" cy="803275"/>
          </a:xfrm>
          <a:prstGeom prst="rect">
            <a:avLst/>
          </a:prstGeom>
          <a:noFill/>
          <a:ln w="9525">
            <a:noFill/>
            <a:miter lim="800000"/>
            <a:headEnd/>
            <a:tailEnd/>
          </a:ln>
        </p:spPr>
      </p:pic>
      <p:sp>
        <p:nvSpPr>
          <p:cNvPr id="7" name="Заголовок 1"/>
          <p:cNvSpPr txBox="1">
            <a:spLocks/>
          </p:cNvSpPr>
          <p:nvPr/>
        </p:nvSpPr>
        <p:spPr bwMode="auto">
          <a:xfrm>
            <a:off x="7429494" y="1171575"/>
            <a:ext cx="1347787" cy="390525"/>
          </a:xfrm>
          <a:prstGeom prst="rect">
            <a:avLst/>
          </a:prstGeom>
          <a:noFill/>
          <a:ln w="9525">
            <a:noFill/>
            <a:miter lim="800000"/>
            <a:headEnd/>
            <a:tailEnd/>
          </a:ln>
        </p:spPr>
        <p:txBody>
          <a:bodyPr anchor="ctr"/>
          <a:lstStyle/>
          <a:p>
            <a:pPr algn="ctr" eaLnBrk="0" hangingPunct="0">
              <a:defRPr/>
            </a:pPr>
            <a:r>
              <a:rPr lang="ru-RU" sz="1200" b="1" kern="0" dirty="0">
                <a:latin typeface="Times New Roman" pitchFamily="18" charset="0"/>
                <a:ea typeface="+mj-ea"/>
                <a:cs typeface="Times New Roman" pitchFamily="18" charset="0"/>
              </a:rPr>
              <a:t>(т</a:t>
            </a:r>
            <a:r>
              <a:rPr lang="ru-RU" sz="1200" b="1" kern="0" dirty="0" err="1">
                <a:latin typeface="Times New Roman" pitchFamily="18" charset="0"/>
                <a:ea typeface="+mj-ea"/>
                <a:cs typeface="Times New Roman" pitchFamily="18" charset="0"/>
              </a:rPr>
              <a:t>ыс</a:t>
            </a:r>
            <a:r>
              <a:rPr lang="ru-RU" sz="1200" b="1" kern="0" dirty="0">
                <a:latin typeface="Times New Roman" pitchFamily="18" charset="0"/>
                <a:ea typeface="+mj-ea"/>
                <a:cs typeface="Times New Roman" pitchFamily="18" charset="0"/>
              </a:rPr>
              <a:t>. рублей)</a:t>
            </a: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Заголовок 1"/>
          <p:cNvSpPr>
            <a:spLocks noGrp="1"/>
          </p:cNvSpPr>
          <p:nvPr>
            <p:ph type="title"/>
          </p:nvPr>
        </p:nvSpPr>
        <p:spPr>
          <a:xfrm>
            <a:off x="1142976" y="857232"/>
            <a:ext cx="7543800" cy="542925"/>
          </a:xfrm>
        </p:spPr>
        <p:txBody>
          <a:bodyPr>
            <a:noAutofit/>
          </a:bodyPr>
          <a:lstStyle/>
          <a:p>
            <a:pPr algn="ctr"/>
            <a:r>
              <a:rPr lang="ru-RU" sz="2400" b="1" dirty="0" smtClean="0">
                <a:latin typeface="Times New Roman" pitchFamily="18" charset="0"/>
                <a:cs typeface="Times New Roman" pitchFamily="18" charset="0"/>
              </a:rPr>
              <a:t>Политика в области муниципального долга  Можайского городского округа</a:t>
            </a:r>
            <a:endParaRPr lang="ru-RU" sz="2400" dirty="0" smtClean="0">
              <a:latin typeface="Times New Roman" pitchFamily="18" charset="0"/>
              <a:cs typeface="Times New Roman" pitchFamily="18" charset="0"/>
            </a:endParaRPr>
          </a:p>
        </p:txBody>
      </p:sp>
      <p:sp>
        <p:nvSpPr>
          <p:cNvPr id="140293" name="Содержимое 5"/>
          <p:cNvSpPr>
            <a:spLocks noGrp="1"/>
          </p:cNvSpPr>
          <p:nvPr>
            <p:ph idx="1"/>
          </p:nvPr>
        </p:nvSpPr>
        <p:spPr>
          <a:xfrm>
            <a:off x="571472" y="1428736"/>
            <a:ext cx="8183880" cy="4187952"/>
          </a:xfrm>
        </p:spPr>
        <p:txBody>
          <a:bodyPr/>
          <a:lstStyle/>
          <a:p>
            <a:pPr algn="just">
              <a:buFont typeface="Wingdings" pitchFamily="2" charset="2"/>
              <a:buNone/>
            </a:pPr>
            <a:r>
              <a:rPr lang="ru-RU" sz="2000" dirty="0" smtClean="0"/>
              <a:t>		</a:t>
            </a:r>
            <a:r>
              <a:rPr lang="ru-RU" sz="2000" dirty="0" smtClean="0">
                <a:latin typeface="Times New Roman" pitchFamily="18" charset="0"/>
                <a:cs typeface="Times New Roman" pitchFamily="18" charset="0"/>
              </a:rPr>
              <a:t>В 2023-2025 годах муниципальная долговая политика Можайского городского округа направлена на поддержание умеренной долговой нагрузки на бюджет Можайского городского округа. </a:t>
            </a:r>
          </a:p>
          <a:p>
            <a:pPr algn="just">
              <a:spcBef>
                <a:spcPts val="0"/>
              </a:spcBef>
              <a:buFont typeface="Wingdings" pitchFamily="2" charset="2"/>
              <a:buNone/>
            </a:pPr>
            <a:r>
              <a:rPr lang="ru-RU" sz="1000" dirty="0" smtClean="0">
                <a:latin typeface="Times New Roman" pitchFamily="18" charset="0"/>
                <a:cs typeface="Times New Roman" pitchFamily="18" charset="0"/>
              </a:rPr>
              <a:t>             </a:t>
            </a:r>
          </a:p>
          <a:p>
            <a:pPr algn="just">
              <a:buFont typeface="Wingdings" pitchFamily="2" charset="2"/>
              <a:buNone/>
            </a:pPr>
            <a:r>
              <a:rPr lang="ru-RU" sz="2000" dirty="0" smtClean="0">
                <a:latin typeface="Times New Roman" pitchFamily="18" charset="0"/>
                <a:cs typeface="Times New Roman" pitchFamily="18" charset="0"/>
              </a:rPr>
              <a:t>              Верхний предел муниципального долга Можайского городского округа не превысит предельного значения, установленного Бюджетным кодексом Российской Федерации, и составит по состоянию:</a:t>
            </a:r>
          </a:p>
          <a:p>
            <a:pPr algn="just">
              <a:buFont typeface="Wingdings" pitchFamily="2" charset="2"/>
              <a:buNone/>
            </a:pPr>
            <a:endParaRPr lang="ru-RU" sz="1000" dirty="0" smtClean="0">
              <a:latin typeface="Times New Roman" pitchFamily="18" charset="0"/>
              <a:cs typeface="Times New Roman" pitchFamily="18" charset="0"/>
            </a:endParaRPr>
          </a:p>
          <a:p>
            <a:pPr lvl="1" algn="just"/>
            <a:r>
              <a:rPr lang="ru-RU" sz="1800" dirty="0" smtClean="0">
                <a:latin typeface="Times New Roman" pitchFamily="18" charset="0"/>
                <a:cs typeface="Times New Roman" pitchFamily="18" charset="0"/>
              </a:rPr>
              <a:t>на 1 января 2024 года – 295 586,5 тыс. рублей;</a:t>
            </a:r>
          </a:p>
          <a:p>
            <a:pPr lvl="1" algn="just"/>
            <a:r>
              <a:rPr lang="ru-RU" sz="1800" dirty="0" smtClean="0">
                <a:latin typeface="Times New Roman" pitchFamily="18" charset="0"/>
                <a:cs typeface="Times New Roman" pitchFamily="18" charset="0"/>
              </a:rPr>
              <a:t>на 1 января 2025 года – 341 453,2 тыс. рублей; </a:t>
            </a:r>
          </a:p>
          <a:p>
            <a:pPr lvl="1" algn="just"/>
            <a:r>
              <a:rPr lang="ru-RU" sz="1800" dirty="0" smtClean="0">
                <a:latin typeface="Times New Roman" pitchFamily="18" charset="0"/>
                <a:cs typeface="Times New Roman" pitchFamily="18" charset="0"/>
              </a:rPr>
              <a:t>на 1 января 2026 года – 442 000,2 тыс. рублей.</a:t>
            </a:r>
          </a:p>
          <a:p>
            <a:pPr>
              <a:buFont typeface="Wingdings" pitchFamily="2" charset="2"/>
              <a:buNone/>
            </a:pPr>
            <a:endParaRPr lang="ru-RU" dirty="0" smtClean="0"/>
          </a:p>
        </p:txBody>
      </p:sp>
      <p:sp>
        <p:nvSpPr>
          <p:cNvPr id="140291" name="Прямоугольник 4"/>
          <p:cNvSpPr>
            <a:spLocks noChangeArrowheads="1"/>
          </p:cNvSpPr>
          <p:nvPr/>
        </p:nvSpPr>
        <p:spPr bwMode="auto">
          <a:xfrm>
            <a:off x="6400776" y="6496029"/>
            <a:ext cx="2370138" cy="307975"/>
          </a:xfrm>
          <a:prstGeom prst="rect">
            <a:avLst/>
          </a:prstGeom>
          <a:noFill/>
          <a:ln w="9525">
            <a:noFill/>
            <a:miter lim="800000"/>
            <a:headEnd/>
            <a:tailEnd/>
          </a:ln>
        </p:spPr>
        <p:txBody>
          <a:bodyPr wrap="non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pic>
        <p:nvPicPr>
          <p:cNvPr id="140292" name="Рисунок 32" descr="Описание: Можайск-ГО-ПП-01"/>
          <p:cNvPicPr>
            <a:picLocks noChangeAspect="1" noChangeArrowheads="1"/>
          </p:cNvPicPr>
          <p:nvPr/>
        </p:nvPicPr>
        <p:blipFill>
          <a:blip r:embed="rId2"/>
          <a:srcRect/>
          <a:stretch>
            <a:fillRect/>
          </a:stretch>
        </p:blipFill>
        <p:spPr bwMode="auto">
          <a:xfrm>
            <a:off x="471459" y="500042"/>
            <a:ext cx="642938" cy="80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Заголовок 1"/>
          <p:cNvSpPr>
            <a:spLocks noGrp="1"/>
          </p:cNvSpPr>
          <p:nvPr>
            <p:ph type="title"/>
          </p:nvPr>
        </p:nvSpPr>
        <p:spPr>
          <a:xfrm>
            <a:off x="428625" y="428625"/>
            <a:ext cx="8229600" cy="714375"/>
          </a:xfrm>
        </p:spPr>
        <p:txBody>
          <a:bodyPr/>
          <a:lstStyle/>
          <a:p>
            <a:pPr algn="ctr"/>
            <a:r>
              <a:rPr lang="ru-RU" altLang="ru-RU" sz="1800" b="1" dirty="0" smtClean="0">
                <a:latin typeface="Times New Roman" pitchFamily="18" charset="0"/>
                <a:cs typeface="Times New Roman" pitchFamily="18" charset="0"/>
              </a:rPr>
              <a:t>Контактная информация</a:t>
            </a:r>
          </a:p>
        </p:txBody>
      </p:sp>
      <p:sp>
        <p:nvSpPr>
          <p:cNvPr id="141315" name="Содержимое 2"/>
          <p:cNvSpPr>
            <a:spLocks noGrp="1"/>
          </p:cNvSpPr>
          <p:nvPr>
            <p:ph idx="1"/>
          </p:nvPr>
        </p:nvSpPr>
        <p:spPr>
          <a:xfrm>
            <a:off x="468313" y="1341438"/>
            <a:ext cx="8229600" cy="4457700"/>
          </a:xfrm>
        </p:spPr>
        <p:txBody>
          <a:bodyPr/>
          <a:lstStyle/>
          <a:p>
            <a:pPr algn="ctr">
              <a:buFont typeface="Wingdings" pitchFamily="2" charset="2"/>
              <a:buNone/>
            </a:pPr>
            <a:r>
              <a:rPr lang="ru-RU" altLang="ru-RU" sz="1800" b="1" smtClean="0">
                <a:latin typeface="Times New Roman" pitchFamily="18" charset="0"/>
                <a:cs typeface="Times New Roman" pitchFamily="18" charset="0"/>
              </a:rPr>
              <a:t>Администрация Можайского городского округа</a:t>
            </a:r>
          </a:p>
          <a:p>
            <a:pPr algn="ctr">
              <a:buFont typeface="Wingdings" pitchFamily="2" charset="2"/>
              <a:buNone/>
            </a:pPr>
            <a:r>
              <a:rPr lang="en-US" altLang="ru-RU" sz="1800" smtClean="0">
                <a:latin typeface="Times New Roman" pitchFamily="18" charset="0"/>
                <a:cs typeface="Times New Roman" pitchFamily="18" charset="0"/>
              </a:rPr>
              <a:t>admmozhaysk.ru</a:t>
            </a:r>
            <a:endParaRPr lang="ru-RU" altLang="ru-RU" sz="1800" smtClean="0">
              <a:latin typeface="Times New Roman" pitchFamily="18" charset="0"/>
              <a:cs typeface="Times New Roman" pitchFamily="18" charset="0"/>
            </a:endParaRPr>
          </a:p>
          <a:p>
            <a:pPr algn="ctr">
              <a:buFont typeface="Wingdings" pitchFamily="2" charset="2"/>
              <a:buNone/>
            </a:pPr>
            <a:endParaRPr lang="ru-RU" altLang="ru-RU" sz="1800" smtClean="0">
              <a:latin typeface="Times New Roman" pitchFamily="18" charset="0"/>
              <a:cs typeface="Times New Roman" pitchFamily="18" charset="0"/>
            </a:endParaRPr>
          </a:p>
          <a:p>
            <a:pPr algn="ctr">
              <a:buFont typeface="Wingdings" pitchFamily="2" charset="2"/>
              <a:buNone/>
            </a:pPr>
            <a:r>
              <a:rPr lang="ru-RU" altLang="ru-RU" sz="1800" smtClean="0">
                <a:latin typeface="Times New Roman" pitchFamily="18" charset="0"/>
                <a:cs typeface="Times New Roman" pitchFamily="18" charset="0"/>
              </a:rPr>
              <a:t>Адрес:</a:t>
            </a:r>
          </a:p>
          <a:p>
            <a:pPr algn="ctr">
              <a:buFont typeface="Wingdings" pitchFamily="2" charset="2"/>
              <a:buNone/>
            </a:pPr>
            <a:r>
              <a:rPr lang="ru-RU" altLang="ru-RU" sz="1800" smtClean="0">
                <a:latin typeface="Times New Roman" pitchFamily="18" charset="0"/>
                <a:cs typeface="Times New Roman" pitchFamily="18" charset="0"/>
              </a:rPr>
              <a:t>143200,  Московская </a:t>
            </a:r>
            <a:r>
              <a:rPr lang="ru-RU" altLang="ru-RU" sz="1800" smtClean="0">
                <a:latin typeface="Book Antiqua" pitchFamily="18" charset="0"/>
                <a:cs typeface="Times New Roman" pitchFamily="18" charset="0"/>
              </a:rPr>
              <a:t>область, г. Можайск, ул. Московская, д. 15</a:t>
            </a:r>
          </a:p>
          <a:p>
            <a:pPr algn="ctr">
              <a:buFont typeface="Wingdings" pitchFamily="2" charset="2"/>
              <a:buNone/>
            </a:pPr>
            <a:endParaRPr lang="ru-RU" altLang="ru-RU" sz="1800" smtClean="0">
              <a:latin typeface="Book Antiqua" pitchFamily="18" charset="0"/>
              <a:cs typeface="Times New Roman" pitchFamily="18" charset="0"/>
            </a:endParaRPr>
          </a:p>
          <a:p>
            <a:pPr algn="ctr">
              <a:buFont typeface="Wingdings" pitchFamily="2" charset="2"/>
              <a:buNone/>
            </a:pPr>
            <a:r>
              <a:rPr lang="ru-RU" altLang="ru-RU" sz="1800" smtClean="0">
                <a:latin typeface="Times New Roman" pitchFamily="18" charset="0"/>
                <a:cs typeface="Times New Roman" pitchFamily="18" charset="0"/>
              </a:rPr>
              <a:t>Телефон:</a:t>
            </a:r>
          </a:p>
          <a:p>
            <a:pPr algn="ctr">
              <a:buFont typeface="Wingdings" pitchFamily="2" charset="2"/>
              <a:buNone/>
            </a:pPr>
            <a:r>
              <a:rPr lang="ru-RU" altLang="ru-RU" sz="1800" smtClean="0">
                <a:latin typeface="Times New Roman" pitchFamily="18" charset="0"/>
                <a:cs typeface="Times New Roman" pitchFamily="18" charset="0"/>
              </a:rPr>
              <a:t>8(49638)2-21-07</a:t>
            </a:r>
          </a:p>
          <a:p>
            <a:pPr algn="ctr">
              <a:buFont typeface="Wingdings" pitchFamily="2" charset="2"/>
              <a:buNone/>
            </a:pPr>
            <a:endParaRPr lang="ru-RU" altLang="ru-RU" sz="1800" smtClean="0">
              <a:latin typeface="Times New Roman" pitchFamily="18" charset="0"/>
              <a:cs typeface="Times New Roman" pitchFamily="18" charset="0"/>
            </a:endParaRPr>
          </a:p>
          <a:p>
            <a:pPr algn="ctr">
              <a:buFont typeface="Wingdings" pitchFamily="2" charset="2"/>
              <a:buNone/>
            </a:pPr>
            <a:r>
              <a:rPr lang="ru-RU" altLang="ru-RU" sz="1800" smtClean="0">
                <a:latin typeface="Times New Roman" pitchFamily="18" charset="0"/>
                <a:cs typeface="Times New Roman" pitchFamily="18" charset="0"/>
              </a:rPr>
              <a:t>Электронная почта</a:t>
            </a:r>
          </a:p>
          <a:p>
            <a:pPr algn="ctr">
              <a:buFont typeface="Wingdings" pitchFamily="2" charset="2"/>
              <a:buNone/>
            </a:pPr>
            <a:r>
              <a:rPr lang="en-US" altLang="ru-RU" sz="1800" smtClean="0">
                <a:latin typeface="Times New Roman" pitchFamily="18" charset="0"/>
                <a:cs typeface="Times New Roman" pitchFamily="18" charset="0"/>
              </a:rPr>
              <a:t>mozhaysk@mosreg.ru; mail@admmozhaysk.ru</a:t>
            </a:r>
            <a:endParaRPr lang="ru-RU" altLang="ru-RU" sz="1800" smtClean="0">
              <a:latin typeface="Times New Roman" pitchFamily="18" charset="0"/>
              <a:cs typeface="Times New Roman" pitchFamily="18" charset="0"/>
            </a:endParaRPr>
          </a:p>
        </p:txBody>
      </p:sp>
      <p:sp>
        <p:nvSpPr>
          <p:cNvPr id="141316" name="Прямоугольник 89"/>
          <p:cNvSpPr>
            <a:spLocks noChangeArrowheads="1"/>
          </p:cNvSpPr>
          <p:nvPr/>
        </p:nvSpPr>
        <p:spPr bwMode="auto">
          <a:xfrm>
            <a:off x="5983463" y="6510425"/>
            <a:ext cx="2857489" cy="307777"/>
          </a:xfrm>
          <a:prstGeom prst="rect">
            <a:avLst/>
          </a:prstGeom>
          <a:noFill/>
          <a:ln w="9525">
            <a:noFill/>
            <a:miter lim="800000"/>
            <a:headEnd/>
            <a:tailEnd/>
          </a:ln>
        </p:spPr>
        <p:txBody>
          <a:bodyPr wrap="square">
            <a:spAutoFit/>
          </a:bodyPr>
          <a:lstStyle/>
          <a:p>
            <a:pPr algn="r"/>
            <a:r>
              <a:rPr lang="ru-RU" altLang="ru-RU" sz="1400" i="1" dirty="0">
                <a:solidFill>
                  <a:srgbClr val="000072"/>
                </a:solidFill>
                <a:latin typeface="Times New Roman" pitchFamily="18" charset="0"/>
                <a:cs typeface="Times New Roman" pitchFamily="18" charset="0"/>
              </a:rPr>
              <a:t>Можайский городской округ</a:t>
            </a:r>
            <a:endParaRPr lang="ru-RU" altLang="ru-RU" sz="1400" dirty="0">
              <a:latin typeface="Times New Roman" pitchFamily="18" charset="0"/>
              <a:cs typeface="Times New Roman" pitchFamily="18" charset="0"/>
            </a:endParaRPr>
          </a:p>
        </p:txBody>
      </p:sp>
      <p:pic>
        <p:nvPicPr>
          <p:cNvPr id="141317" name="Рисунок 32" descr="Описание: Можайск-ГО-ПП-01"/>
          <p:cNvPicPr>
            <a:picLocks noChangeAspect="1" noChangeArrowheads="1"/>
          </p:cNvPicPr>
          <p:nvPr/>
        </p:nvPicPr>
        <p:blipFill>
          <a:blip r:embed="rId2"/>
          <a:srcRect/>
          <a:stretch>
            <a:fillRect/>
          </a:stretch>
        </p:blipFill>
        <p:spPr bwMode="auto">
          <a:xfrm>
            <a:off x="442966" y="466761"/>
            <a:ext cx="642938" cy="80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Заголовок 1"/>
          <p:cNvSpPr>
            <a:spLocks noGrp="1"/>
          </p:cNvSpPr>
          <p:nvPr>
            <p:ph type="title"/>
          </p:nvPr>
        </p:nvSpPr>
        <p:spPr>
          <a:xfrm>
            <a:off x="457200" y="457200"/>
            <a:ext cx="8472488" cy="828675"/>
          </a:xfrm>
        </p:spPr>
        <p:txBody>
          <a:bodyPr>
            <a:normAutofit/>
          </a:bodyPr>
          <a:lstStyle/>
          <a:p>
            <a:pPr algn="ctr"/>
            <a:r>
              <a:rPr lang="ru-RU" sz="1800" b="1" dirty="0" smtClean="0">
                <a:latin typeface="Times New Roman" pitchFamily="18" charset="0"/>
                <a:cs typeface="Times New Roman" pitchFamily="18" charset="0"/>
              </a:rPr>
              <a:t>Финансово-казначейское управление администрации </a:t>
            </a:r>
            <a:br>
              <a:rPr lang="ru-RU" sz="18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Можайского городского округа</a:t>
            </a:r>
            <a:endParaRPr lang="ru-RU" sz="1800" dirty="0" smtClean="0">
              <a:latin typeface="Times New Roman" pitchFamily="18" charset="0"/>
              <a:cs typeface="Times New Roman" pitchFamily="18" charset="0"/>
            </a:endParaRPr>
          </a:p>
        </p:txBody>
      </p:sp>
      <p:sp>
        <p:nvSpPr>
          <p:cNvPr id="142339" name="Содержимое 2"/>
          <p:cNvSpPr>
            <a:spLocks noGrp="1"/>
          </p:cNvSpPr>
          <p:nvPr>
            <p:ph idx="1"/>
          </p:nvPr>
        </p:nvSpPr>
        <p:spPr>
          <a:xfrm>
            <a:off x="500063" y="1357313"/>
            <a:ext cx="8229600" cy="4652962"/>
          </a:xfrm>
        </p:spPr>
        <p:txBody>
          <a:bodyPr/>
          <a:lstStyle/>
          <a:p>
            <a:pPr algn="ctr">
              <a:buFont typeface="Wingdings" pitchFamily="2" charset="2"/>
              <a:buNone/>
            </a:pPr>
            <a:r>
              <a:rPr lang="ru-RU" sz="1800" dirty="0" smtClean="0">
                <a:latin typeface="Times New Roman" pitchFamily="18" charset="0"/>
                <a:cs typeface="Times New Roman" pitchFamily="18" charset="0"/>
              </a:rPr>
              <a:t>Адрес: </a:t>
            </a:r>
          </a:p>
          <a:p>
            <a:pPr algn="ctr">
              <a:buFont typeface="Wingdings" pitchFamily="2" charset="2"/>
              <a:buNone/>
            </a:pPr>
            <a:r>
              <a:rPr lang="ru-RU" sz="1800" dirty="0" smtClean="0">
                <a:latin typeface="Times New Roman" pitchFamily="18" charset="0"/>
                <a:cs typeface="Times New Roman" pitchFamily="18" charset="0"/>
              </a:rPr>
              <a:t>143200, Московская область, г. Можайск, ул. Московская, д.15</a:t>
            </a:r>
          </a:p>
        </p:txBody>
      </p:sp>
      <p:sp>
        <p:nvSpPr>
          <p:cNvPr id="142340" name="Прямоугольник 4"/>
          <p:cNvSpPr>
            <a:spLocks noChangeArrowheads="1"/>
          </p:cNvSpPr>
          <p:nvPr/>
        </p:nvSpPr>
        <p:spPr bwMode="auto">
          <a:xfrm>
            <a:off x="6357950" y="6550025"/>
            <a:ext cx="2370137" cy="307975"/>
          </a:xfrm>
          <a:prstGeom prst="rect">
            <a:avLst/>
          </a:prstGeom>
          <a:noFill/>
          <a:ln w="9525">
            <a:noFill/>
            <a:miter lim="800000"/>
            <a:headEnd/>
            <a:tailEnd/>
          </a:ln>
        </p:spPr>
        <p:txBody>
          <a:bodyPr wrap="none">
            <a:spAutoFit/>
          </a:bodyPr>
          <a:lstStyle/>
          <a:p>
            <a:pPr algn="r"/>
            <a:r>
              <a:rPr lang="ru-RU" altLang="ru-RU" sz="1400" i="1" dirty="0">
                <a:solidFill>
                  <a:srgbClr val="000072"/>
                </a:solidFill>
                <a:latin typeface="Times New Roman" pitchFamily="18" charset="0"/>
                <a:cs typeface="Times New Roman" pitchFamily="18" charset="0"/>
              </a:rPr>
              <a:t>Можайский городской округ</a:t>
            </a:r>
            <a:endParaRPr lang="ru-RU" altLang="ru-RU" sz="1400" dirty="0">
              <a:latin typeface="Times New Roman" pitchFamily="18" charset="0"/>
              <a:cs typeface="Times New Roman" pitchFamily="18" charset="0"/>
            </a:endParaRPr>
          </a:p>
        </p:txBody>
      </p:sp>
      <p:sp>
        <p:nvSpPr>
          <p:cNvPr id="142341" name="Прямоугольник 5"/>
          <p:cNvSpPr>
            <a:spLocks noChangeArrowheads="1"/>
          </p:cNvSpPr>
          <p:nvPr/>
        </p:nvSpPr>
        <p:spPr bwMode="auto">
          <a:xfrm>
            <a:off x="5357818" y="4143380"/>
            <a:ext cx="2928958" cy="646331"/>
          </a:xfrm>
          <a:prstGeom prst="rect">
            <a:avLst/>
          </a:prstGeom>
          <a:noFill/>
          <a:ln w="9525">
            <a:noFill/>
            <a:miter lim="800000"/>
            <a:headEnd/>
            <a:tailEnd/>
          </a:ln>
        </p:spPr>
        <p:txBody>
          <a:bodyPr wrap="square">
            <a:spAutoFit/>
          </a:bodyPr>
          <a:lstStyle/>
          <a:p>
            <a:pPr algn="ctr"/>
            <a:r>
              <a:rPr lang="ru-RU" dirty="0">
                <a:latin typeface="Times New Roman" pitchFamily="18" charset="0"/>
                <a:cs typeface="Times New Roman" pitchFamily="18" charset="0"/>
              </a:rPr>
              <a:t>Электронная почта: </a:t>
            </a:r>
          </a:p>
          <a:p>
            <a:pPr algn="ctr"/>
            <a:r>
              <a:rPr lang="en-US" dirty="0">
                <a:latin typeface="Times New Roman" pitchFamily="18" charset="0"/>
                <a:cs typeface="Times New Roman" pitchFamily="18" charset="0"/>
              </a:rPr>
              <a:t>finupr@admmozhaysk.ru</a:t>
            </a:r>
            <a:endParaRPr lang="ru-RU" dirty="0">
              <a:latin typeface="Times New Roman" pitchFamily="18" charset="0"/>
              <a:cs typeface="Times New Roman" pitchFamily="18" charset="0"/>
            </a:endParaRPr>
          </a:p>
        </p:txBody>
      </p:sp>
      <p:sp>
        <p:nvSpPr>
          <p:cNvPr id="142342" name="Прямоугольник 6"/>
          <p:cNvSpPr>
            <a:spLocks noChangeArrowheads="1"/>
          </p:cNvSpPr>
          <p:nvPr/>
        </p:nvSpPr>
        <p:spPr bwMode="auto">
          <a:xfrm>
            <a:off x="357158" y="4000504"/>
            <a:ext cx="4572000" cy="1200150"/>
          </a:xfrm>
          <a:prstGeom prst="rect">
            <a:avLst/>
          </a:prstGeom>
          <a:noFill/>
          <a:ln w="9525">
            <a:noFill/>
            <a:miter lim="800000"/>
            <a:headEnd/>
            <a:tailEnd/>
          </a:ln>
        </p:spPr>
        <p:txBody>
          <a:bodyPr>
            <a:spAutoFit/>
          </a:bodyPr>
          <a:lstStyle/>
          <a:p>
            <a:pPr algn="ctr"/>
            <a:r>
              <a:rPr lang="ru-RU" dirty="0">
                <a:latin typeface="Times New Roman" pitchFamily="18" charset="0"/>
                <a:cs typeface="Times New Roman" pitchFamily="18" charset="0"/>
              </a:rPr>
              <a:t>Телефоны:</a:t>
            </a:r>
          </a:p>
          <a:p>
            <a:pPr algn="ctr"/>
            <a:r>
              <a:rPr lang="ru-RU" dirty="0">
                <a:latin typeface="Times New Roman" pitchFamily="18" charset="0"/>
                <a:cs typeface="Times New Roman" pitchFamily="18" charset="0"/>
              </a:rPr>
              <a:t>8(49638)24-733</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8(49638)20-005</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8(49638)23-292</a:t>
            </a:r>
          </a:p>
        </p:txBody>
      </p:sp>
      <p:sp>
        <p:nvSpPr>
          <p:cNvPr id="142343" name="Прямоугольник 7"/>
          <p:cNvSpPr>
            <a:spLocks noChangeArrowheads="1"/>
          </p:cNvSpPr>
          <p:nvPr/>
        </p:nvSpPr>
        <p:spPr bwMode="auto">
          <a:xfrm>
            <a:off x="2285984" y="2214554"/>
            <a:ext cx="4572000" cy="1200150"/>
          </a:xfrm>
          <a:prstGeom prst="rect">
            <a:avLst/>
          </a:prstGeom>
          <a:noFill/>
          <a:ln w="9525">
            <a:noFill/>
            <a:miter lim="800000"/>
            <a:headEnd/>
            <a:tailEnd/>
          </a:ln>
        </p:spPr>
        <p:txBody>
          <a:bodyPr>
            <a:spAutoFit/>
          </a:bodyPr>
          <a:lstStyle/>
          <a:p>
            <a:pPr algn="ctr"/>
            <a:r>
              <a:rPr lang="ru-RU" dirty="0">
                <a:latin typeface="Times New Roman" pitchFamily="18" charset="0"/>
                <a:cs typeface="Times New Roman" pitchFamily="18" charset="0"/>
              </a:rPr>
              <a:t>Режим работы:</a:t>
            </a:r>
          </a:p>
          <a:p>
            <a:pPr algn="ctr"/>
            <a:r>
              <a:rPr lang="ru-RU" dirty="0">
                <a:latin typeface="Times New Roman" pitchFamily="18" charset="0"/>
                <a:cs typeface="Times New Roman" pitchFamily="18" charset="0"/>
              </a:rPr>
              <a:t>понедельник-четверг 09.00 - 18.15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пятница 09.00 - 17.00</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обед с 13.00-14.00</a:t>
            </a:r>
          </a:p>
        </p:txBody>
      </p:sp>
      <p:sp>
        <p:nvSpPr>
          <p:cNvPr id="142344" name="Прямоугольник 8"/>
          <p:cNvSpPr>
            <a:spLocks noChangeArrowheads="1"/>
          </p:cNvSpPr>
          <p:nvPr/>
        </p:nvSpPr>
        <p:spPr bwMode="auto">
          <a:xfrm>
            <a:off x="357158" y="3500438"/>
            <a:ext cx="8215313" cy="369888"/>
          </a:xfrm>
          <a:prstGeom prst="rect">
            <a:avLst/>
          </a:prstGeom>
          <a:noFill/>
          <a:ln w="9525">
            <a:noFill/>
            <a:miter lim="800000"/>
            <a:headEnd/>
            <a:tailEnd/>
          </a:ln>
        </p:spPr>
        <p:txBody>
          <a:bodyPr>
            <a:spAutoFit/>
          </a:bodyPr>
          <a:lstStyle/>
          <a:p>
            <a:pPr algn="ctr"/>
            <a:r>
              <a:rPr lang="ru-RU" dirty="0">
                <a:latin typeface="Times New Roman" pitchFamily="18" charset="0"/>
                <a:cs typeface="Times New Roman" pitchFamily="18" charset="0"/>
              </a:rPr>
              <a:t>Личный прием граждан - каждый понедельник с 09.00 до 15.00</a:t>
            </a:r>
          </a:p>
        </p:txBody>
      </p:sp>
      <p:pic>
        <p:nvPicPr>
          <p:cNvPr id="142345" name="Рисунок 32" descr="Описание: Можайск-ГО-ПП-01"/>
          <p:cNvPicPr>
            <a:picLocks noChangeAspect="1" noChangeArrowheads="1"/>
          </p:cNvPicPr>
          <p:nvPr/>
        </p:nvPicPr>
        <p:blipFill>
          <a:blip r:embed="rId2"/>
          <a:srcRect/>
          <a:stretch>
            <a:fillRect/>
          </a:stretch>
        </p:blipFill>
        <p:spPr bwMode="auto">
          <a:xfrm>
            <a:off x="483098" y="499567"/>
            <a:ext cx="642938" cy="803275"/>
          </a:xfrm>
          <a:prstGeom prst="rect">
            <a:avLst/>
          </a:prstGeom>
          <a:noFill/>
          <a:ln w="9525">
            <a:noFill/>
            <a:miter lim="800000"/>
            <a:headEnd/>
            <a:tailEnd/>
          </a:ln>
        </p:spPr>
      </p:pic>
      <p:sp>
        <p:nvSpPr>
          <p:cNvPr id="12" name="Прямоугольник 11"/>
          <p:cNvSpPr/>
          <p:nvPr/>
        </p:nvSpPr>
        <p:spPr>
          <a:xfrm>
            <a:off x="2357422" y="5929330"/>
            <a:ext cx="2829453" cy="369332"/>
          </a:xfrm>
          <a:prstGeom prst="rect">
            <a:avLst/>
          </a:prstGeom>
        </p:spPr>
        <p:txBody>
          <a:bodyPr wrap="square">
            <a:spAutoFit/>
          </a:bodyPr>
          <a:lstStyle/>
          <a:p>
            <a:r>
              <a:rPr lang="en-US" dirty="0" smtClean="0">
                <a:latin typeface="Times New Roman" pitchFamily="18" charset="0"/>
                <a:cs typeface="Times New Roman" pitchFamily="18" charset="0"/>
              </a:rPr>
              <a:t>https://t.me/FKU_AMGO</a:t>
            </a:r>
            <a:endParaRPr lang="ru-RU" dirty="0">
              <a:latin typeface="Times New Roman" pitchFamily="18" charset="0"/>
              <a:cs typeface="Times New Roman" pitchFamily="18" charset="0"/>
            </a:endParaRPr>
          </a:p>
        </p:txBody>
      </p:sp>
      <p:sp>
        <p:nvSpPr>
          <p:cNvPr id="13" name="Прямоугольник 12"/>
          <p:cNvSpPr/>
          <p:nvPr/>
        </p:nvSpPr>
        <p:spPr>
          <a:xfrm>
            <a:off x="2786050" y="5500702"/>
            <a:ext cx="2143140" cy="369332"/>
          </a:xfrm>
          <a:prstGeom prst="rect">
            <a:avLst/>
          </a:prstGeom>
        </p:spPr>
        <p:txBody>
          <a:bodyPr wrap="square">
            <a:spAutoFit/>
          </a:bodyPr>
          <a:lstStyle/>
          <a:p>
            <a:r>
              <a:rPr lang="ru-RU" dirty="0" smtClean="0">
                <a:latin typeface="Times New Roman" pitchFamily="18" charset="0"/>
                <a:cs typeface="Times New Roman" pitchFamily="18" charset="0"/>
              </a:rPr>
              <a:t>Социальные сети:</a:t>
            </a:r>
            <a:endParaRPr lang="ru-RU" dirty="0">
              <a:latin typeface="Times New Roman" pitchFamily="18" charset="0"/>
              <a:cs typeface="Times New Roman" pitchFamily="18" charset="0"/>
            </a:endParaRPr>
          </a:p>
        </p:txBody>
      </p:sp>
      <p:pic>
        <p:nvPicPr>
          <p:cNvPr id="7171" name="Picture 3" descr="C:\Users\buch1\Desktop\ыпми.jpg"/>
          <p:cNvPicPr>
            <a:picLocks noChangeAspect="1" noChangeArrowheads="1"/>
          </p:cNvPicPr>
          <p:nvPr/>
        </p:nvPicPr>
        <p:blipFill>
          <a:blip r:embed="rId3" cstate="print"/>
          <a:srcRect/>
          <a:stretch>
            <a:fillRect/>
          </a:stretch>
        </p:blipFill>
        <p:spPr bwMode="auto">
          <a:xfrm>
            <a:off x="6357950" y="5000636"/>
            <a:ext cx="958066" cy="86309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1219200" y="428624"/>
            <a:ext cx="7467600" cy="696119"/>
          </a:xfrm>
          <a:solidFill>
            <a:srgbClr val="6FE7E4"/>
          </a:solidFill>
        </p:spPr>
        <p:txBody>
          <a:bodyPr>
            <a:normAutofit fontScale="90000"/>
          </a:bodyPr>
          <a:lstStyle/>
          <a:p>
            <a:pPr algn="ctr"/>
            <a:r>
              <a:rPr lang="ru-RU" sz="1600" dirty="0" smtClean="0">
                <a:latin typeface="Times New Roman" pitchFamily="18" charset="0"/>
                <a:cs typeface="Times New Roman" pitchFamily="18" charset="0"/>
              </a:rPr>
              <a:t>Основные показатели социально-экономического развития Можайского городского округа Московской области за 2021 год, план на 2022 год,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прогноз на 2023 год и на плановый период 2024-2025 годов</a:t>
            </a:r>
          </a:p>
        </p:txBody>
      </p:sp>
      <p:graphicFrame>
        <p:nvGraphicFramePr>
          <p:cNvPr id="4" name="Содержимое 3"/>
          <p:cNvGraphicFramePr>
            <a:graphicFrameLocks noGrp="1"/>
          </p:cNvGraphicFramePr>
          <p:nvPr>
            <p:ph idx="1"/>
          </p:nvPr>
        </p:nvGraphicFramePr>
        <p:xfrm>
          <a:off x="457200" y="1214438"/>
          <a:ext cx="8258208" cy="3724106"/>
        </p:xfrm>
        <a:graphic>
          <a:graphicData uri="http://schemas.openxmlformats.org/drawingml/2006/table">
            <a:tbl>
              <a:tblPr firstRow="1" bandRow="1">
                <a:tableStyleId>{5C22544A-7EE6-4342-B048-85BDC9FD1C3A}</a:tableStyleId>
              </a:tblPr>
              <a:tblGrid>
                <a:gridCol w="400024"/>
                <a:gridCol w="2643206"/>
                <a:gridCol w="928694"/>
                <a:gridCol w="785818"/>
                <a:gridCol w="785818"/>
                <a:gridCol w="928694"/>
                <a:gridCol w="928694"/>
                <a:gridCol w="857260"/>
              </a:tblGrid>
              <a:tr h="630386">
                <a:tc>
                  <a:txBody>
                    <a:bodyPr/>
                    <a:lstStyle/>
                    <a:p>
                      <a:pPr algn="ctr"/>
                      <a:r>
                        <a:rPr lang="ru-RU" sz="1200" b="0" dirty="0" smtClean="0">
                          <a:solidFill>
                            <a:schemeClr val="tx1"/>
                          </a:solidFill>
                          <a:latin typeface="Times New Roman" pitchFamily="18" charset="0"/>
                          <a:cs typeface="Times New Roman" pitchFamily="18" charset="0"/>
                        </a:rPr>
                        <a:t>№</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kern="1200" dirty="0" smtClean="0">
                          <a:solidFill>
                            <a:schemeClr val="tx1"/>
                          </a:solidFill>
                          <a:latin typeface="Times New Roman" pitchFamily="18" charset="0"/>
                          <a:ea typeface="+mn-ea"/>
                          <a:cs typeface="Times New Roman" pitchFamily="18" charset="0"/>
                        </a:rPr>
                        <a:t>Показатель</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Единица измерения</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Факт </a:t>
                      </a:r>
                    </a:p>
                    <a:p>
                      <a:pPr algn="ctr"/>
                      <a:r>
                        <a:rPr lang="ru-RU" sz="1200" b="0" dirty="0" smtClean="0">
                          <a:solidFill>
                            <a:schemeClr val="tx1"/>
                          </a:solidFill>
                          <a:latin typeface="Times New Roman" pitchFamily="18" charset="0"/>
                          <a:cs typeface="Times New Roman" pitchFamily="18" charset="0"/>
                        </a:rPr>
                        <a:t>2021</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План </a:t>
                      </a:r>
                    </a:p>
                    <a:p>
                      <a:pPr algn="ctr"/>
                      <a:r>
                        <a:rPr lang="ru-RU" sz="1200" b="0" dirty="0" smtClean="0">
                          <a:solidFill>
                            <a:schemeClr val="tx1"/>
                          </a:solidFill>
                          <a:latin typeface="Times New Roman" pitchFamily="18" charset="0"/>
                          <a:cs typeface="Times New Roman" pitchFamily="18" charset="0"/>
                        </a:rPr>
                        <a:t>2022</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Прогноз 2023</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Прогноз</a:t>
                      </a:r>
                      <a:r>
                        <a:rPr lang="ru-RU" sz="1200" b="0" baseline="0" dirty="0" smtClean="0">
                          <a:solidFill>
                            <a:schemeClr val="tx1"/>
                          </a:solidFill>
                          <a:latin typeface="Times New Roman" pitchFamily="18" charset="0"/>
                          <a:cs typeface="Times New Roman" pitchFamily="18" charset="0"/>
                        </a:rPr>
                        <a:t> 2024</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c>
                  <a:txBody>
                    <a:bodyPr/>
                    <a:lstStyle/>
                    <a:p>
                      <a:pPr algn="ctr"/>
                      <a:r>
                        <a:rPr lang="ru-RU" sz="1200" b="0" dirty="0" smtClean="0">
                          <a:solidFill>
                            <a:schemeClr val="tx1"/>
                          </a:solidFill>
                          <a:latin typeface="Times New Roman" pitchFamily="18" charset="0"/>
                          <a:cs typeface="Times New Roman" pitchFamily="18" charset="0"/>
                        </a:rPr>
                        <a:t>Прогноз 2024</a:t>
                      </a:r>
                      <a:endParaRPr lang="ru-RU" sz="1200" b="0" dirty="0">
                        <a:solidFill>
                          <a:schemeClr val="tx1"/>
                        </a:solidFill>
                        <a:latin typeface="Times New Roman" pitchFamily="18" charset="0"/>
                        <a:cs typeface="Times New Roman" pitchFamily="18" charset="0"/>
                      </a:endParaRPr>
                    </a:p>
                  </a:txBody>
                  <a:tcPr anchor="ctr">
                    <a:solidFill>
                      <a:srgbClr val="6FE7E4"/>
                    </a:solidFill>
                  </a:tcPr>
                </a:tc>
              </a:tr>
              <a:tr h="214314">
                <a:tc>
                  <a:txBody>
                    <a:bodyPr/>
                    <a:lstStyle/>
                    <a:p>
                      <a:pPr marL="0" algn="l" defTabSz="914400" rtl="0" eaLnBrk="1" latinLnBrk="0" hangingPunct="1"/>
                      <a:endParaRPr lang="ru-RU" sz="1200" kern="1200" dirty="0">
                        <a:solidFill>
                          <a:schemeClr val="dk1"/>
                        </a:solidFill>
                        <a:latin typeface="Times New Roman" pitchFamily="18" charset="0"/>
                        <a:ea typeface="+mn-ea"/>
                        <a:cs typeface="Times New Roman" pitchFamily="18" charset="0"/>
                      </a:endParaRPr>
                    </a:p>
                  </a:txBody>
                  <a:tcPr/>
                </a:tc>
                <a:tc>
                  <a:txBody>
                    <a:bodyPr/>
                    <a:lstStyle/>
                    <a:p>
                      <a:r>
                        <a:rPr lang="ru-RU" sz="1200" dirty="0" smtClean="0">
                          <a:latin typeface="Times New Roman" pitchFamily="18" charset="0"/>
                          <a:cs typeface="Times New Roman" pitchFamily="18" charset="0"/>
                        </a:rPr>
                        <a:t>Общее образование:</a:t>
                      </a:r>
                      <a:endParaRPr lang="ru-RU" sz="1200" dirty="0">
                        <a:latin typeface="Times New Roman" pitchFamily="18" charset="0"/>
                        <a:cs typeface="Times New Roman" pitchFamily="18" charset="0"/>
                      </a:endParaRPr>
                    </a:p>
                  </a:txBody>
                  <a:tcPr/>
                </a:tc>
                <a:tc>
                  <a:txBody>
                    <a:bodyPr/>
                    <a:lstStyle/>
                    <a:p>
                      <a:pPr algn="ctr"/>
                      <a:endParaRPr lang="ru-RU" sz="1200" dirty="0">
                        <a:latin typeface="Times New Roman" pitchFamily="18" charset="0"/>
                        <a:cs typeface="Times New Roman" pitchFamily="18" charset="0"/>
                      </a:endParaRPr>
                    </a:p>
                  </a:txBody>
                  <a:tcPr anchor="ctr"/>
                </a:tc>
                <a:tc>
                  <a:txBody>
                    <a:bodyPr/>
                    <a:lstStyle/>
                    <a:p>
                      <a:endParaRPr lang="ru-RU" sz="1200" dirty="0"/>
                    </a:p>
                  </a:txBody>
                  <a:tcPr/>
                </a:tc>
                <a:tc>
                  <a:txBody>
                    <a:bodyPr/>
                    <a:lstStyle/>
                    <a:p>
                      <a:endParaRPr lang="ru-RU" sz="1200" dirty="0"/>
                    </a:p>
                  </a:txBody>
                  <a:tcPr/>
                </a:tc>
                <a:tc>
                  <a:txBody>
                    <a:bodyPr/>
                    <a:lstStyle/>
                    <a:p>
                      <a:pPr marL="0" algn="l" defTabSz="914400" rtl="0" eaLnBrk="1" latinLnBrk="0" hangingPunct="1"/>
                      <a:endParaRPr lang="ru-RU" sz="12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endParaRPr lang="ru-RU" sz="1200" kern="1200" dirty="0">
                        <a:solidFill>
                          <a:schemeClr val="dk1"/>
                        </a:solidFill>
                        <a:latin typeface="Times New Roman" pitchFamily="18" charset="0"/>
                        <a:ea typeface="+mn-ea"/>
                        <a:cs typeface="Times New Roman" pitchFamily="18" charset="0"/>
                      </a:endParaRPr>
                    </a:p>
                  </a:txBody>
                  <a:tcPr/>
                </a:tc>
                <a:tc>
                  <a:txBody>
                    <a:bodyPr/>
                    <a:lstStyle/>
                    <a:p>
                      <a:pPr marL="0" algn="l" defTabSz="914400" rtl="0" eaLnBrk="1" latinLnBrk="0" hangingPunct="1"/>
                      <a:endParaRPr lang="ru-RU" sz="1200" kern="1200" dirty="0">
                        <a:solidFill>
                          <a:schemeClr val="dk1"/>
                        </a:solidFill>
                        <a:latin typeface="Times New Roman" pitchFamily="18" charset="0"/>
                        <a:ea typeface="+mn-ea"/>
                        <a:cs typeface="Times New Roman" pitchFamily="18" charset="0"/>
                      </a:endParaRPr>
                    </a:p>
                  </a:txBody>
                  <a:tcPr/>
                </a:tc>
              </a:tr>
              <a:tr h="518579">
                <a:tc>
                  <a:txBody>
                    <a:bodyPr/>
                    <a:lstStyle/>
                    <a:p>
                      <a:endParaRPr lang="ru-RU" sz="1200" dirty="0">
                        <a:latin typeface="Times New Roman" pitchFamily="18" charset="0"/>
                        <a:cs typeface="Times New Roman" pitchFamily="18" charset="0"/>
                      </a:endParaRPr>
                    </a:p>
                  </a:txBody>
                  <a:tcPr/>
                </a:tc>
                <a:tc>
                  <a:txBody>
                    <a:bodyPr/>
                    <a:lstStyle/>
                    <a:p>
                      <a:r>
                        <a:rPr lang="ru-RU" sz="1150" dirty="0" err="1" smtClean="0">
                          <a:latin typeface="Times New Roman" pitchFamily="18" charset="0"/>
                          <a:cs typeface="Times New Roman" pitchFamily="18" charset="0"/>
                        </a:rPr>
                        <a:t>Справочно</a:t>
                      </a:r>
                      <a:r>
                        <a:rPr lang="ru-RU" sz="1150" dirty="0" smtClean="0">
                          <a:latin typeface="Times New Roman" pitchFamily="18" charset="0"/>
                          <a:cs typeface="Times New Roman" pitchFamily="18" charset="0"/>
                        </a:rPr>
                        <a:t>: Количество общеобразовательных муниципальных организаций</a:t>
                      </a:r>
                      <a:endParaRPr lang="ru-RU" sz="1150" dirty="0">
                        <a:latin typeface="Times New Roman" pitchFamily="18" charset="0"/>
                        <a:cs typeface="Times New Roman" pitchFamily="18" charset="0"/>
                      </a:endParaRPr>
                    </a:p>
                  </a:txBody>
                  <a:tcPr/>
                </a:tc>
                <a:tc>
                  <a:txBody>
                    <a:bodyPr/>
                    <a:lstStyle/>
                    <a:p>
                      <a:pPr algn="ctr"/>
                      <a:r>
                        <a:rPr lang="ru-RU" sz="1100" dirty="0" smtClean="0">
                          <a:latin typeface="Times New Roman" pitchFamily="18" charset="0"/>
                          <a:cs typeface="Times New Roman" pitchFamily="18" charset="0"/>
                        </a:rPr>
                        <a:t>единиц</a:t>
                      </a:r>
                      <a:endParaRPr lang="ru-RU" sz="1100" dirty="0">
                        <a:latin typeface="Times New Roman" pitchFamily="18" charset="0"/>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8</a:t>
                      </a:r>
                      <a:endParaRPr lang="ru-RU" sz="1200" kern="1200" dirty="0">
                        <a:solidFill>
                          <a:schemeClr val="dk1"/>
                        </a:solidFill>
                        <a:latin typeface="Times New Roman" pitchFamily="18" charset="0"/>
                        <a:ea typeface="+mn-ea"/>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8</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8</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8</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8</a:t>
                      </a:r>
                      <a:endParaRPr lang="ru-RU" sz="1200" dirty="0">
                        <a:latin typeface="Times New Roman" pitchFamily="18" charset="0"/>
                        <a:cs typeface="Times New Roman" pitchFamily="18" charset="0"/>
                      </a:endParaRPr>
                    </a:p>
                  </a:txBody>
                  <a:tcPr anchor="ctr"/>
                </a:tc>
              </a:tr>
              <a:tr h="515717">
                <a:tc>
                  <a:txBody>
                    <a:bodyPr/>
                    <a:lstStyle/>
                    <a:p>
                      <a:endParaRPr lang="ru-RU" sz="1200" dirty="0">
                        <a:latin typeface="Times New Roman" pitchFamily="18" charset="0"/>
                        <a:cs typeface="Times New Roman" pitchFamily="18" charset="0"/>
                      </a:endParaRPr>
                    </a:p>
                  </a:txBody>
                  <a:tcPr/>
                </a:tc>
                <a:tc>
                  <a:txBody>
                    <a:bodyPr/>
                    <a:lstStyle/>
                    <a:p>
                      <a:r>
                        <a:rPr lang="ru-RU" sz="1150" dirty="0" err="1" smtClean="0">
                          <a:latin typeface="Times New Roman" pitchFamily="18" charset="0"/>
                          <a:cs typeface="Times New Roman" pitchFamily="18" charset="0"/>
                        </a:rPr>
                        <a:t>Справочно</a:t>
                      </a:r>
                      <a:r>
                        <a:rPr lang="ru-RU" sz="1150" dirty="0" smtClean="0">
                          <a:latin typeface="Times New Roman" pitchFamily="18" charset="0"/>
                          <a:cs typeface="Times New Roman" pitchFamily="18" charset="0"/>
                        </a:rPr>
                        <a:t>: Число мест в муниципальных общеобразовательных организациях</a:t>
                      </a:r>
                      <a:endParaRPr lang="ru-RU" sz="1150" dirty="0">
                        <a:latin typeface="Times New Roman" pitchFamily="18" charset="0"/>
                        <a:cs typeface="Times New Roman" pitchFamily="18" charset="0"/>
                      </a:endParaRPr>
                    </a:p>
                  </a:txBody>
                  <a:tcPr/>
                </a:tc>
                <a:tc>
                  <a:txBody>
                    <a:bodyPr/>
                    <a:lstStyle/>
                    <a:p>
                      <a:pPr algn="ctr"/>
                      <a:r>
                        <a:rPr lang="ru-RU" sz="1100" dirty="0" smtClean="0">
                          <a:latin typeface="Times New Roman" pitchFamily="18" charset="0"/>
                          <a:cs typeface="Times New Roman" pitchFamily="18" charset="0"/>
                        </a:rPr>
                        <a:t>единиц</a:t>
                      </a:r>
                      <a:endParaRPr lang="ru-RU" sz="1100" dirty="0">
                        <a:latin typeface="Times New Roman" pitchFamily="18" charset="0"/>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9047</a:t>
                      </a:r>
                      <a:endParaRPr lang="ru-RU" sz="1200" kern="1200" dirty="0">
                        <a:solidFill>
                          <a:schemeClr val="dk1"/>
                        </a:solidFill>
                        <a:latin typeface="Times New Roman" pitchFamily="18" charset="0"/>
                        <a:ea typeface="+mn-ea"/>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9597</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9597</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9597</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9597</a:t>
                      </a:r>
                      <a:endParaRPr lang="ru-RU" sz="1200" dirty="0">
                        <a:latin typeface="Times New Roman" pitchFamily="18" charset="0"/>
                        <a:cs typeface="Times New Roman" pitchFamily="18" charset="0"/>
                      </a:endParaRPr>
                    </a:p>
                  </a:txBody>
                  <a:tcPr anchor="ctr"/>
                </a:tc>
              </a:tr>
              <a:tr h="515717">
                <a:tc>
                  <a:txBody>
                    <a:bodyPr/>
                    <a:lstStyle/>
                    <a:p>
                      <a:endParaRPr lang="ru-RU" sz="1200" dirty="0">
                        <a:latin typeface="Times New Roman" pitchFamily="18" charset="0"/>
                        <a:cs typeface="Times New Roman" pitchFamily="18" charset="0"/>
                      </a:endParaRPr>
                    </a:p>
                  </a:txBody>
                  <a:tcPr/>
                </a:tc>
                <a:tc>
                  <a:txBody>
                    <a:bodyPr/>
                    <a:lstStyle/>
                    <a:p>
                      <a:r>
                        <a:rPr lang="ru-RU" sz="1150" dirty="0" err="1" smtClean="0">
                          <a:latin typeface="Times New Roman" pitchFamily="18" charset="0"/>
                          <a:cs typeface="Times New Roman" pitchFamily="18" charset="0"/>
                        </a:rPr>
                        <a:t>Справочно</a:t>
                      </a:r>
                      <a:r>
                        <a:rPr lang="ru-RU" sz="1150" dirty="0" smtClean="0">
                          <a:latin typeface="Times New Roman" pitchFamily="18" charset="0"/>
                          <a:cs typeface="Times New Roman" pitchFamily="18" charset="0"/>
                        </a:rPr>
                        <a:t>: Общее число</a:t>
                      </a:r>
                      <a:r>
                        <a:rPr lang="ru-RU" sz="1150" baseline="0" dirty="0" smtClean="0">
                          <a:latin typeface="Times New Roman" pitchFamily="18" charset="0"/>
                          <a:cs typeface="Times New Roman" pitchFamily="18" charset="0"/>
                        </a:rPr>
                        <a:t> </a:t>
                      </a:r>
                      <a:r>
                        <a:rPr lang="ru-RU" sz="1150" dirty="0" smtClean="0">
                          <a:latin typeface="Times New Roman" pitchFamily="18" charset="0"/>
                          <a:cs typeface="Times New Roman" pitchFamily="18" charset="0"/>
                        </a:rPr>
                        <a:t>обучающихся в государственных (муниципальных) общеобразовательных организациях</a:t>
                      </a:r>
                      <a:endParaRPr lang="ru-RU" sz="1150" dirty="0">
                        <a:latin typeface="Times New Roman" pitchFamily="18" charset="0"/>
                        <a:cs typeface="Times New Roman" pitchFamily="18" charset="0"/>
                      </a:endParaRPr>
                    </a:p>
                  </a:txBody>
                  <a:tcPr/>
                </a:tc>
                <a:tc>
                  <a:txBody>
                    <a:bodyPr/>
                    <a:lstStyle/>
                    <a:p>
                      <a:pPr algn="ctr"/>
                      <a:r>
                        <a:rPr lang="ru-RU" sz="1100" dirty="0" smtClean="0">
                          <a:latin typeface="Times New Roman" pitchFamily="18" charset="0"/>
                          <a:cs typeface="Times New Roman" pitchFamily="18" charset="0"/>
                        </a:rPr>
                        <a:t>человек</a:t>
                      </a:r>
                      <a:endParaRPr lang="ru-RU" sz="1100" dirty="0">
                        <a:latin typeface="Times New Roman" pitchFamily="18" charset="0"/>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7326</a:t>
                      </a:r>
                      <a:endParaRPr lang="ru-RU" sz="1200" kern="1200" dirty="0">
                        <a:solidFill>
                          <a:schemeClr val="dk1"/>
                        </a:solidFill>
                        <a:latin typeface="Times New Roman" pitchFamily="18" charset="0"/>
                        <a:ea typeface="+mn-ea"/>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7370</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7400</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7400</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7400</a:t>
                      </a:r>
                      <a:endParaRPr lang="ru-RU" sz="1200" dirty="0">
                        <a:latin typeface="Times New Roman" pitchFamily="18" charset="0"/>
                        <a:cs typeface="Times New Roman" pitchFamily="18" charset="0"/>
                      </a:endParaRPr>
                    </a:p>
                  </a:txBody>
                  <a:tcPr anchor="ctr"/>
                </a:tc>
              </a:tr>
              <a:tr h="515717">
                <a:tc>
                  <a:txBody>
                    <a:bodyPr/>
                    <a:lstStyle/>
                    <a:p>
                      <a:endParaRPr lang="ru-RU" sz="1200" dirty="0">
                        <a:latin typeface="Times New Roman" pitchFamily="18" charset="0"/>
                        <a:cs typeface="Times New Roman" pitchFamily="18" charset="0"/>
                      </a:endParaRPr>
                    </a:p>
                  </a:txBody>
                  <a:tcPr/>
                </a:tc>
                <a:tc>
                  <a:txBody>
                    <a:bodyPr/>
                    <a:lstStyle/>
                    <a:p>
                      <a:r>
                        <a:rPr lang="ru-RU" sz="1150" dirty="0" err="1" smtClean="0">
                          <a:latin typeface="Times New Roman" pitchFamily="18" charset="0"/>
                          <a:cs typeface="Times New Roman" pitchFamily="18" charset="0"/>
                        </a:rPr>
                        <a:t>Справочно</a:t>
                      </a:r>
                      <a:r>
                        <a:rPr lang="ru-RU" sz="1150" dirty="0" smtClean="0">
                          <a:latin typeface="Times New Roman" pitchFamily="18" charset="0"/>
                          <a:cs typeface="Times New Roman" pitchFamily="18" charset="0"/>
                        </a:rPr>
                        <a:t>: Численность обучающихся в государственных (муниципальных) общеобразовательных организациях, занимающихся во</a:t>
                      </a:r>
                      <a:r>
                        <a:rPr lang="ru-RU" sz="1150" baseline="0" dirty="0" smtClean="0">
                          <a:latin typeface="Times New Roman" pitchFamily="18" charset="0"/>
                          <a:cs typeface="Times New Roman" pitchFamily="18" charset="0"/>
                        </a:rPr>
                        <a:t> вторую</a:t>
                      </a:r>
                      <a:r>
                        <a:rPr lang="ru-RU" sz="1150" dirty="0" smtClean="0">
                          <a:latin typeface="Times New Roman" pitchFamily="18" charset="0"/>
                          <a:cs typeface="Times New Roman" pitchFamily="18" charset="0"/>
                        </a:rPr>
                        <a:t> смену</a:t>
                      </a:r>
                      <a:endParaRPr lang="ru-RU" sz="115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dirty="0" smtClean="0">
                          <a:latin typeface="Times New Roman" pitchFamily="18" charset="0"/>
                          <a:cs typeface="Times New Roman" pitchFamily="18" charset="0"/>
                        </a:rPr>
                        <a:t>человек</a:t>
                      </a:r>
                    </a:p>
                    <a:p>
                      <a:pPr algn="ctr"/>
                      <a:endParaRPr lang="ru-RU" sz="1100" dirty="0">
                        <a:latin typeface="Times New Roman" pitchFamily="18" charset="0"/>
                        <a:cs typeface="Times New Roman" pitchFamily="18" charset="0"/>
                      </a:endParaRPr>
                    </a:p>
                  </a:txBody>
                  <a:tcPr anchor="ctr"/>
                </a:tc>
                <a:tc>
                  <a:txBody>
                    <a:bodyPr/>
                    <a:lstStyle/>
                    <a:p>
                      <a:pPr marL="0" algn="ctr" defTabSz="914400" rtl="0" eaLnBrk="1" latinLnBrk="0" hangingPunct="1"/>
                      <a:r>
                        <a:rPr lang="ru-RU" sz="1200" kern="1200" dirty="0" smtClean="0">
                          <a:solidFill>
                            <a:schemeClr val="dk1"/>
                          </a:solidFill>
                          <a:latin typeface="Times New Roman" pitchFamily="18" charset="0"/>
                          <a:ea typeface="+mn-ea"/>
                          <a:cs typeface="Times New Roman" pitchFamily="18" charset="0"/>
                        </a:rPr>
                        <a:t>-</a:t>
                      </a:r>
                      <a:endParaRPr lang="ru-RU" sz="1200" kern="1200" dirty="0">
                        <a:solidFill>
                          <a:schemeClr val="dk1"/>
                        </a:solidFill>
                        <a:latin typeface="Times New Roman" pitchFamily="18" charset="0"/>
                        <a:ea typeface="+mn-ea"/>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tc>
                <a:tc>
                  <a:txBody>
                    <a:bodyPr/>
                    <a:lstStyle/>
                    <a:p>
                      <a:pPr algn="ct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a:txBody>
                  <a:tcPr anchor="ctr"/>
                </a:tc>
              </a:tr>
            </a:tbl>
          </a:graphicData>
        </a:graphic>
      </p:graphicFrame>
      <p:sp>
        <p:nvSpPr>
          <p:cNvPr id="6" name="Прямоугольник 5"/>
          <p:cNvSpPr/>
          <p:nvPr/>
        </p:nvSpPr>
        <p:spPr>
          <a:xfrm>
            <a:off x="6357950" y="6491415"/>
            <a:ext cx="2428863" cy="523220"/>
          </a:xfrm>
          <a:prstGeom prst="rect">
            <a:avLst/>
          </a:prstGeom>
        </p:spPr>
        <p:txBody>
          <a:bodyPr wrap="square">
            <a:spAutoFit/>
          </a:bodyPr>
          <a:lstStyle/>
          <a:p>
            <a:pPr algn="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cs typeface="Arial" charset="0"/>
            </a:endParaRPr>
          </a:p>
        </p:txBody>
      </p:sp>
      <p:pic>
        <p:nvPicPr>
          <p:cNvPr id="22615" name="Рисунок 32" descr="Описание: Можайск-ГО-ПП-01"/>
          <p:cNvPicPr>
            <a:picLocks noChangeAspect="1" noChangeArrowheads="1"/>
          </p:cNvPicPr>
          <p:nvPr/>
        </p:nvPicPr>
        <p:blipFill>
          <a:blip r:embed="rId2" cstate="print"/>
          <a:srcRect/>
          <a:stretch>
            <a:fillRect/>
          </a:stretch>
        </p:blipFill>
        <p:spPr bwMode="auto">
          <a:xfrm>
            <a:off x="489244" y="424670"/>
            <a:ext cx="644049" cy="7084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000125" y="500042"/>
            <a:ext cx="7929563" cy="642958"/>
          </a:xfrm>
          <a:prstGeom prst="rect">
            <a:avLst/>
          </a:prstGeom>
          <a:noFill/>
          <a:ln w="9525">
            <a:noFill/>
            <a:miter lim="800000"/>
            <a:headEnd/>
            <a:tailEnd/>
          </a:ln>
        </p:spPr>
        <p:txBody>
          <a:bodyPr anchor="ctr"/>
          <a:lstStyle/>
          <a:p>
            <a:pPr algn="ctr">
              <a:defRPr/>
            </a:pPr>
            <a:r>
              <a:rPr lang="ru-RU" i="1" dirty="0">
                <a:effectLst>
                  <a:outerShdw blurRad="38100" dist="38100" dir="2700000" algn="tl">
                    <a:srgbClr val="C0C0C0"/>
                  </a:outerShdw>
                </a:effectLst>
                <a:latin typeface="Times New Roman" pitchFamily="18" charset="0"/>
                <a:cs typeface="Times New Roman" pitchFamily="18" charset="0"/>
              </a:rPr>
              <a:t>Объем и структура налоговых и неналоговых доходов, а также межбюджетных трансфертов, поступающих в бюджет Можайского городского округа (тыс. руб.)</a:t>
            </a:r>
          </a:p>
        </p:txBody>
      </p:sp>
      <p:pic>
        <p:nvPicPr>
          <p:cNvPr id="25603" name="Рисунок 32" descr="Описание: Можайск-ГО-ПП-01"/>
          <p:cNvPicPr>
            <a:picLocks noChangeAspect="1" noChangeArrowheads="1"/>
          </p:cNvPicPr>
          <p:nvPr/>
        </p:nvPicPr>
        <p:blipFill>
          <a:blip r:embed="rId2" cstate="print"/>
          <a:srcRect/>
          <a:stretch>
            <a:fillRect/>
          </a:stretch>
        </p:blipFill>
        <p:spPr bwMode="auto">
          <a:xfrm>
            <a:off x="452954" y="482772"/>
            <a:ext cx="561398" cy="701402"/>
          </a:xfrm>
          <a:prstGeom prst="rect">
            <a:avLst/>
          </a:prstGeom>
          <a:noFill/>
          <a:ln w="9525">
            <a:noFill/>
            <a:miter lim="800000"/>
            <a:headEnd/>
            <a:tailEnd/>
          </a:ln>
        </p:spPr>
      </p:pic>
      <p:sp>
        <p:nvSpPr>
          <p:cNvPr id="25604" name="Прямоугольник 89"/>
          <p:cNvSpPr>
            <a:spLocks noChangeArrowheads="1"/>
          </p:cNvSpPr>
          <p:nvPr/>
        </p:nvSpPr>
        <p:spPr bwMode="auto">
          <a:xfrm>
            <a:off x="6119802" y="6450206"/>
            <a:ext cx="2714613" cy="307975"/>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500034" y="1285860"/>
          <a:ext cx="8143931" cy="5045378"/>
        </p:xfrm>
        <a:graphic>
          <a:graphicData uri="http://schemas.openxmlformats.org/drawingml/2006/table">
            <a:tbl>
              <a:tblPr/>
              <a:tblGrid>
                <a:gridCol w="1309133"/>
                <a:gridCol w="2321100"/>
                <a:gridCol w="843307"/>
                <a:gridCol w="722834"/>
                <a:gridCol w="779055"/>
                <a:gridCol w="722834"/>
                <a:gridCol w="722834"/>
                <a:gridCol w="722834"/>
              </a:tblGrid>
              <a:tr h="389605">
                <a:tc rowSpan="2">
                  <a:txBody>
                    <a:bodyPr/>
                    <a:lstStyle/>
                    <a:p>
                      <a:pPr algn="ctr" fontAlgn="ctr"/>
                      <a:r>
                        <a:rPr lang="ru-RU" sz="700" b="1" i="0" u="none" strike="noStrike" dirty="0">
                          <a:solidFill>
                            <a:srgbClr val="000000"/>
                          </a:solidFill>
                          <a:latin typeface="Times New Roman"/>
                        </a:rPr>
                        <a:t>Код бюджетной классификации</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Наименование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Отчет об исполнении консолидированного бюджета Можайского городского округа Московской области за 2021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a:solidFill>
                            <a:srgbClr val="000000"/>
                          </a:solidFill>
                          <a:latin typeface="Times New Roman"/>
                        </a:rPr>
                        <a:t>Плановые назначения бюджета Можайского городского округа Московской области на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Ожидаемое исполнение бюджета Можайского городского округа Московской области за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gridSpan="3">
                  <a:txBody>
                    <a:bodyPr/>
                    <a:lstStyle/>
                    <a:p>
                      <a:pPr algn="ctr" fontAlgn="ctr"/>
                      <a:r>
                        <a:rPr lang="ru-RU" sz="800" b="1" i="0" u="none" strike="noStrike">
                          <a:latin typeface="Times New Roman"/>
                        </a:rPr>
                        <a:t>Бюджета Можайского городского округа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hMerge="1">
                  <a:txBody>
                    <a:bodyPr/>
                    <a:lstStyle/>
                    <a:p>
                      <a:endParaRPr lang="ru-RU"/>
                    </a:p>
                  </a:txBody>
                  <a:tcPr/>
                </a:tc>
              </a:tr>
              <a:tr h="39075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i="0" u="none" strike="noStrike" dirty="0">
                          <a:latin typeface="Times New Roman"/>
                        </a:rPr>
                        <a:t>2023 год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2024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2025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143237">
                <a:tc>
                  <a:txBody>
                    <a:bodyPr/>
                    <a:lstStyle/>
                    <a:p>
                      <a:pPr algn="ctr" fontAlgn="ctr"/>
                      <a:r>
                        <a:rPr lang="ru-RU" sz="800" b="1" i="0" u="none" strike="noStrike">
                          <a:solidFill>
                            <a:srgbClr val="000000"/>
                          </a:solidFill>
                          <a:latin typeface="Times New Roman"/>
                        </a:rPr>
                        <a:t>000 1 00 00000 00 0000 000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1" i="0" u="none" strike="noStrike">
                          <a:solidFill>
                            <a:srgbClr val="000000"/>
                          </a:solidFill>
                          <a:latin typeface="Times New Roman"/>
                        </a:rPr>
                        <a:t>НАЛОГОВЫЕ И НЕНАЛОГОВЫЕ ДОХОДЫ</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Times New Roman"/>
                        </a:rPr>
                        <a:t>2 110 685,2</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latin typeface="Times New Roman"/>
                        </a:rPr>
                        <a:t>2 372 423,0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latin typeface="Times New Roman"/>
                        </a:rPr>
                        <a:t>2 434 217,4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Times New Roman"/>
                        </a:rPr>
                        <a:t>2 572 265,1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Times New Roman"/>
                        </a:rPr>
                        <a:t>2 489 983,1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Times New Roman"/>
                        </a:rPr>
                        <a:t>2 488 612,1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924">
                <a:tc>
                  <a:txBody>
                    <a:bodyPr/>
                    <a:lstStyle/>
                    <a:p>
                      <a:pPr algn="ctr" fontAlgn="ctr"/>
                      <a:r>
                        <a:rPr lang="ru-RU" sz="800" b="1" i="0" u="none" strike="noStrike">
                          <a:solidFill>
                            <a:srgbClr val="000000"/>
                          </a:solidFill>
                          <a:latin typeface="Times New Roman"/>
                        </a:rPr>
                        <a:t>000 1 01 00000 00 0000 000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1" i="0" u="none" strike="noStrike">
                          <a:solidFill>
                            <a:srgbClr val="000000"/>
                          </a:solidFill>
                          <a:latin typeface="Times New Roman"/>
                        </a:rPr>
                        <a:t>Налоги на прибыль, доходы</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1 346 579,6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1 611 626,0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1 621 952,5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1 814 567,8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1 745 495,7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1 735 714,8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924">
                <a:tc>
                  <a:txBody>
                    <a:bodyPr/>
                    <a:lstStyle/>
                    <a:p>
                      <a:pPr algn="ctr" fontAlgn="ctr"/>
                      <a:r>
                        <a:rPr lang="ru-RU" sz="800" b="0" i="0" u="none" strike="noStrike">
                          <a:solidFill>
                            <a:srgbClr val="000000"/>
                          </a:solidFill>
                          <a:latin typeface="Times New Roman"/>
                        </a:rPr>
                        <a:t>000 1 01 02000 01 0000 110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Налог на доходы физических лиц</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1 346 579,6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1 611 626,0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1 621 952,5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1 814 567,8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1 745 495,7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1 735 714,8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639">
                <a:tc>
                  <a:txBody>
                    <a:bodyPr/>
                    <a:lstStyle/>
                    <a:p>
                      <a:pPr algn="ctr" fontAlgn="ctr"/>
                      <a:r>
                        <a:rPr lang="ru-RU" sz="800" b="1" i="0" u="none" strike="noStrike">
                          <a:solidFill>
                            <a:srgbClr val="000000"/>
                          </a:solidFill>
                          <a:latin typeface="Times New Roman"/>
                        </a:rPr>
                        <a:t>000 1 03 00000 00 0000 000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1" i="0" u="none" strike="noStrike">
                          <a:solidFill>
                            <a:srgbClr val="000000"/>
                          </a:solidFill>
                          <a:latin typeface="Times New Roman"/>
                        </a:rPr>
                        <a:t>Налоги на товары (работы, услуги), реализуемые на территории Российской Федерации</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33 228,6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29 699,0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34 065,1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Times New Roman"/>
                        </a:rPr>
                        <a:t>33 096,0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36 079,0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38 182,0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311">
                <a:tc>
                  <a:txBody>
                    <a:bodyPr/>
                    <a:lstStyle/>
                    <a:p>
                      <a:pPr algn="ctr" fontAlgn="ctr"/>
                      <a:r>
                        <a:rPr lang="ru-RU" sz="800" b="0" i="0" u="none" strike="noStrike">
                          <a:solidFill>
                            <a:srgbClr val="000000"/>
                          </a:solidFill>
                          <a:latin typeface="Times New Roman"/>
                        </a:rPr>
                        <a:t>000 1 03 02000 01 0000 110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Акцизы по подакцизным товарам (продукции), производимым на территории Российской Федерации</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33 228,6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29 699,0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34 065,1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33 096,0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36 079,0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38 182,0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2893">
                <a:tc>
                  <a:txBody>
                    <a:bodyPr/>
                    <a:lstStyle/>
                    <a:p>
                      <a:pPr algn="ctr" fontAlgn="ctr"/>
                      <a:r>
                        <a:rPr lang="ru-RU" sz="800" b="0" i="0" u="none" strike="noStrike">
                          <a:solidFill>
                            <a:srgbClr val="000000"/>
                          </a:solidFill>
                          <a:latin typeface="Times New Roman"/>
                        </a:rPr>
                        <a:t>000 1 03 02230 01 0000 110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Доходы от уплаты акцизов на дизельное топливо,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15 340,3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13 428,0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16 656,1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15 959,0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17 483,0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18 545,0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9087">
                <a:tc>
                  <a:txBody>
                    <a:bodyPr/>
                    <a:lstStyle/>
                    <a:p>
                      <a:pPr algn="ctr" fontAlgn="ctr"/>
                      <a:r>
                        <a:rPr lang="ru-RU" sz="800" b="0" i="0" u="none" strike="noStrike">
                          <a:solidFill>
                            <a:srgbClr val="000000"/>
                          </a:solidFill>
                          <a:latin typeface="Times New Roman"/>
                        </a:rPr>
                        <a:t>000 1 03 02240 01 0000 110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Доходы от уплаты акцизов на моторные масла для дизельных и (или) карбюраторных (инжекторных) двигателей,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107,9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74,0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94,3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91,0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100,0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106,0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2893">
                <a:tc>
                  <a:txBody>
                    <a:bodyPr/>
                    <a:lstStyle/>
                    <a:p>
                      <a:pPr algn="ctr" fontAlgn="ctr"/>
                      <a:r>
                        <a:rPr lang="ru-RU" sz="800" b="0" i="0" u="none" strike="noStrike">
                          <a:solidFill>
                            <a:srgbClr val="000000"/>
                          </a:solidFill>
                          <a:latin typeface="Times New Roman"/>
                        </a:rPr>
                        <a:t>000 1 03 02250 01 0000 110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Доходы от уплаты акцизов на автомобильный бензин,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20 396,3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17 881,0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19 174,0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18 913,0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20 516,0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21 551,0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7644">
                <a:tc>
                  <a:txBody>
                    <a:bodyPr/>
                    <a:lstStyle/>
                    <a:p>
                      <a:pPr algn="ctr" fontAlgn="ctr"/>
                      <a:r>
                        <a:rPr lang="ru-RU" sz="800" b="0" i="0" u="none" strike="noStrike">
                          <a:solidFill>
                            <a:srgbClr val="000000"/>
                          </a:solidFill>
                          <a:latin typeface="Times New Roman"/>
                        </a:rPr>
                        <a:t>000 1 03 02260 01 0000 110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Доходы от уплаты акцизов на прямогонный бензин,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-2 615,9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-1 684,0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-1 859,3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-1 867,0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-2 020,0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-2 020,0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988794" y="436605"/>
            <a:ext cx="7929563" cy="785834"/>
          </a:xfrm>
          <a:prstGeom prst="rect">
            <a:avLst/>
          </a:prstGeom>
          <a:noFill/>
          <a:ln w="9525">
            <a:noFill/>
            <a:miter lim="800000"/>
            <a:headEnd/>
            <a:tailEnd/>
          </a:ln>
        </p:spPr>
        <p:txBody>
          <a:bodyPr anchor="ctr"/>
          <a:lstStyle/>
          <a:p>
            <a:pPr algn="ctr">
              <a:defRPr/>
            </a:pPr>
            <a:r>
              <a:rPr lang="ru-RU" i="1" dirty="0">
                <a:effectLst>
                  <a:outerShdw blurRad="38100" dist="38100" dir="2700000" algn="tl">
                    <a:srgbClr val="C0C0C0"/>
                  </a:outerShdw>
                </a:effectLst>
                <a:latin typeface="Times New Roman" pitchFamily="18" charset="0"/>
                <a:cs typeface="Times New Roman" pitchFamily="18" charset="0"/>
              </a:rPr>
              <a:t>Объем и структура налоговых и неналоговых доходов, а также межбюджетных трансфертов, поступающих в бюджет Можайского городского округа (тыс. руб.)</a:t>
            </a:r>
          </a:p>
        </p:txBody>
      </p:sp>
      <p:pic>
        <p:nvPicPr>
          <p:cNvPr id="26627" name="Рисунок 32" descr="Описание: Можайск-ГО-ПП-01"/>
          <p:cNvPicPr>
            <a:picLocks noChangeAspect="1" noChangeArrowheads="1"/>
          </p:cNvPicPr>
          <p:nvPr/>
        </p:nvPicPr>
        <p:blipFill>
          <a:blip r:embed="rId2" cstate="print"/>
          <a:srcRect/>
          <a:stretch>
            <a:fillRect/>
          </a:stretch>
        </p:blipFill>
        <p:spPr bwMode="auto">
          <a:xfrm>
            <a:off x="461192" y="474534"/>
            <a:ext cx="626204" cy="782369"/>
          </a:xfrm>
          <a:prstGeom prst="rect">
            <a:avLst/>
          </a:prstGeom>
          <a:noFill/>
          <a:ln w="9525">
            <a:noFill/>
            <a:miter lim="800000"/>
            <a:headEnd/>
            <a:tailEnd/>
          </a:ln>
        </p:spPr>
      </p:pic>
      <p:sp>
        <p:nvSpPr>
          <p:cNvPr id="26628" name="Прямоугольник 89"/>
          <p:cNvSpPr>
            <a:spLocks noChangeArrowheads="1"/>
          </p:cNvSpPr>
          <p:nvPr/>
        </p:nvSpPr>
        <p:spPr bwMode="auto">
          <a:xfrm>
            <a:off x="5834050" y="6466682"/>
            <a:ext cx="2928927" cy="307975"/>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444845" y="1285860"/>
          <a:ext cx="8279028" cy="4289066"/>
        </p:xfrm>
        <a:graphic>
          <a:graphicData uri="http://schemas.openxmlformats.org/drawingml/2006/table">
            <a:tbl>
              <a:tblPr/>
              <a:tblGrid>
                <a:gridCol w="1330850"/>
                <a:gridCol w="2359604"/>
                <a:gridCol w="857296"/>
                <a:gridCol w="734825"/>
                <a:gridCol w="791978"/>
                <a:gridCol w="734825"/>
                <a:gridCol w="734825"/>
                <a:gridCol w="734825"/>
              </a:tblGrid>
              <a:tr h="444549">
                <a:tc rowSpan="2">
                  <a:txBody>
                    <a:bodyPr/>
                    <a:lstStyle/>
                    <a:p>
                      <a:pPr algn="ctr" fontAlgn="ctr"/>
                      <a:r>
                        <a:rPr lang="ru-RU" sz="700" b="1" i="0" u="none" strike="noStrike" dirty="0">
                          <a:solidFill>
                            <a:srgbClr val="000000"/>
                          </a:solidFill>
                          <a:latin typeface="Times New Roman"/>
                        </a:rPr>
                        <a:t>Код бюджетной классификации</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Наименование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Отчет об исполнении </a:t>
                      </a:r>
                      <a:r>
                        <a:rPr lang="ru-RU" sz="700" b="1" i="0" u="none" strike="noStrike" dirty="0" smtClean="0">
                          <a:solidFill>
                            <a:srgbClr val="000000"/>
                          </a:solidFill>
                          <a:latin typeface="Times New Roman"/>
                        </a:rPr>
                        <a:t>бюджета </a:t>
                      </a:r>
                      <a:r>
                        <a:rPr lang="ru-RU" sz="700" b="1" i="0" u="none" strike="noStrike" dirty="0">
                          <a:solidFill>
                            <a:srgbClr val="000000"/>
                          </a:solidFill>
                          <a:latin typeface="Times New Roman"/>
                        </a:rPr>
                        <a:t>Можайского городского округа Московской области за 2021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Плановые назначения бюджета Можайского городского округа Московской области на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Ожидаемое исполнение бюджета Можайского городского округа Московской области за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gridSpan="3">
                  <a:txBody>
                    <a:bodyPr/>
                    <a:lstStyle/>
                    <a:p>
                      <a:pPr algn="ctr" fontAlgn="ctr"/>
                      <a:r>
                        <a:rPr lang="ru-RU" sz="800" b="1" i="0" u="none" strike="noStrike" dirty="0" smtClean="0">
                          <a:latin typeface="Times New Roman"/>
                        </a:rPr>
                        <a:t>Бюджет </a:t>
                      </a:r>
                      <a:r>
                        <a:rPr lang="ru-RU" sz="800" b="1" i="0" u="none" strike="noStrike" dirty="0">
                          <a:latin typeface="Times New Roman"/>
                        </a:rPr>
                        <a:t>Можайского городского округа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hMerge="1">
                  <a:txBody>
                    <a:bodyPr/>
                    <a:lstStyle/>
                    <a:p>
                      <a:endParaRPr lang="ru-RU"/>
                    </a:p>
                  </a:txBody>
                  <a:tcPr/>
                </a:tc>
              </a:tr>
              <a:tr h="44585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i="0" u="none" strike="noStrike" dirty="0">
                          <a:latin typeface="Times New Roman"/>
                        </a:rPr>
                        <a:t>2023 год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2024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2025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156900">
                <a:tc>
                  <a:txBody>
                    <a:bodyPr/>
                    <a:lstStyle/>
                    <a:p>
                      <a:pPr algn="ctr" fontAlgn="ctr"/>
                      <a:r>
                        <a:rPr lang="ru-RU" sz="800" b="1" i="0" u="none" strike="noStrike">
                          <a:solidFill>
                            <a:srgbClr val="000000"/>
                          </a:solidFill>
                          <a:latin typeface="Times New Roman"/>
                        </a:rPr>
                        <a:t>000 1 05 00000 00 0000 000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l" fontAlgn="t"/>
                      <a:r>
                        <a:rPr lang="ru-RU" sz="800" b="1" i="0" u="none" strike="noStrike">
                          <a:solidFill>
                            <a:srgbClr val="000000"/>
                          </a:solidFill>
                          <a:latin typeface="Times New Roman"/>
                        </a:rPr>
                        <a:t>Налоги на совокупный доход</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a:solidFill>
                            <a:srgbClr val="000000"/>
                          </a:solidFill>
                          <a:latin typeface="Times New Roman"/>
                        </a:rPr>
                        <a:t>170 487,9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a:solidFill>
                            <a:srgbClr val="000000"/>
                          </a:solidFill>
                          <a:latin typeface="Times New Roman"/>
                        </a:rPr>
                        <a:t>180 447,0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solidFill>
                            <a:srgbClr val="000000"/>
                          </a:solidFill>
                          <a:latin typeface="Times New Roman"/>
                        </a:rPr>
                        <a:t>173 253,6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solidFill>
                            <a:srgbClr val="000000"/>
                          </a:solidFill>
                          <a:latin typeface="Times New Roman"/>
                        </a:rPr>
                        <a:t>174 732,0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a:solidFill>
                            <a:srgbClr val="000000"/>
                          </a:solidFill>
                          <a:latin typeface="Times New Roman"/>
                        </a:rPr>
                        <a:t>177 623,0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solidFill>
                            <a:srgbClr val="000000"/>
                          </a:solidFill>
                          <a:latin typeface="Times New Roman"/>
                        </a:rPr>
                        <a:t>177 038,0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274575">
                <a:tc>
                  <a:txBody>
                    <a:bodyPr/>
                    <a:lstStyle/>
                    <a:p>
                      <a:pPr algn="ctr" fontAlgn="ctr"/>
                      <a:r>
                        <a:rPr lang="ru-RU" sz="800" b="0" i="0" u="none" strike="noStrike">
                          <a:solidFill>
                            <a:srgbClr val="000000"/>
                          </a:solidFill>
                          <a:latin typeface="Times New Roman"/>
                        </a:rPr>
                        <a:t>000 1 05 0100000 0000 110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Налог, взимаемый в связи с применением упрощенной системы налогообложения</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137 663,4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152 590,0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147 759,0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latin typeface="Times New Roman"/>
                        </a:rPr>
                        <a:t>147 759,0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147 759,0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147 759,0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2636">
                <a:tc>
                  <a:txBody>
                    <a:bodyPr/>
                    <a:lstStyle/>
                    <a:p>
                      <a:pPr algn="ctr" fontAlgn="ctr"/>
                      <a:r>
                        <a:rPr lang="ru-RU" sz="800" b="0" i="0" u="none" strike="noStrike">
                          <a:solidFill>
                            <a:srgbClr val="000000"/>
                          </a:solidFill>
                          <a:latin typeface="Times New Roman"/>
                        </a:rPr>
                        <a:t>000 1 05 02000 02 0000 110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Единый налог на вмененный доход для отдельных видов деятельности</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6 642,4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266,4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117">
                <a:tc>
                  <a:txBody>
                    <a:bodyPr/>
                    <a:lstStyle/>
                    <a:p>
                      <a:pPr algn="ctr" fontAlgn="ctr"/>
                      <a:r>
                        <a:rPr lang="ru-RU" sz="800" b="0" i="0" u="none" strike="noStrike">
                          <a:solidFill>
                            <a:srgbClr val="000000"/>
                          </a:solidFill>
                          <a:latin typeface="Times New Roman"/>
                        </a:rPr>
                        <a:t>000 1 05 03000 01 0000 110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Единый сельскохозяйственный налог</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682,9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422,2</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575">
                <a:tc>
                  <a:txBody>
                    <a:bodyPr/>
                    <a:lstStyle/>
                    <a:p>
                      <a:pPr algn="ctr" fontAlgn="ctr"/>
                      <a:r>
                        <a:rPr lang="ru-RU" sz="800" b="0" i="0" u="none" strike="noStrike">
                          <a:solidFill>
                            <a:srgbClr val="000000"/>
                          </a:solidFill>
                          <a:latin typeface="Times New Roman"/>
                        </a:rPr>
                        <a:t>000 1 05 0400002 0000 110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Налог, взимаемый в связи с применением патентной системы налогообложения</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25 499,2</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27 857,0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24 806,0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26 973,0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latin typeface="Times New Roman"/>
                        </a:rPr>
                        <a:t>29 864,0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29 279,0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117">
                <a:tc>
                  <a:txBody>
                    <a:bodyPr/>
                    <a:lstStyle/>
                    <a:p>
                      <a:pPr algn="ctr" fontAlgn="ctr"/>
                      <a:r>
                        <a:rPr lang="ru-RU" sz="800" b="1" i="0" u="none" strike="noStrike">
                          <a:solidFill>
                            <a:srgbClr val="000000"/>
                          </a:solidFill>
                          <a:latin typeface="Times New Roman"/>
                        </a:rPr>
                        <a:t>000 1 06 00000 00 0000 000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1" i="0" u="none" strike="noStrike">
                          <a:solidFill>
                            <a:srgbClr val="000000"/>
                          </a:solidFill>
                          <a:latin typeface="Times New Roman"/>
                        </a:rPr>
                        <a:t>Налоги на имущество</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313 558,1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296 289,0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296 289,0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330 732,0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Times New Roman"/>
                        </a:rPr>
                        <a:t>334 455,0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338 364,0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117">
                <a:tc>
                  <a:txBody>
                    <a:bodyPr/>
                    <a:lstStyle/>
                    <a:p>
                      <a:pPr algn="ctr" fontAlgn="ctr"/>
                      <a:r>
                        <a:rPr lang="ru-RU" sz="800" b="0" i="0" u="none" strike="noStrike">
                          <a:solidFill>
                            <a:srgbClr val="000000"/>
                          </a:solidFill>
                          <a:latin typeface="Times New Roman"/>
                        </a:rPr>
                        <a:t>000 1 06 01000 00 0000 110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Налог на имущество физических лиц</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60 435,9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63 138,0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63 138,0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74 457,0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78 180,0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82 089,0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6858">
                <a:tc>
                  <a:txBody>
                    <a:bodyPr/>
                    <a:lstStyle/>
                    <a:p>
                      <a:pPr algn="ctr" fontAlgn="t"/>
                      <a:r>
                        <a:rPr lang="ru-RU" sz="800" b="0" i="0" u="none" strike="noStrike" dirty="0">
                          <a:latin typeface="Times New Roman"/>
                        </a:rPr>
                        <a:t>000 1 06 01020 04 0000 110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latin typeface="Times New Roman"/>
                        </a:rPr>
                        <a:t>Налог на имущество физических лиц, взимаемый по ставкам, применяемым к объектам налогообложения, расположенным в границах городских округов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60 435,9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63 138,0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63 138,0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74 457,0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78 180,0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82 089,0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117">
                <a:tc>
                  <a:txBody>
                    <a:bodyPr/>
                    <a:lstStyle/>
                    <a:p>
                      <a:pPr algn="ctr" fontAlgn="ctr"/>
                      <a:r>
                        <a:rPr lang="ru-RU" sz="800" b="0" i="0" u="none" strike="noStrike">
                          <a:solidFill>
                            <a:srgbClr val="000000"/>
                          </a:solidFill>
                          <a:latin typeface="Times New Roman"/>
                        </a:rPr>
                        <a:t>000 1 06 06000 00 0000 110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Земельный налог</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253 122,2</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233 151,0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233 151,0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256 275,0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256 275,0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256 275,0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586">
                <a:tc>
                  <a:txBody>
                    <a:bodyPr/>
                    <a:lstStyle/>
                    <a:p>
                      <a:pPr algn="ctr" fontAlgn="ctr"/>
                      <a:r>
                        <a:rPr lang="ru-RU" sz="800" b="0" i="0" u="none" strike="noStrike">
                          <a:solidFill>
                            <a:srgbClr val="000000"/>
                          </a:solidFill>
                          <a:latin typeface="Times New Roman"/>
                        </a:rPr>
                        <a:t>000 1 0606030 00 0000 110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Земельный налог с организаций</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138 593,5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138 861,0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138 861,0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153 525,0</a:t>
                      </a:r>
                      <a:endParaRPr lang="ru-RU" sz="800" b="0" i="0" u="none" strike="noStrike" dirty="0">
                        <a:latin typeface="Times New Roman"/>
                      </a:endParaRP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153 525,0</a:t>
                      </a:r>
                      <a:endParaRPr lang="ru-RU" sz="800" b="0" i="0" u="none" strike="noStrike" dirty="0">
                        <a:latin typeface="Times New Roman"/>
                      </a:endParaRP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153 525,0</a:t>
                      </a:r>
                      <a:endParaRPr lang="ru-RU" sz="800" b="0" i="0" u="none" strike="noStrike" dirty="0">
                        <a:latin typeface="Times New Roman"/>
                      </a:endParaRP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1861">
                <a:tc>
                  <a:txBody>
                    <a:bodyPr/>
                    <a:lstStyle/>
                    <a:p>
                      <a:pPr algn="ctr" fontAlgn="ctr"/>
                      <a:r>
                        <a:rPr lang="ru-RU" sz="800" b="0" i="0" u="none" strike="noStrike">
                          <a:solidFill>
                            <a:srgbClr val="000000"/>
                          </a:solidFill>
                          <a:latin typeface="Times New Roman"/>
                        </a:rPr>
                        <a:t>000 1 06 06032 04 0000 110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Земельный налог с организаций, обладающих земельным участком, расположенным в границах городских округов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138 593,5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138 861,0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138 861,0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153 525,0</a:t>
                      </a:r>
                      <a:endParaRPr lang="ru-RU" sz="800" b="0" i="0" u="none" strike="noStrike" dirty="0">
                        <a:latin typeface="Times New Roman"/>
                      </a:endParaRP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153 525,0</a:t>
                      </a:r>
                      <a:endParaRPr lang="ru-RU" sz="800" b="0" i="0" u="none" strike="noStrike" dirty="0">
                        <a:latin typeface="Times New Roman"/>
                      </a:endParaRP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latin typeface="Times New Roman"/>
                        </a:rPr>
                        <a:t>153 525,0</a:t>
                      </a:r>
                      <a:endParaRPr lang="ru-RU" sz="800" b="0" i="0" u="none" strike="noStrike" dirty="0">
                        <a:latin typeface="Times New Roman"/>
                      </a:endParaRP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117">
                <a:tc>
                  <a:txBody>
                    <a:bodyPr/>
                    <a:lstStyle/>
                    <a:p>
                      <a:pPr algn="ctr" fontAlgn="ctr"/>
                      <a:r>
                        <a:rPr lang="ru-RU" sz="800" b="0" i="0" u="none" strike="noStrike">
                          <a:solidFill>
                            <a:srgbClr val="000000"/>
                          </a:solidFill>
                          <a:latin typeface="Times New Roman"/>
                        </a:rPr>
                        <a:t>000 1 06 06040 00 0000 110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Земельный налог с физических лиц</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114 528,7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94 290,0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94 290,0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102 750,0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102 750,0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102 750,0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1861">
                <a:tc>
                  <a:txBody>
                    <a:bodyPr/>
                    <a:lstStyle/>
                    <a:p>
                      <a:pPr algn="ctr" fontAlgn="ctr"/>
                      <a:r>
                        <a:rPr lang="ru-RU" sz="800" b="0" i="0" u="none" strike="noStrike">
                          <a:solidFill>
                            <a:srgbClr val="000000"/>
                          </a:solidFill>
                          <a:latin typeface="Times New Roman"/>
                        </a:rPr>
                        <a:t>000 1 0606042 04 0000 110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Земельный налог с физических лиц, обладающих земельным участком, расположенным в границах городских округов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114 528,7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94 290,0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94 290,0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102 750,0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102 750,0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102 750,0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428625" y="457200"/>
            <a:ext cx="8258175" cy="542925"/>
          </a:xfrm>
        </p:spPr>
        <p:txBody>
          <a:bodyPr>
            <a:normAutofit/>
          </a:bodyPr>
          <a:lstStyle/>
          <a:p>
            <a:pPr algn="ctr"/>
            <a:r>
              <a:rPr lang="ru-RU" sz="2000" b="1" dirty="0" smtClean="0">
                <a:latin typeface="Times New Roman" pitchFamily="18" charset="0"/>
                <a:cs typeface="Times New Roman" pitchFamily="18" charset="0"/>
              </a:rPr>
              <a:t>Содержание</a:t>
            </a:r>
          </a:p>
        </p:txBody>
      </p:sp>
      <p:sp>
        <p:nvSpPr>
          <p:cNvPr id="7171" name="Содержимое 2"/>
          <p:cNvSpPr>
            <a:spLocks noGrp="1"/>
          </p:cNvSpPr>
          <p:nvPr>
            <p:ph idx="1"/>
          </p:nvPr>
        </p:nvSpPr>
        <p:spPr>
          <a:xfrm>
            <a:off x="428596" y="1071546"/>
            <a:ext cx="8286808" cy="5572164"/>
          </a:xfrm>
        </p:spPr>
        <p:txBody>
          <a:bodyPr>
            <a:normAutofit fontScale="92500"/>
          </a:bodyPr>
          <a:lstStyle/>
          <a:p>
            <a:pPr marL="0" indent="0" algn="just">
              <a:spcBef>
                <a:spcPct val="0"/>
              </a:spcBef>
              <a:buFont typeface="Arial" pitchFamily="34" charset="0"/>
              <a:buChar char="•"/>
              <a:defRPr/>
            </a:pPr>
            <a:r>
              <a:rPr lang="ru-RU" sz="1350" dirty="0" smtClean="0">
                <a:latin typeface="Times New Roman" pitchFamily="18" charset="0"/>
                <a:cs typeface="Times New Roman" pitchFamily="18" charset="0"/>
              </a:rPr>
              <a:t> Основные </a:t>
            </a:r>
            <a:r>
              <a:rPr lang="ru-RU" sz="1300" dirty="0" smtClean="0">
                <a:latin typeface="Times New Roman" pitchFamily="18" charset="0"/>
                <a:cs typeface="Times New Roman" pitchFamily="18" charset="0"/>
              </a:rPr>
              <a:t>понятия…...……………………………………………………………………………………………………….......4-5</a:t>
            </a:r>
          </a:p>
          <a:p>
            <a:pPr marL="0" indent="0" algn="just">
              <a:spcBef>
                <a:spcPct val="0"/>
              </a:spcBef>
              <a:buFont typeface="Arial" pitchFamily="34" charset="0"/>
              <a:buChar char="•"/>
              <a:defRPr/>
            </a:pPr>
            <a:r>
              <a:rPr lang="ru-RU" sz="1300" dirty="0" smtClean="0">
                <a:latin typeface="Times New Roman" pitchFamily="18" charset="0"/>
                <a:cs typeface="Times New Roman" pitchFamily="18" charset="0"/>
              </a:rPr>
              <a:t> Административно-территориальное деление Можайского городского округа….……………………………………….......6-7</a:t>
            </a:r>
          </a:p>
          <a:p>
            <a:pPr marL="0" indent="0">
              <a:spcBef>
                <a:spcPct val="0"/>
              </a:spcBef>
              <a:buFont typeface="Arial" pitchFamily="34" charset="0"/>
              <a:buChar char="•"/>
              <a:defRPr/>
            </a:pPr>
            <a:r>
              <a:rPr lang="ru-RU" sz="1300" dirty="0" smtClean="0">
                <a:latin typeface="Times New Roman" pitchFamily="18" charset="0"/>
                <a:cs typeface="Times New Roman" pitchFamily="18" charset="0"/>
              </a:rPr>
              <a:t> Основные направления бюджетной и налоговой политики Можайского городского округа на 2023 год и на плановый период 2024 и 2025 годов……………………….………………………………….…………….………………………………..8-9</a:t>
            </a:r>
          </a:p>
          <a:p>
            <a:pPr marL="0" indent="0">
              <a:spcBef>
                <a:spcPct val="0"/>
              </a:spcBef>
              <a:buFont typeface="Arial" pitchFamily="34" charset="0"/>
              <a:buChar char="•"/>
              <a:defRPr/>
            </a:pPr>
            <a:r>
              <a:rPr lang="ru-RU" sz="1300" dirty="0" smtClean="0">
                <a:latin typeface="Times New Roman" pitchFamily="18" charset="0"/>
                <a:cs typeface="Times New Roman" pitchFamily="18" charset="0"/>
              </a:rPr>
              <a:t> Приоритеты бюджетной политики Можайского городского округа Московской области на 2023 год и плановый период 2024 и 2025 годов…………………………………………………………………………………...................................................10</a:t>
            </a:r>
          </a:p>
          <a:p>
            <a:pPr marL="0" indent="0">
              <a:spcBef>
                <a:spcPct val="0"/>
              </a:spcBef>
              <a:buFont typeface="Arial" pitchFamily="34" charset="0"/>
              <a:buChar char="•"/>
              <a:defRPr/>
            </a:pPr>
            <a:r>
              <a:rPr lang="ru-RU" sz="1300" dirty="0" smtClean="0">
                <a:latin typeface="Times New Roman" pitchFamily="18" charset="0"/>
                <a:cs typeface="Times New Roman" pitchFamily="18" charset="0"/>
              </a:rPr>
              <a:t> Основные параметры проекта бюджета Можайского городского округа на 2023 год и на плановый период 2024 и 2025 годов…………………………………………………………………………………………………….............................................11</a:t>
            </a:r>
          </a:p>
          <a:p>
            <a:pPr marL="0" indent="0" algn="just">
              <a:spcBef>
                <a:spcPct val="0"/>
              </a:spcBef>
              <a:buFont typeface="Arial" pitchFamily="34" charset="0"/>
              <a:buChar char="•"/>
              <a:defRPr/>
            </a:pPr>
            <a:r>
              <a:rPr lang="ru-RU" sz="1300" dirty="0" smtClean="0">
                <a:solidFill>
                  <a:srgbClr val="FF0000"/>
                </a:solidFill>
                <a:latin typeface="Times New Roman" pitchFamily="18" charset="0"/>
                <a:cs typeface="Times New Roman" pitchFamily="18" charset="0"/>
              </a:rPr>
              <a:t> </a:t>
            </a:r>
            <a:r>
              <a:rPr lang="ru-RU" sz="1300" dirty="0" smtClean="0">
                <a:latin typeface="Times New Roman" pitchFamily="18" charset="0"/>
                <a:cs typeface="Times New Roman" pitchFamily="18" charset="0"/>
              </a:rPr>
              <a:t>Прогноз социально-экономического развития Можайского городского округа на 2023-2025 годы..................................12-17</a:t>
            </a:r>
          </a:p>
          <a:p>
            <a:pPr marL="0" indent="0" algn="just">
              <a:spcBef>
                <a:spcPct val="0"/>
              </a:spcBef>
              <a:buFont typeface="Arial" pitchFamily="34" charset="0"/>
              <a:buChar char="•"/>
              <a:defRPr/>
            </a:pPr>
            <a:r>
              <a:rPr lang="ru-RU" sz="1300" dirty="0" smtClean="0">
                <a:latin typeface="Times New Roman" pitchFamily="18" charset="0"/>
                <a:cs typeface="Times New Roman" pitchFamily="18" charset="0"/>
              </a:rPr>
              <a:t> Объем и структура налоговых и неналоговых доходов, а также межбюджетных трансфертах, поступающих в бюджет Можайского городского округа в динамике…………………………………………………………………………………18-48</a:t>
            </a:r>
          </a:p>
          <a:p>
            <a:pPr marL="0" indent="0" algn="just">
              <a:spcBef>
                <a:spcPct val="0"/>
              </a:spcBef>
              <a:buFont typeface="Arial" pitchFamily="34" charset="0"/>
              <a:buChar char="•"/>
              <a:defRPr/>
            </a:pPr>
            <a:r>
              <a:rPr lang="ru-RU" sz="1300" dirty="0" smtClean="0">
                <a:effectLst>
                  <a:outerShdw blurRad="38100" dist="38100" dir="2700000" algn="tl">
                    <a:srgbClr val="C0C0C0"/>
                  </a:outerShdw>
                </a:effectLst>
                <a:latin typeface="Times New Roman" pitchFamily="18" charset="0"/>
                <a:cs typeface="Times New Roman" pitchFamily="18" charset="0"/>
              </a:rPr>
              <a:t>Динамика налоговых, неналоговых и безвозмездных поступлений в бюджет Можайского городского округа................49-50</a:t>
            </a:r>
          </a:p>
          <a:p>
            <a:pPr marL="0" indent="0">
              <a:spcBef>
                <a:spcPct val="0"/>
              </a:spcBef>
              <a:buFont typeface="Arial" pitchFamily="34" charset="0"/>
              <a:buChar char="•"/>
              <a:defRPr/>
            </a:pPr>
            <a:r>
              <a:rPr lang="ru-RU" sz="1300" dirty="0" smtClean="0">
                <a:effectLst>
                  <a:outerShdw blurRad="38100" dist="38100" dir="2700000" algn="tl">
                    <a:srgbClr val="C0C0C0"/>
                  </a:outerShdw>
                </a:effectLst>
                <a:latin typeface="Times New Roman" pitchFamily="18" charset="0"/>
                <a:cs typeface="Times New Roman" pitchFamily="18" charset="0"/>
              </a:rPr>
              <a:t>Объем налоговых и неналоговых доходов бюджета Можайского</a:t>
            </a:r>
            <a:r>
              <a:rPr lang="ru-RU" sz="1300" b="1" dirty="0" smtClean="0">
                <a:latin typeface="Times New Roman" pitchFamily="18" charset="0"/>
              </a:rPr>
              <a:t> </a:t>
            </a:r>
            <a:r>
              <a:rPr lang="ru-RU" sz="1300" dirty="0" smtClean="0">
                <a:effectLst>
                  <a:outerShdw blurRad="38100" dist="38100" dir="2700000" algn="tl">
                    <a:srgbClr val="C0C0C0"/>
                  </a:outerShdw>
                </a:effectLst>
                <a:latin typeface="Times New Roman" pitchFamily="18" charset="0"/>
                <a:cs typeface="Times New Roman" pitchFamily="18" charset="0"/>
              </a:rPr>
              <a:t>городского округа в расчете на душу населения в сравнении с другими муниципальными образованиями …………………………………………………………………...……51</a:t>
            </a:r>
            <a:endParaRPr lang="ru-RU" sz="1300" dirty="0" smtClean="0">
              <a:latin typeface="Times New Roman" pitchFamily="18" charset="0"/>
              <a:cs typeface="Times New Roman" pitchFamily="18" charset="0"/>
            </a:endParaRPr>
          </a:p>
          <a:p>
            <a:pPr marL="0" indent="0" algn="just">
              <a:spcBef>
                <a:spcPct val="0"/>
              </a:spcBef>
              <a:buFont typeface="Arial" pitchFamily="34" charset="0"/>
              <a:buChar char="•"/>
              <a:defRPr/>
            </a:pPr>
            <a:r>
              <a:rPr lang="ru-RU" sz="1300" dirty="0" smtClean="0">
                <a:latin typeface="Times New Roman" pitchFamily="18" charset="0"/>
                <a:cs typeface="Times New Roman" pitchFamily="18" charset="0"/>
              </a:rPr>
              <a:t>Информация об оценке потерь от предоставления налоговых льгот.......………………………………………………………52</a:t>
            </a:r>
          </a:p>
          <a:p>
            <a:pPr marL="0" indent="0">
              <a:spcBef>
                <a:spcPct val="0"/>
              </a:spcBef>
              <a:buFont typeface="Arial" pitchFamily="34" charset="0"/>
              <a:buChar char="•"/>
              <a:defRPr/>
            </a:pPr>
            <a:r>
              <a:rPr lang="ru-RU" sz="1300" dirty="0" smtClean="0">
                <a:solidFill>
                  <a:srgbClr val="FF0000"/>
                </a:solidFill>
                <a:effectLst>
                  <a:outerShdw blurRad="38100" dist="38100" dir="2700000" algn="tl">
                    <a:srgbClr val="C0C0C0"/>
                  </a:outerShdw>
                </a:effectLst>
                <a:latin typeface="Times New Roman" pitchFamily="18" charset="0"/>
                <a:cs typeface="Times New Roman" pitchFamily="18" charset="0"/>
              </a:rPr>
              <a:t> </a:t>
            </a:r>
            <a:r>
              <a:rPr lang="ru-RU" sz="1300" dirty="0" smtClean="0">
                <a:effectLst>
                  <a:outerShdw blurRad="38100" dist="38100" dir="2700000" algn="tl">
                    <a:srgbClr val="C0C0C0"/>
                  </a:outerShdw>
                </a:effectLst>
                <a:latin typeface="Times New Roman" pitchFamily="18" charset="0"/>
                <a:cs typeface="Times New Roman" pitchFamily="18" charset="0"/>
              </a:rPr>
              <a:t>Информация о ставках налогов и налоговых льготах, установленных решением Совета депутатов Можайского городского округа Московской области………………………………………………………………………...…………..........................53-59</a:t>
            </a:r>
          </a:p>
          <a:p>
            <a:pPr marL="0" indent="0">
              <a:spcBef>
                <a:spcPct val="0"/>
              </a:spcBef>
              <a:buFont typeface="Arial" pitchFamily="34" charset="0"/>
              <a:buChar char="•"/>
              <a:defRPr/>
            </a:pPr>
            <a:r>
              <a:rPr lang="ru-RU" sz="1300" dirty="0" smtClean="0">
                <a:effectLst>
                  <a:outerShdw blurRad="38100" dist="38100" dir="2700000" algn="tl">
                    <a:srgbClr val="C0C0C0"/>
                  </a:outerShdw>
                </a:effectLst>
                <a:latin typeface="Times New Roman" pitchFamily="18" charset="0"/>
                <a:cs typeface="Times New Roman" pitchFamily="18" charset="0"/>
              </a:rPr>
              <a:t>Информация об оценке налоговых расходов в связи с  предоставлением льгот, установленных решением Совета депутатов Можайского городского округа Московской области……………………………………………………………..60-64</a:t>
            </a:r>
            <a:endParaRPr lang="ru-RU" sz="1300" dirty="0" smtClean="0">
              <a:latin typeface="Times New Roman" pitchFamily="18" charset="0"/>
              <a:cs typeface="Times New Roman" pitchFamily="18" charset="0"/>
            </a:endParaRPr>
          </a:p>
          <a:p>
            <a:pPr marL="0" indent="0">
              <a:spcBef>
                <a:spcPct val="0"/>
              </a:spcBef>
              <a:buFont typeface="Arial" pitchFamily="34" charset="0"/>
              <a:buChar char="•"/>
              <a:defRPr/>
            </a:pPr>
            <a:r>
              <a:rPr lang="ru-RU" sz="1300" dirty="0" smtClean="0">
                <a:latin typeface="Times New Roman" pitchFamily="18" charset="0"/>
                <a:cs typeface="Times New Roman" pitchFamily="18" charset="0"/>
              </a:rPr>
              <a:t> Основные параметры проекта бюджета Можайского городского округа на 2023 год и на плановый период 2024 и  2025 годов по расходам………..………………………………………………………………………………………………….. …65-70</a:t>
            </a:r>
          </a:p>
          <a:p>
            <a:pPr marL="0" indent="0" algn="just">
              <a:spcBef>
                <a:spcPct val="0"/>
              </a:spcBef>
              <a:buFont typeface="Arial" pitchFamily="34" charset="0"/>
              <a:buChar char="•"/>
              <a:defRPr/>
            </a:pPr>
            <a:r>
              <a:rPr lang="ru-RU" sz="1300" dirty="0" smtClean="0">
                <a:solidFill>
                  <a:srgbClr val="FF0000"/>
                </a:solidFill>
                <a:latin typeface="Times New Roman" pitchFamily="18" charset="0"/>
                <a:cs typeface="Times New Roman" pitchFamily="18" charset="0"/>
              </a:rPr>
              <a:t> </a:t>
            </a:r>
            <a:r>
              <a:rPr lang="ru-RU" sz="1300" dirty="0" smtClean="0">
                <a:latin typeface="Times New Roman" pitchFamily="18" charset="0"/>
                <a:cs typeface="Times New Roman" pitchFamily="18" charset="0"/>
              </a:rPr>
              <a:t>Сведения о расходах по муниципальным программам………………..………………………………………………….....71-74</a:t>
            </a:r>
          </a:p>
          <a:p>
            <a:pPr marL="0" indent="0">
              <a:spcBef>
                <a:spcPct val="0"/>
              </a:spcBef>
              <a:buFont typeface="Arial" pitchFamily="34" charset="0"/>
              <a:buChar char="•"/>
              <a:defRPr/>
            </a:pPr>
            <a:r>
              <a:rPr lang="ru-RU" sz="1300" dirty="0" smtClean="0">
                <a:solidFill>
                  <a:srgbClr val="FF0000"/>
                </a:solidFill>
                <a:latin typeface="Times New Roman" pitchFamily="18" charset="0"/>
                <a:cs typeface="Times New Roman" pitchFamily="18" charset="0"/>
              </a:rPr>
              <a:t> </a:t>
            </a:r>
            <a:r>
              <a:rPr lang="ru-RU" sz="1300" dirty="0" smtClean="0">
                <a:latin typeface="Times New Roman" pitchFamily="18" charset="0"/>
                <a:cs typeface="Times New Roman" pitchFamily="18" charset="0"/>
              </a:rPr>
              <a:t>Информация о расходах бюджета Можайского городского округа с учетом интересов целевых групп пользователей (физические и юридические лица) на которые направлены мероприятия муниципальных программ Можайского городского округа………………….……………………………………………..……………………………………………...75-89</a:t>
            </a:r>
          </a:p>
          <a:p>
            <a:pPr marL="0" indent="0" algn="just">
              <a:spcBef>
                <a:spcPct val="0"/>
              </a:spcBef>
              <a:buFont typeface="Wingdings" pitchFamily="2" charset="2"/>
              <a:buNone/>
              <a:defRPr/>
            </a:pPr>
            <a:endParaRPr lang="ru-RU" sz="1300" dirty="0" smtClean="0">
              <a:solidFill>
                <a:srgbClr val="FF0000"/>
              </a:solidFill>
              <a:latin typeface="Times New Roman" pitchFamily="18" charset="0"/>
              <a:cs typeface="Times New Roman" pitchFamily="18" charset="0"/>
            </a:endParaRPr>
          </a:p>
          <a:p>
            <a:pPr marL="0" indent="0" algn="just">
              <a:spcBef>
                <a:spcPct val="0"/>
              </a:spcBef>
              <a:buFont typeface="Arial" pitchFamily="34" charset="0"/>
              <a:buChar char="•"/>
              <a:defRPr/>
            </a:pPr>
            <a:endParaRPr lang="ru-RU" sz="1300" dirty="0" smtClean="0">
              <a:solidFill>
                <a:srgbClr val="FF0000"/>
              </a:solidFill>
              <a:latin typeface="Times New Roman" pitchFamily="18" charset="0"/>
              <a:cs typeface="Times New Roman" pitchFamily="18" charset="0"/>
            </a:endParaRPr>
          </a:p>
          <a:p>
            <a:pPr marL="0" indent="0" algn="just">
              <a:buFont typeface="Arial" pitchFamily="34" charset="0"/>
              <a:buChar char="•"/>
              <a:defRPr/>
            </a:pPr>
            <a:endParaRPr lang="ru-RU" sz="1300" dirty="0" smtClean="0">
              <a:solidFill>
                <a:srgbClr val="FF0000"/>
              </a:solidFill>
              <a:latin typeface="Times New Roman" pitchFamily="18" charset="0"/>
              <a:cs typeface="Times New Roman" pitchFamily="18" charset="0"/>
            </a:endParaRPr>
          </a:p>
        </p:txBody>
      </p:sp>
      <p:sp>
        <p:nvSpPr>
          <p:cNvPr id="8196" name="Прямоугольник 4"/>
          <p:cNvSpPr>
            <a:spLocks noChangeArrowheads="1"/>
          </p:cNvSpPr>
          <p:nvPr/>
        </p:nvSpPr>
        <p:spPr bwMode="auto">
          <a:xfrm>
            <a:off x="5715008" y="6215082"/>
            <a:ext cx="3021004" cy="307777"/>
          </a:xfrm>
          <a:prstGeom prst="rect">
            <a:avLst/>
          </a:prstGeom>
          <a:noFill/>
          <a:ln w="9525">
            <a:noFill/>
            <a:miter lim="800000"/>
            <a:headEnd/>
            <a:tailEnd/>
          </a:ln>
        </p:spPr>
        <p:txBody>
          <a:bodyPr wrap="square">
            <a:spAutoFit/>
          </a:bodyPr>
          <a:lstStyle/>
          <a:p>
            <a:pPr algn="r"/>
            <a:r>
              <a:rPr lang="ru-RU" altLang="ru-RU" sz="1400" i="1" dirty="0">
                <a:solidFill>
                  <a:srgbClr val="000072"/>
                </a:solidFill>
                <a:latin typeface="Times New Roman" pitchFamily="18" charset="0"/>
                <a:cs typeface="Times New Roman" pitchFamily="18" charset="0"/>
              </a:rPr>
              <a:t>Можайский городской округ</a:t>
            </a:r>
            <a:endParaRPr lang="ru-RU" altLang="ru-RU" sz="1400" dirty="0">
              <a:latin typeface="Times New Roman" pitchFamily="18" charset="0"/>
              <a:cs typeface="Times New Roman" pitchFamily="18" charset="0"/>
            </a:endParaRPr>
          </a:p>
        </p:txBody>
      </p:sp>
      <p:pic>
        <p:nvPicPr>
          <p:cNvPr id="8197" name="Рисунок 32" descr="Описание: Можайск-ГО-ПП-01"/>
          <p:cNvPicPr>
            <a:picLocks noChangeAspect="1" noChangeArrowheads="1"/>
          </p:cNvPicPr>
          <p:nvPr/>
        </p:nvPicPr>
        <p:blipFill>
          <a:blip r:embed="rId2" cstate="print"/>
          <a:srcRect/>
          <a:stretch>
            <a:fillRect/>
          </a:stretch>
        </p:blipFill>
        <p:spPr bwMode="auto">
          <a:xfrm>
            <a:off x="489388" y="458486"/>
            <a:ext cx="513079" cy="627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958520" y="444843"/>
            <a:ext cx="7929563" cy="928687"/>
          </a:xfrm>
          <a:prstGeom prst="rect">
            <a:avLst/>
          </a:prstGeom>
          <a:noFill/>
          <a:ln w="9525">
            <a:noFill/>
            <a:miter lim="800000"/>
            <a:headEnd/>
            <a:tailEnd/>
          </a:ln>
        </p:spPr>
        <p:txBody>
          <a:bodyPr anchor="ctr"/>
          <a:lstStyle/>
          <a:p>
            <a:pPr algn="ctr">
              <a:defRPr/>
            </a:pPr>
            <a:r>
              <a:rPr lang="ru-RU" i="1" dirty="0">
                <a:effectLst>
                  <a:outerShdw blurRad="38100" dist="38100" dir="2700000" algn="tl">
                    <a:srgbClr val="C0C0C0"/>
                  </a:outerShdw>
                </a:effectLst>
                <a:latin typeface="Times New Roman" pitchFamily="18" charset="0"/>
                <a:cs typeface="Times New Roman" pitchFamily="18" charset="0"/>
              </a:rPr>
              <a:t>Объем и структура налоговых и неналоговых доходов, а также межбюджетных трансфертов, поступающих в бюджет Можайского городского округа (тыс. руб.)</a:t>
            </a:r>
          </a:p>
        </p:txBody>
      </p:sp>
      <p:pic>
        <p:nvPicPr>
          <p:cNvPr id="27651" name="Рисунок 32" descr="Описание: Можайск-ГО-ПП-01"/>
          <p:cNvPicPr>
            <a:picLocks noChangeAspect="1" noChangeArrowheads="1"/>
          </p:cNvPicPr>
          <p:nvPr/>
        </p:nvPicPr>
        <p:blipFill>
          <a:blip r:embed="rId2"/>
          <a:srcRect/>
          <a:stretch>
            <a:fillRect/>
          </a:stretch>
        </p:blipFill>
        <p:spPr bwMode="auto">
          <a:xfrm>
            <a:off x="449762" y="493345"/>
            <a:ext cx="642937" cy="803275"/>
          </a:xfrm>
          <a:prstGeom prst="rect">
            <a:avLst/>
          </a:prstGeom>
          <a:noFill/>
          <a:ln w="9525">
            <a:noFill/>
            <a:miter lim="800000"/>
            <a:headEnd/>
            <a:tailEnd/>
          </a:ln>
        </p:spPr>
      </p:pic>
      <p:sp>
        <p:nvSpPr>
          <p:cNvPr id="27652" name="Прямоугольник 89"/>
          <p:cNvSpPr>
            <a:spLocks noChangeArrowheads="1"/>
          </p:cNvSpPr>
          <p:nvPr/>
        </p:nvSpPr>
        <p:spPr bwMode="auto">
          <a:xfrm>
            <a:off x="5663758" y="6483157"/>
            <a:ext cx="3071803" cy="307975"/>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436605" y="1500174"/>
          <a:ext cx="8278801" cy="4074280"/>
        </p:xfrm>
        <a:graphic>
          <a:graphicData uri="http://schemas.openxmlformats.org/drawingml/2006/table">
            <a:tbl>
              <a:tblPr/>
              <a:tblGrid>
                <a:gridCol w="1330812"/>
                <a:gridCol w="2359538"/>
                <a:gridCol w="857272"/>
                <a:gridCol w="734806"/>
                <a:gridCol w="791955"/>
                <a:gridCol w="734806"/>
                <a:gridCol w="734806"/>
                <a:gridCol w="734806"/>
              </a:tblGrid>
              <a:tr h="480451">
                <a:tc rowSpan="2">
                  <a:txBody>
                    <a:bodyPr/>
                    <a:lstStyle/>
                    <a:p>
                      <a:pPr algn="ctr" fontAlgn="ctr"/>
                      <a:r>
                        <a:rPr lang="ru-RU" sz="700" b="1" i="0" u="none" strike="noStrike" dirty="0">
                          <a:solidFill>
                            <a:srgbClr val="000000"/>
                          </a:solidFill>
                          <a:latin typeface="Times New Roman"/>
                        </a:rPr>
                        <a:t>Код бюджетной классификации</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Наименование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Отчет об исполнении </a:t>
                      </a:r>
                      <a:r>
                        <a:rPr lang="ru-RU" sz="700" b="1" i="0" u="none" strike="noStrike" dirty="0" smtClean="0">
                          <a:solidFill>
                            <a:srgbClr val="000000"/>
                          </a:solidFill>
                          <a:latin typeface="Times New Roman"/>
                        </a:rPr>
                        <a:t>бюджета </a:t>
                      </a:r>
                      <a:r>
                        <a:rPr lang="ru-RU" sz="700" b="1" i="0" u="none" strike="noStrike" dirty="0">
                          <a:solidFill>
                            <a:srgbClr val="000000"/>
                          </a:solidFill>
                          <a:latin typeface="Times New Roman"/>
                        </a:rPr>
                        <a:t>Можайского городского округа Московской области за 2021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Плановые назначения бюджета Можайского городского округа Московской области на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Ожидаемое исполнение бюджета Можайского городского округа Московской области за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gridSpan="3">
                  <a:txBody>
                    <a:bodyPr/>
                    <a:lstStyle/>
                    <a:p>
                      <a:pPr algn="ctr" fontAlgn="ctr"/>
                      <a:r>
                        <a:rPr lang="ru-RU" sz="800" b="1" i="0" u="none" strike="noStrike" dirty="0" smtClean="0">
                          <a:latin typeface="Times New Roman"/>
                        </a:rPr>
                        <a:t>Бюджет </a:t>
                      </a:r>
                      <a:r>
                        <a:rPr lang="ru-RU" sz="800" b="1" i="0" u="none" strike="noStrike" dirty="0">
                          <a:latin typeface="Times New Roman"/>
                        </a:rPr>
                        <a:t>Можайского городского округа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hMerge="1">
                  <a:txBody>
                    <a:bodyPr/>
                    <a:lstStyle/>
                    <a:p>
                      <a:endParaRPr lang="ru-RU"/>
                    </a:p>
                  </a:txBody>
                  <a:tcPr/>
                </a:tc>
              </a:tr>
              <a:tr h="48186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i="0" u="none" strike="noStrike" dirty="0">
                          <a:latin typeface="Times New Roman"/>
                        </a:rPr>
                        <a:t>2023 год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2024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2025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150352">
                <a:tc>
                  <a:txBody>
                    <a:bodyPr/>
                    <a:lstStyle/>
                    <a:p>
                      <a:pPr algn="ctr" fontAlgn="ctr"/>
                      <a:r>
                        <a:rPr lang="ru-RU" sz="800" b="1" i="0" u="none" strike="noStrike">
                          <a:solidFill>
                            <a:srgbClr val="000000"/>
                          </a:solidFill>
                          <a:latin typeface="Times New Roman"/>
                        </a:rPr>
                        <a:t>000 1 08 00000 00 0000 000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1" i="0" u="none" strike="noStrike">
                          <a:solidFill>
                            <a:srgbClr val="000000"/>
                          </a:solidFill>
                          <a:latin typeface="Times New Roman"/>
                        </a:rPr>
                        <a:t>Государственная пошлина</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12 514,7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13 141,0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14 382,0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15 729,0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Times New Roman"/>
                        </a:rPr>
                        <a:t>17 193,0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18 133,0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5125">
                <a:tc>
                  <a:txBody>
                    <a:bodyPr/>
                    <a:lstStyle/>
                    <a:p>
                      <a:pPr algn="ctr" fontAlgn="ctr"/>
                      <a:r>
                        <a:rPr lang="ru-RU" sz="800" b="0" i="0" u="none" strike="noStrike">
                          <a:solidFill>
                            <a:srgbClr val="000000"/>
                          </a:solidFill>
                          <a:latin typeface="Times New Roman"/>
                        </a:rPr>
                        <a:t>000 1 08 03000 01 0000 110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latin typeface="Times New Roman"/>
                        </a:rPr>
                        <a:t>Государственная пошлина по делам, рассматриваемым в судах общей юрисдикции, мировыми судьями</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12 414,7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13 126,0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14 332,0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15 679,0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17 043,0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18 083,0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3499">
                <a:tc>
                  <a:txBody>
                    <a:bodyPr/>
                    <a:lstStyle/>
                    <a:p>
                      <a:pPr algn="ctr" fontAlgn="ctr"/>
                      <a:r>
                        <a:rPr lang="ru-RU" sz="800" b="0" i="0" u="none" strike="noStrike">
                          <a:solidFill>
                            <a:srgbClr val="000000"/>
                          </a:solidFill>
                          <a:latin typeface="Times New Roman"/>
                        </a:rPr>
                        <a:t>000 1 08 03010 01 0000 110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Государственная пошлина по делам, рассматриваемым в судах общей юрисдикции, мировыми судьями (за исключением Верховного Суда Российской Федерации)</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12 414,7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13 126,0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14 332,0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15 679,0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17 043,0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18 083,0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5125">
                <a:tc>
                  <a:txBody>
                    <a:bodyPr/>
                    <a:lstStyle/>
                    <a:p>
                      <a:pPr algn="ctr" fontAlgn="ctr"/>
                      <a:r>
                        <a:rPr lang="ru-RU" sz="800" b="0" i="0" u="none" strike="noStrike">
                          <a:solidFill>
                            <a:srgbClr val="000000"/>
                          </a:solidFill>
                          <a:latin typeface="Times New Roman"/>
                        </a:rPr>
                        <a:t>000 1 08 0700001 0000 110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dirty="0">
                          <a:solidFill>
                            <a:srgbClr val="000000"/>
                          </a:solidFill>
                          <a:latin typeface="Times New Roman"/>
                        </a:rPr>
                        <a:t>Государственная пошлина за государственную регистрацию, а также за совершение прочих юридически значимых действий</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15,0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150,0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50,0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6749">
                <a:tc>
                  <a:txBody>
                    <a:bodyPr/>
                    <a:lstStyle/>
                    <a:p>
                      <a:pPr algn="ctr" fontAlgn="ctr"/>
                      <a:r>
                        <a:rPr lang="ru-RU" sz="800" b="0" i="0" u="none" strike="noStrike">
                          <a:solidFill>
                            <a:srgbClr val="000000"/>
                          </a:solidFill>
                          <a:latin typeface="Times New Roman"/>
                        </a:rPr>
                        <a:t>000 1 08 07150 01 0000 110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Государственная пошлина за выдачу разрешения на установку рекламной конструкции</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15,0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50,0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150,0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50,0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6927">
                <a:tc>
                  <a:txBody>
                    <a:bodyPr/>
                    <a:lstStyle/>
                    <a:p>
                      <a:pPr algn="ctr" fontAlgn="ctr"/>
                      <a:r>
                        <a:rPr lang="ru-RU" sz="800" b="1" i="0" u="none" strike="noStrike">
                          <a:solidFill>
                            <a:srgbClr val="000000"/>
                          </a:solidFill>
                          <a:latin typeface="Times New Roman"/>
                        </a:rPr>
                        <a:t>000 1 09 00000 00 0000 000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1" i="0" u="none" strike="noStrike">
                          <a:solidFill>
                            <a:srgbClr val="000000"/>
                          </a:solidFill>
                          <a:latin typeface="Times New Roman"/>
                        </a:rPr>
                        <a:t>Задолженность и перерасчеты по отмененным налогам, сборам и иным обязательным платежам</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2,1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6749">
                <a:tc>
                  <a:txBody>
                    <a:bodyPr/>
                    <a:lstStyle/>
                    <a:p>
                      <a:pPr algn="ctr" fontAlgn="ctr"/>
                      <a:r>
                        <a:rPr lang="ru-RU" sz="800" b="0" i="0" u="none" strike="noStrike">
                          <a:solidFill>
                            <a:srgbClr val="000000"/>
                          </a:solidFill>
                          <a:latin typeface="Times New Roman"/>
                        </a:rPr>
                        <a:t>000 1 09 01000 01 0000 110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Налог на прибыль организаций, зачислявшийся до 1 января 2005 года в местные бюджеты</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5125">
                <a:tc>
                  <a:txBody>
                    <a:bodyPr/>
                    <a:lstStyle/>
                    <a:p>
                      <a:pPr algn="ctr" fontAlgn="ctr"/>
                      <a:r>
                        <a:rPr lang="ru-RU" sz="800" b="0" i="0" u="none" strike="noStrike">
                          <a:solidFill>
                            <a:srgbClr val="000000"/>
                          </a:solidFill>
                          <a:latin typeface="Times New Roman"/>
                        </a:rPr>
                        <a:t>000 1 09 01020 04 0000 110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Налог на прибыль организаций, зачислявшийся до 1 января 2005 года в местные бюджеты, мобилизуемый на территориях городских округов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024448" y="477795"/>
            <a:ext cx="7929563" cy="785834"/>
          </a:xfrm>
          <a:prstGeom prst="rect">
            <a:avLst/>
          </a:prstGeom>
          <a:noFill/>
          <a:ln w="9525">
            <a:noFill/>
            <a:miter lim="800000"/>
            <a:headEnd/>
            <a:tailEnd/>
          </a:ln>
        </p:spPr>
        <p:txBody>
          <a:bodyPr anchor="ctr"/>
          <a:lstStyle/>
          <a:p>
            <a:pPr algn="ctr">
              <a:defRPr/>
            </a:pPr>
            <a:r>
              <a:rPr lang="ru-RU" i="1" dirty="0">
                <a:effectLst>
                  <a:outerShdw blurRad="38100" dist="38100" dir="2700000" algn="tl">
                    <a:srgbClr val="C0C0C0"/>
                  </a:outerShdw>
                </a:effectLst>
                <a:latin typeface="Times New Roman" pitchFamily="18" charset="0"/>
                <a:cs typeface="Times New Roman" pitchFamily="18" charset="0"/>
              </a:rPr>
              <a:t>Объем и структура налоговых и неналоговых доходов, а также межбюджетных трансфертов, поступающих в бюджет Можайского городского округа (тыс. руб.)</a:t>
            </a:r>
          </a:p>
        </p:txBody>
      </p:sp>
      <p:pic>
        <p:nvPicPr>
          <p:cNvPr id="28675" name="Рисунок 32" descr="Описание: Можайск-ГО-ПП-01"/>
          <p:cNvPicPr>
            <a:picLocks noChangeAspect="1" noChangeArrowheads="1"/>
          </p:cNvPicPr>
          <p:nvPr/>
        </p:nvPicPr>
        <p:blipFill>
          <a:blip r:embed="rId2"/>
          <a:srcRect/>
          <a:stretch>
            <a:fillRect/>
          </a:stretch>
        </p:blipFill>
        <p:spPr bwMode="auto">
          <a:xfrm>
            <a:off x="452594" y="457691"/>
            <a:ext cx="642937" cy="803275"/>
          </a:xfrm>
          <a:prstGeom prst="rect">
            <a:avLst/>
          </a:prstGeom>
          <a:noFill/>
          <a:ln w="9525">
            <a:noFill/>
            <a:miter lim="800000"/>
            <a:headEnd/>
            <a:tailEnd/>
          </a:ln>
        </p:spPr>
      </p:pic>
      <p:sp>
        <p:nvSpPr>
          <p:cNvPr id="28676" name="Прямоугольник 89"/>
          <p:cNvSpPr>
            <a:spLocks noChangeArrowheads="1"/>
          </p:cNvSpPr>
          <p:nvPr/>
        </p:nvSpPr>
        <p:spPr bwMode="auto">
          <a:xfrm>
            <a:off x="6270786" y="6458444"/>
            <a:ext cx="2500299" cy="307975"/>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500033" y="1357295"/>
          <a:ext cx="8215370" cy="4817289"/>
        </p:xfrm>
        <a:graphic>
          <a:graphicData uri="http://schemas.openxmlformats.org/drawingml/2006/table">
            <a:tbl>
              <a:tblPr/>
              <a:tblGrid>
                <a:gridCol w="1320617"/>
                <a:gridCol w="2341461"/>
                <a:gridCol w="850704"/>
                <a:gridCol w="729175"/>
                <a:gridCol w="785888"/>
                <a:gridCol w="729175"/>
                <a:gridCol w="729175"/>
                <a:gridCol w="729175"/>
              </a:tblGrid>
              <a:tr h="466159">
                <a:tc rowSpan="2">
                  <a:txBody>
                    <a:bodyPr/>
                    <a:lstStyle/>
                    <a:p>
                      <a:pPr algn="ctr" fontAlgn="ctr"/>
                      <a:r>
                        <a:rPr lang="ru-RU" sz="700" b="1" i="0" u="none" strike="noStrike" dirty="0">
                          <a:solidFill>
                            <a:srgbClr val="000000"/>
                          </a:solidFill>
                          <a:latin typeface="Times New Roman"/>
                        </a:rPr>
                        <a:t>Код бюджетной классификации</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Наименование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Отчет об исполнении консолидированного бюджета Можайского городского округа Московской области за 2021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Плановые назначения бюджета Можайского городского округа Московской области на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Ожидаемое исполнение бюджета Можайского городского округа Московской области за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gridSpan="3">
                  <a:txBody>
                    <a:bodyPr/>
                    <a:lstStyle/>
                    <a:p>
                      <a:pPr algn="ctr" fontAlgn="ctr"/>
                      <a:r>
                        <a:rPr lang="ru-RU" sz="800" b="1" i="0" u="none" strike="noStrike">
                          <a:latin typeface="Times New Roman"/>
                        </a:rPr>
                        <a:t>Бюджета Можайского городского округа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hMerge="1">
                  <a:txBody>
                    <a:bodyPr/>
                    <a:lstStyle/>
                    <a:p>
                      <a:endParaRPr lang="ru-RU"/>
                    </a:p>
                  </a:txBody>
                  <a:tcPr/>
                </a:tc>
              </a:tr>
              <a:tr h="46752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i="0" u="none" strike="noStrike" dirty="0">
                          <a:latin typeface="Times New Roman"/>
                        </a:rPr>
                        <a:t>2023 год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2024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2025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507291">
                <a:tc>
                  <a:txBody>
                    <a:bodyPr/>
                    <a:lstStyle/>
                    <a:p>
                      <a:pPr algn="ctr" fontAlgn="ctr"/>
                      <a:r>
                        <a:rPr lang="ru-RU" sz="800" b="1" i="0" u="none" strike="noStrike">
                          <a:solidFill>
                            <a:srgbClr val="000000"/>
                          </a:solidFill>
                          <a:latin typeface="Times New Roman"/>
                        </a:rPr>
                        <a:t>000 1 11 00000 00 0000 000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1" i="0" u="none" strike="noStrike">
                          <a:solidFill>
                            <a:srgbClr val="000000"/>
                          </a:solidFill>
                          <a:latin typeface="Times New Roman"/>
                        </a:rPr>
                        <a:t>Доходы от использования имущества, находящегося в государственной и муниципальной собственности</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166 106,4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131 461,2</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127 114,3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Times New Roman"/>
                        </a:rPr>
                        <a:t>124 908,0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Times New Roman"/>
                        </a:rPr>
                        <a:t>125 508,0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124 958,0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3762">
                <a:tc>
                  <a:txBody>
                    <a:bodyPr/>
                    <a:lstStyle/>
                    <a:p>
                      <a:pPr algn="ctr" fontAlgn="ctr"/>
                      <a:r>
                        <a:rPr lang="ru-RU" sz="800" b="0" i="0" u="none" strike="noStrike">
                          <a:solidFill>
                            <a:srgbClr val="000000"/>
                          </a:solidFill>
                          <a:latin typeface="Times New Roman"/>
                        </a:rPr>
                        <a:t>000 1 11 01000 00 0000 120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Доходы в виде прибыли, приходящейся на доли в уставных (складочных) капиталах хозяйственных товариществ и обществ, или дивидендов по акциям, принадлежащим Российской Федерации, субъектам Российской Федерации или мунциипальным образованиям</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1 000,0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4395">
                <a:tc>
                  <a:txBody>
                    <a:bodyPr/>
                    <a:lstStyle/>
                    <a:p>
                      <a:pPr algn="ctr" fontAlgn="ctr"/>
                      <a:r>
                        <a:rPr lang="ru-RU" sz="800" b="0" i="0" u="none" strike="noStrike">
                          <a:solidFill>
                            <a:srgbClr val="000000"/>
                          </a:solidFill>
                          <a:latin typeface="Times New Roman"/>
                        </a:rPr>
                        <a:t>000 1 11 01040 04 0000 120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Доходы в виде прибыли, приходящейся на доли в уставных (складочных) капиталах хозяйственных товариществ и обществ, или дивидендов по акциям, принадлежащим городским округам</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1 000,0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2000">
                <a:tc>
                  <a:txBody>
                    <a:bodyPr/>
                    <a:lstStyle/>
                    <a:p>
                      <a:pPr algn="ctr" fontAlgn="ctr"/>
                      <a:r>
                        <a:rPr lang="ru-RU" sz="800" b="0" i="0" u="none" strike="noStrike">
                          <a:solidFill>
                            <a:srgbClr val="000000"/>
                          </a:solidFill>
                          <a:latin typeface="Times New Roman"/>
                        </a:rPr>
                        <a:t>000 1 11 05000 00 0000 120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Доходы, получаемые в виде арендной либо иной платы за передачу в возмездное пользование государственного и муниципального имущества (за исключением имущества бюджетных и автономных учреждений, а также имущества государственных и муниципальных унитарных предприятий, в том числе казенных)</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145 183,9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106 305,5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105 054,7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103 042,0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103 042,0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103 042,0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5212">
                <a:tc>
                  <a:txBody>
                    <a:bodyPr/>
                    <a:lstStyle/>
                    <a:p>
                      <a:pPr algn="ctr" fontAlgn="ctr"/>
                      <a:r>
                        <a:rPr lang="ru-RU" sz="800" b="0" i="0" u="none" strike="noStrike">
                          <a:solidFill>
                            <a:srgbClr val="000000"/>
                          </a:solidFill>
                          <a:latin typeface="Times New Roman"/>
                        </a:rPr>
                        <a:t>000 1 11 05010 00 0000 120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Доходы, получаемые в виде арендной платы за земельные участки, государственная собственность на которые не разграничена, а также средства от продажи права на заключение договоров аренды указанных земельных участков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128 574,1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85 904,9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84 654,9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84 700,0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84 700,0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84 700,0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895450" y="406357"/>
            <a:ext cx="7929563" cy="785811"/>
          </a:xfrm>
          <a:prstGeom prst="rect">
            <a:avLst/>
          </a:prstGeom>
          <a:noFill/>
          <a:ln w="9525">
            <a:noFill/>
            <a:miter lim="800000"/>
            <a:headEnd/>
            <a:tailEnd/>
          </a:ln>
        </p:spPr>
        <p:txBody>
          <a:bodyPr anchor="ctr"/>
          <a:lstStyle/>
          <a:p>
            <a:pPr algn="ctr">
              <a:defRPr/>
            </a:pPr>
            <a:r>
              <a:rPr lang="ru-RU" i="1" dirty="0">
                <a:effectLst>
                  <a:outerShdw blurRad="38100" dist="38100" dir="2700000" algn="tl">
                    <a:srgbClr val="C0C0C0"/>
                  </a:outerShdw>
                </a:effectLst>
                <a:latin typeface="Times New Roman" pitchFamily="18" charset="0"/>
                <a:cs typeface="Times New Roman" pitchFamily="18" charset="0"/>
              </a:rPr>
              <a:t>Объем и структура налоговых и неналоговых доходов, а также межбюджетных трансфертов, поступающих в бюджет Можайского городского округа (тыс. руб.)</a:t>
            </a:r>
          </a:p>
        </p:txBody>
      </p:sp>
      <p:pic>
        <p:nvPicPr>
          <p:cNvPr id="29699" name="Рисунок 32" descr="Описание: Можайск-ГО-ПП-01"/>
          <p:cNvPicPr>
            <a:picLocks noChangeAspect="1" noChangeArrowheads="1"/>
          </p:cNvPicPr>
          <p:nvPr/>
        </p:nvPicPr>
        <p:blipFill>
          <a:blip r:embed="rId2" cstate="print"/>
          <a:srcRect/>
          <a:stretch>
            <a:fillRect/>
          </a:stretch>
        </p:blipFill>
        <p:spPr bwMode="auto">
          <a:xfrm>
            <a:off x="454940" y="462730"/>
            <a:ext cx="574922" cy="718298"/>
          </a:xfrm>
          <a:prstGeom prst="rect">
            <a:avLst/>
          </a:prstGeom>
          <a:noFill/>
          <a:ln w="9525">
            <a:noFill/>
            <a:miter lim="800000"/>
            <a:headEnd/>
            <a:tailEnd/>
          </a:ln>
        </p:spPr>
      </p:pic>
      <p:sp>
        <p:nvSpPr>
          <p:cNvPr id="29700" name="Прямоугольник 89"/>
          <p:cNvSpPr>
            <a:spLocks noChangeArrowheads="1"/>
          </p:cNvSpPr>
          <p:nvPr/>
        </p:nvSpPr>
        <p:spPr bwMode="auto">
          <a:xfrm>
            <a:off x="6372342" y="6538120"/>
            <a:ext cx="2357423" cy="307975"/>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500034" y="1285860"/>
          <a:ext cx="8215369" cy="4954314"/>
        </p:xfrm>
        <a:graphic>
          <a:graphicData uri="http://schemas.openxmlformats.org/drawingml/2006/table">
            <a:tbl>
              <a:tblPr/>
              <a:tblGrid>
                <a:gridCol w="1320617"/>
                <a:gridCol w="2341462"/>
                <a:gridCol w="850705"/>
                <a:gridCol w="729174"/>
                <a:gridCol w="785889"/>
                <a:gridCol w="729174"/>
                <a:gridCol w="729174"/>
                <a:gridCol w="729174"/>
              </a:tblGrid>
              <a:tr h="433412">
                <a:tc rowSpan="2">
                  <a:txBody>
                    <a:bodyPr/>
                    <a:lstStyle/>
                    <a:p>
                      <a:pPr algn="ctr" fontAlgn="ctr"/>
                      <a:r>
                        <a:rPr lang="ru-RU" sz="700" b="1" i="0" u="none" strike="noStrike" dirty="0">
                          <a:solidFill>
                            <a:srgbClr val="000000"/>
                          </a:solidFill>
                          <a:latin typeface="Times New Roman"/>
                        </a:rPr>
                        <a:t>Код бюджетной классификации</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Наименование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Отчет об исполнении консолидированного бюджета Можайского городского округа Московской области за 2021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Плановые назначения бюджета Можайского городского округа Московской области на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Ожидаемое исполнение бюджета Можайского городского округа Московской области за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gridSpan="3">
                  <a:txBody>
                    <a:bodyPr/>
                    <a:lstStyle/>
                    <a:p>
                      <a:pPr algn="ctr" fontAlgn="ctr"/>
                      <a:r>
                        <a:rPr lang="ru-RU" sz="800" b="1" i="0" u="none" strike="noStrike">
                          <a:latin typeface="Times New Roman"/>
                        </a:rPr>
                        <a:t>Бюджета Можайского городского округа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hMerge="1">
                  <a:txBody>
                    <a:bodyPr/>
                    <a:lstStyle/>
                    <a:p>
                      <a:endParaRPr lang="ru-RU"/>
                    </a:p>
                  </a:txBody>
                  <a:tcPr/>
                </a:tc>
              </a:tr>
              <a:tr h="43468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i="0" u="none" strike="noStrike" dirty="0">
                          <a:latin typeface="Times New Roman"/>
                        </a:rPr>
                        <a:t>2023 год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2024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2025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803086">
                <a:tc>
                  <a:txBody>
                    <a:bodyPr/>
                    <a:lstStyle/>
                    <a:p>
                      <a:pPr algn="ctr" fontAlgn="ctr"/>
                      <a:r>
                        <a:rPr lang="ru-RU" sz="800" b="0" i="0" u="none" strike="noStrike">
                          <a:solidFill>
                            <a:srgbClr val="000000"/>
                          </a:solidFill>
                          <a:latin typeface="Times New Roman"/>
                        </a:rPr>
                        <a:t>000 1 11 05012 04 0000 120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Доходы, получаемые в виде арендной платы за земельные участки, государственная собственность на которые не разграничена и которые расположены в границах городских округов, а также средства от продажи права на заключение договоров аренды указанных земельных участков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128 574,1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85 904,9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84 654,9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84 700,0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84 700,0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84 700,0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11187">
                <a:tc>
                  <a:txBody>
                    <a:bodyPr/>
                    <a:lstStyle/>
                    <a:p>
                      <a:pPr algn="ctr" fontAlgn="ctr"/>
                      <a:r>
                        <a:rPr lang="ru-RU" sz="800" b="0" i="0" u="none" strike="noStrike">
                          <a:solidFill>
                            <a:srgbClr val="000000"/>
                          </a:solidFill>
                          <a:latin typeface="Times New Roman"/>
                        </a:rPr>
                        <a:t>000 1 11 05020 00 0000 120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Доходы, получаемые в виде арендной платы за земли после разграничения государственной собственности на землю, а также средства от продажи права на заключение договоров аренды указанных земельных участков (за исключением земельных участков бюджетных и автономных учреждений)</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7 779,1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11 745,8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11 745,8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11 643,0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11 643,0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11 643,0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03086">
                <a:tc>
                  <a:txBody>
                    <a:bodyPr/>
                    <a:lstStyle/>
                    <a:p>
                      <a:pPr algn="ctr" fontAlgn="ctr"/>
                      <a:r>
                        <a:rPr lang="ru-RU" sz="800" b="0" i="0" u="none" strike="noStrike">
                          <a:solidFill>
                            <a:srgbClr val="000000"/>
                          </a:solidFill>
                          <a:latin typeface="Times New Roman"/>
                        </a:rPr>
                        <a:t>000 1 11 05024 04 0000 120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Доходы, получаемые в виде арендной платы, а также средства от продажи права на заключение договоров аренды за земли, находящиеся в собственности городских округов (за исключением земельных участков муниципальных бюджетных и автономных учреждений)</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7 779,1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11 745,8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11 745,8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11 643,0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11 643,0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11 643,0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03086">
                <a:tc>
                  <a:txBody>
                    <a:bodyPr/>
                    <a:lstStyle/>
                    <a:p>
                      <a:pPr algn="ctr" fontAlgn="ctr"/>
                      <a:r>
                        <a:rPr lang="ru-RU" sz="800" b="0" i="0" u="none" strike="noStrike">
                          <a:solidFill>
                            <a:srgbClr val="000000"/>
                          </a:solidFill>
                          <a:latin typeface="Times New Roman"/>
                        </a:rPr>
                        <a:t>000 1 11 05030 00 0000 120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Доходы от сдачи в аренду имущества, находящегося в оперативном управлении органов государственной власти, органов местного самоуправления, государственных внебюджетных фондов и созданных ими учреждений (за исключением имущества бюджетных и автономных учреждений)</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594,7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783,4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783,0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771,0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771,0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771,0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9240">
                <a:tc>
                  <a:txBody>
                    <a:bodyPr/>
                    <a:lstStyle/>
                    <a:p>
                      <a:pPr algn="ctr" fontAlgn="ctr"/>
                      <a:r>
                        <a:rPr lang="ru-RU" sz="800" b="0" i="0" u="none" strike="noStrike">
                          <a:solidFill>
                            <a:srgbClr val="000000"/>
                          </a:solidFill>
                          <a:latin typeface="Times New Roman"/>
                        </a:rPr>
                        <a:t>000 1 11 05034 04 0000 120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Доходы от сдачи в аренду имущества, находящегося в оперативном управлении органов управления городских округов и созданных ими учреждений (за исключением имущества муниципальных бюджетных и автономных учреждений)</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594,7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783,4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783,0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771,0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771,0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771,0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021745" y="389775"/>
            <a:ext cx="7929563" cy="838200"/>
          </a:xfrm>
          <a:prstGeom prst="rect">
            <a:avLst/>
          </a:prstGeom>
          <a:noFill/>
          <a:ln w="9525">
            <a:noFill/>
            <a:miter lim="800000"/>
            <a:headEnd/>
            <a:tailEnd/>
          </a:ln>
        </p:spPr>
        <p:txBody>
          <a:bodyPr anchor="ctr"/>
          <a:lstStyle/>
          <a:p>
            <a:pPr algn="ctr">
              <a:defRPr/>
            </a:pPr>
            <a:r>
              <a:rPr lang="ru-RU" i="1" dirty="0">
                <a:effectLst>
                  <a:outerShdw blurRad="38100" dist="38100" dir="2700000" algn="tl">
                    <a:srgbClr val="C0C0C0"/>
                  </a:outerShdw>
                </a:effectLst>
                <a:latin typeface="Times New Roman" pitchFamily="18" charset="0"/>
                <a:cs typeface="Times New Roman" pitchFamily="18" charset="0"/>
              </a:rPr>
              <a:t>Объем и структура налоговых и неналоговых доходов, а также межбюджетных трансфертов, поступающих в бюджет Можайского городского округа (тыс. руб.)</a:t>
            </a:r>
          </a:p>
        </p:txBody>
      </p:sp>
      <p:pic>
        <p:nvPicPr>
          <p:cNvPr id="29699" name="Рисунок 32" descr="Описание: Можайск-ГО-ПП-01"/>
          <p:cNvPicPr>
            <a:picLocks noChangeAspect="1" noChangeArrowheads="1"/>
          </p:cNvPicPr>
          <p:nvPr/>
        </p:nvPicPr>
        <p:blipFill>
          <a:blip r:embed="rId2" cstate="print"/>
          <a:srcRect/>
          <a:stretch>
            <a:fillRect/>
          </a:stretch>
        </p:blipFill>
        <p:spPr bwMode="auto">
          <a:xfrm>
            <a:off x="451616" y="467640"/>
            <a:ext cx="574773" cy="718112"/>
          </a:xfrm>
          <a:prstGeom prst="rect">
            <a:avLst/>
          </a:prstGeom>
          <a:noFill/>
          <a:ln w="9525">
            <a:noFill/>
            <a:miter lim="800000"/>
            <a:headEnd/>
            <a:tailEnd/>
          </a:ln>
        </p:spPr>
      </p:pic>
      <p:sp>
        <p:nvSpPr>
          <p:cNvPr id="29700" name="Прямоугольник 89"/>
          <p:cNvSpPr>
            <a:spLocks noChangeArrowheads="1"/>
          </p:cNvSpPr>
          <p:nvPr/>
        </p:nvSpPr>
        <p:spPr bwMode="auto">
          <a:xfrm>
            <a:off x="6059174" y="6458444"/>
            <a:ext cx="2714613" cy="307975"/>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428596" y="1285860"/>
          <a:ext cx="8286806" cy="4938116"/>
        </p:xfrm>
        <a:graphic>
          <a:graphicData uri="http://schemas.openxmlformats.org/drawingml/2006/table">
            <a:tbl>
              <a:tblPr/>
              <a:tblGrid>
                <a:gridCol w="1332100"/>
                <a:gridCol w="2361822"/>
                <a:gridCol w="858102"/>
                <a:gridCol w="735515"/>
                <a:gridCol w="792722"/>
                <a:gridCol w="735515"/>
                <a:gridCol w="735515"/>
                <a:gridCol w="735515"/>
              </a:tblGrid>
              <a:tr h="441499">
                <a:tc rowSpan="2">
                  <a:txBody>
                    <a:bodyPr/>
                    <a:lstStyle/>
                    <a:p>
                      <a:pPr algn="ctr" fontAlgn="ctr"/>
                      <a:r>
                        <a:rPr lang="ru-RU" sz="700" b="1" i="0" u="none" strike="noStrike" dirty="0">
                          <a:solidFill>
                            <a:srgbClr val="000000"/>
                          </a:solidFill>
                          <a:latin typeface="Times New Roman"/>
                        </a:rPr>
                        <a:t>Код бюджетной классификации</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Наименование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Отчет об исполнении консолидированного бюджета Можайского городского округа Московской области за 2021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Плановые назначения бюджета Можайского городского округа Московской области на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Ожидаемое исполнение бюджета Можайского городского округа Московской области за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gridSpan="3">
                  <a:txBody>
                    <a:bodyPr/>
                    <a:lstStyle/>
                    <a:p>
                      <a:pPr algn="ctr" fontAlgn="ctr"/>
                      <a:r>
                        <a:rPr lang="ru-RU" sz="800" b="1" i="0" u="none" strike="noStrike" dirty="0">
                          <a:latin typeface="Times New Roman"/>
                        </a:rPr>
                        <a:t>Бюджета Можайского городского округа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hMerge="1">
                  <a:txBody>
                    <a:bodyPr/>
                    <a:lstStyle/>
                    <a:p>
                      <a:endParaRPr lang="ru-RU"/>
                    </a:p>
                  </a:txBody>
                  <a:tcPr/>
                </a:tc>
              </a:tr>
              <a:tr h="44279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i="0" u="none" strike="noStrike" dirty="0">
                          <a:latin typeface="Times New Roman"/>
                        </a:rPr>
                        <a:t>2023 год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2024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2025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409035">
                <a:tc>
                  <a:txBody>
                    <a:bodyPr/>
                    <a:lstStyle/>
                    <a:p>
                      <a:pPr algn="ctr" fontAlgn="ctr"/>
                      <a:r>
                        <a:rPr lang="ru-RU" sz="800" b="0" i="0" u="none" strike="noStrike">
                          <a:solidFill>
                            <a:srgbClr val="000000"/>
                          </a:solidFill>
                          <a:latin typeface="Times New Roman"/>
                        </a:rPr>
                        <a:t>000 1 11 05070 00 0000 120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Доходы от сдачи в аренду имущества, составляющего государственную (муниципальную) казну (за исключением земельных участков)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8 236,0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7 871,4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7 871,0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5 928,0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5 928,0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5 928,0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1499">
                <a:tc>
                  <a:txBody>
                    <a:bodyPr/>
                    <a:lstStyle/>
                    <a:p>
                      <a:pPr algn="ctr" fontAlgn="ctr"/>
                      <a:r>
                        <a:rPr lang="ru-RU" sz="800" b="0" i="0" u="none" strike="noStrike">
                          <a:solidFill>
                            <a:srgbClr val="000000"/>
                          </a:solidFill>
                          <a:latin typeface="Times New Roman"/>
                        </a:rPr>
                        <a:t>000 1 11 05074 04 0000 120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Доходы от сдачи в аренду имущества, составляющего казну городских округов (за исключением земельных участков)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8 236,0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7 871,4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7 871,0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5 928,0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5 928,0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5 928,0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441">
                <a:tc>
                  <a:txBody>
                    <a:bodyPr/>
                    <a:lstStyle/>
                    <a:p>
                      <a:pPr algn="ctr" fontAlgn="ctr"/>
                      <a:r>
                        <a:rPr lang="ru-RU" sz="800" b="0" i="0" u="none" strike="noStrike">
                          <a:solidFill>
                            <a:srgbClr val="000000"/>
                          </a:solidFill>
                          <a:latin typeface="Times New Roman"/>
                        </a:rPr>
                        <a:t>000 1 11 05300 00 0000 120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Плата по соглашениям об установлении сервитута в отношении земельных участков, находящихся в государственной или муниципальной собственности</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228,5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37,7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46,5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9931">
                <a:tc>
                  <a:txBody>
                    <a:bodyPr/>
                    <a:lstStyle/>
                    <a:p>
                      <a:pPr algn="ctr" fontAlgn="ctr"/>
                      <a:r>
                        <a:rPr lang="ru-RU" sz="800" b="0" i="0" u="none" strike="noStrike">
                          <a:solidFill>
                            <a:srgbClr val="000000"/>
                          </a:solidFill>
                          <a:latin typeface="Times New Roman"/>
                        </a:rPr>
                        <a:t>000 1 11 0531000 0000 120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Плата по соглашениям об установлении сервитута в отношении земельных участков, государственная собственность на которые не разграничена</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228,5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37,7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46,5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7107">
                <a:tc>
                  <a:txBody>
                    <a:bodyPr/>
                    <a:lstStyle/>
                    <a:p>
                      <a:pPr algn="ctr" fontAlgn="ctr"/>
                      <a:r>
                        <a:rPr lang="ru-RU" sz="800" b="0" i="0" u="none" strike="noStrike">
                          <a:solidFill>
                            <a:srgbClr val="000000"/>
                          </a:solidFill>
                          <a:latin typeface="Times New Roman"/>
                        </a:rPr>
                        <a:t>000 1 11 05312 04 0000 120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Плата по соглашениям об установлении сервитута, заключенным органами местного самоуправления городских округов, государственными или муниципальными предприятиями либо государственными или муниципальными учреждениями в отношении земельных участков, государственная собственность на которые не разграничена и которые расположены в границах городских округов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228,5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37,7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46,5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093">
                <a:tc>
                  <a:txBody>
                    <a:bodyPr/>
                    <a:lstStyle/>
                    <a:p>
                      <a:pPr algn="ctr" fontAlgn="t"/>
                      <a:r>
                        <a:rPr lang="ru-RU" sz="800" b="0" i="0" u="none" strike="noStrike">
                          <a:solidFill>
                            <a:srgbClr val="000000"/>
                          </a:solidFill>
                          <a:latin typeface="Times New Roman"/>
                        </a:rPr>
                        <a:t>000 1 11 07 000 00 0000 120</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Платежи от государственных и муниципальных унитарных предприятий</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424,4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424,4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5381">
                <a:tc>
                  <a:txBody>
                    <a:bodyPr/>
                    <a:lstStyle/>
                    <a:p>
                      <a:pPr algn="ctr" fontAlgn="t"/>
                      <a:r>
                        <a:rPr lang="ru-RU" sz="800" b="0" i="0" u="none" strike="noStrike">
                          <a:solidFill>
                            <a:srgbClr val="000000"/>
                          </a:solidFill>
                          <a:latin typeface="Times New Roman"/>
                        </a:rPr>
                        <a:t>000 1 11 07 010 00 0000 120</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Доходы от перечисления части прибыли государственных и муниципальных унитарных предприятий, остающейся после уплаты налогов и обязательных платежей</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424,4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424,4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000125" y="417533"/>
            <a:ext cx="7929563" cy="857272"/>
          </a:xfrm>
          <a:prstGeom prst="rect">
            <a:avLst/>
          </a:prstGeom>
          <a:noFill/>
          <a:ln w="9525">
            <a:noFill/>
            <a:miter lim="800000"/>
            <a:headEnd/>
            <a:tailEnd/>
          </a:ln>
        </p:spPr>
        <p:txBody>
          <a:bodyPr anchor="ctr"/>
          <a:lstStyle/>
          <a:p>
            <a:pPr algn="ctr">
              <a:defRPr/>
            </a:pPr>
            <a:r>
              <a:rPr lang="ru-RU" i="1" dirty="0">
                <a:effectLst>
                  <a:outerShdw blurRad="38100" dist="38100" dir="2700000" algn="tl">
                    <a:srgbClr val="C0C0C0"/>
                  </a:outerShdw>
                </a:effectLst>
                <a:latin typeface="Times New Roman" pitchFamily="18" charset="0"/>
                <a:cs typeface="Times New Roman" pitchFamily="18" charset="0"/>
              </a:rPr>
              <a:t>Объем и структура налоговых и неналоговых доходов, а также межбюджетных трансфертов, поступающих в бюджет Можайского городского округа (тыс. руб.)</a:t>
            </a:r>
          </a:p>
        </p:txBody>
      </p:sp>
      <p:pic>
        <p:nvPicPr>
          <p:cNvPr id="29699" name="Рисунок 32" descr="Описание: Можайск-ГО-ПП-01"/>
          <p:cNvPicPr>
            <a:picLocks noChangeAspect="1" noChangeArrowheads="1"/>
          </p:cNvPicPr>
          <p:nvPr/>
        </p:nvPicPr>
        <p:blipFill>
          <a:blip r:embed="rId2"/>
          <a:srcRect/>
          <a:stretch>
            <a:fillRect/>
          </a:stretch>
        </p:blipFill>
        <p:spPr bwMode="auto">
          <a:xfrm>
            <a:off x="452464" y="482405"/>
            <a:ext cx="642937" cy="803275"/>
          </a:xfrm>
          <a:prstGeom prst="rect">
            <a:avLst/>
          </a:prstGeom>
          <a:noFill/>
          <a:ln w="9525">
            <a:noFill/>
            <a:miter lim="800000"/>
            <a:headEnd/>
            <a:tailEnd/>
          </a:ln>
        </p:spPr>
      </p:pic>
      <p:sp>
        <p:nvSpPr>
          <p:cNvPr id="29700" name="Прямоугольник 89"/>
          <p:cNvSpPr>
            <a:spLocks noChangeArrowheads="1"/>
          </p:cNvSpPr>
          <p:nvPr/>
        </p:nvSpPr>
        <p:spPr bwMode="auto">
          <a:xfrm>
            <a:off x="6095088" y="6466682"/>
            <a:ext cx="2500299" cy="307975"/>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357158" y="1285859"/>
          <a:ext cx="8358245" cy="4645087"/>
        </p:xfrm>
        <a:graphic>
          <a:graphicData uri="http://schemas.openxmlformats.org/drawingml/2006/table">
            <a:tbl>
              <a:tblPr/>
              <a:tblGrid>
                <a:gridCol w="1343584"/>
                <a:gridCol w="2382182"/>
                <a:gridCol w="865499"/>
                <a:gridCol w="741856"/>
                <a:gridCol w="799556"/>
                <a:gridCol w="741856"/>
                <a:gridCol w="741856"/>
                <a:gridCol w="741856"/>
              </a:tblGrid>
              <a:tr h="445133">
                <a:tc rowSpan="2">
                  <a:txBody>
                    <a:bodyPr/>
                    <a:lstStyle/>
                    <a:p>
                      <a:pPr algn="ctr" fontAlgn="ctr"/>
                      <a:r>
                        <a:rPr lang="ru-RU" sz="700" b="1" i="0" u="none" strike="noStrike" dirty="0">
                          <a:solidFill>
                            <a:srgbClr val="000000"/>
                          </a:solidFill>
                          <a:latin typeface="Times New Roman"/>
                        </a:rPr>
                        <a:t>Код бюджетной классификации</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Наименование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Отчет об исполнении консолидированного бюджета Можайского городского округа Московской области за 2021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Плановые назначения бюджета Можайского городского округа Московской области на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Ожидаемое исполнение бюджета Можайского городского округа Московской области за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gridSpan="3">
                  <a:txBody>
                    <a:bodyPr/>
                    <a:lstStyle/>
                    <a:p>
                      <a:pPr algn="ctr" fontAlgn="ctr"/>
                      <a:r>
                        <a:rPr lang="ru-RU" sz="800" b="1" i="0" u="none" strike="noStrike" dirty="0">
                          <a:latin typeface="Times New Roman"/>
                        </a:rPr>
                        <a:t>Бюджета Можайского городского округа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hMerge="1">
                  <a:txBody>
                    <a:bodyPr/>
                    <a:lstStyle/>
                    <a:p>
                      <a:endParaRPr lang="ru-RU"/>
                    </a:p>
                  </a:txBody>
                  <a:tcPr/>
                </a:tc>
              </a:tr>
              <a:tr h="44644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i="0" u="none" strike="noStrike">
                          <a:latin typeface="Times New Roman"/>
                        </a:rPr>
                        <a:t>2023 год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a:latin typeface="Times New Roman"/>
                        </a:rPr>
                        <a:t>2024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2025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824804">
                <a:tc>
                  <a:txBody>
                    <a:bodyPr/>
                    <a:lstStyle/>
                    <a:p>
                      <a:pPr algn="ctr" fontAlgn="t"/>
                      <a:r>
                        <a:rPr lang="ru-RU" sz="800" b="0" i="0" u="none" strike="noStrike">
                          <a:latin typeface="Times New Roman"/>
                        </a:rPr>
                        <a:t>000 1 11 09000 00 0000 120</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0" u="none" strike="noStrike">
                          <a:latin typeface="Times New Roman"/>
                        </a:rPr>
                        <a:t>Прочие доходы от использования имущества и прав, находящихся в государственной и муниципальной собственности (за исключением имущества бюджетных и автономных учреждений, а также имущества государственных и муниципальных унитарных предприятий, в том числе казенных)</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19 694,0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24 693,6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21 588,7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21 866,0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22 466,0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21 916,0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4804">
                <a:tc>
                  <a:txBody>
                    <a:bodyPr/>
                    <a:lstStyle/>
                    <a:p>
                      <a:pPr algn="ctr" fontAlgn="t"/>
                      <a:r>
                        <a:rPr lang="ru-RU" sz="800" b="0" i="0" u="none" strike="noStrike">
                          <a:latin typeface="Times New Roman"/>
                        </a:rPr>
                        <a:t>000 1 11 09044 04 0000 120</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0" u="none" strike="noStrike">
                          <a:latin typeface="Times New Roman"/>
                        </a:rPr>
                        <a:t>Прочие поступления от использования имущества, находящегося в собственности городских округов (за исключением имущества муниципальных бюджетных и автономных учреждений, а также имущества муниципальных унитарных предприятий, в том числе казенных)</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15 767,9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21 912,5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18 880,9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19 066,0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19 066,0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19 066,0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2271">
                <a:tc>
                  <a:txBody>
                    <a:bodyPr/>
                    <a:lstStyle/>
                    <a:p>
                      <a:pPr algn="ctr" fontAlgn="t"/>
                      <a:r>
                        <a:rPr lang="ru-RU" sz="800" b="0" i="1" u="none" strike="noStrike">
                          <a:latin typeface="Times New Roman"/>
                        </a:rPr>
                        <a:t>000 1 11 09044 04 0001 120</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1" u="none" strike="noStrike">
                          <a:latin typeface="Times New Roman"/>
                        </a:rPr>
                        <a:t>Прочие поступления от использования имущества, находящегося в собственности городских округов (за исключением имущества муниципальных бюджетных и автономных учреждений, а также имущества муниципальных унитарных предприятий, в том числе казенных) (плата за наем муниципального жилищного фонда)</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15 774,2</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21 279,9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18 821,0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19 066,0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latin typeface="Times New Roman"/>
                        </a:rPr>
                        <a:t>19 066,0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latin typeface="Times New Roman"/>
                        </a:rPr>
                        <a:t>19 066,0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8579">
                <a:tc>
                  <a:txBody>
                    <a:bodyPr/>
                    <a:lstStyle/>
                    <a:p>
                      <a:pPr algn="ctr" fontAlgn="t"/>
                      <a:r>
                        <a:rPr lang="ru-RU" sz="800" b="0" i="1" u="none" strike="noStrike">
                          <a:latin typeface="Times New Roman"/>
                        </a:rPr>
                        <a:t> 000 1 11 09 044 04 0002 120</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1" u="none" strike="noStrike">
                          <a:latin typeface="Times New Roman"/>
                        </a:rPr>
                        <a:t>Прочие поступления от использования имущества, находящегося в собственности городских округов (за исключением имущества муниципальных бюджетных и автономных учреждений, а также имущества муниципальных унитарных предприятий, в том числе казенных)(единовременная плата за резервирование мест под будущее погребение)</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108,7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59,9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994199" y="378941"/>
            <a:ext cx="7929563" cy="857272"/>
          </a:xfrm>
          <a:prstGeom prst="rect">
            <a:avLst/>
          </a:prstGeom>
          <a:noFill/>
          <a:ln w="9525">
            <a:noFill/>
            <a:miter lim="800000"/>
            <a:headEnd/>
            <a:tailEnd/>
          </a:ln>
        </p:spPr>
        <p:txBody>
          <a:bodyPr anchor="ctr"/>
          <a:lstStyle/>
          <a:p>
            <a:pPr algn="ctr">
              <a:defRPr/>
            </a:pPr>
            <a:r>
              <a:rPr lang="ru-RU" i="1" dirty="0">
                <a:effectLst>
                  <a:outerShdw blurRad="38100" dist="38100" dir="2700000" algn="tl">
                    <a:srgbClr val="C0C0C0"/>
                  </a:outerShdw>
                </a:effectLst>
                <a:latin typeface="Times New Roman" pitchFamily="18" charset="0"/>
                <a:cs typeface="Times New Roman" pitchFamily="18" charset="0"/>
              </a:rPr>
              <a:t>Объем и структура налоговых и неналоговых доходов, а также межбюджетных трансфертов, поступающих в бюджет Можайского городского округа (тыс. руб.)</a:t>
            </a:r>
          </a:p>
        </p:txBody>
      </p:sp>
      <p:pic>
        <p:nvPicPr>
          <p:cNvPr id="29699" name="Рисунок 32" descr="Описание: Можайск-ГО-ПП-01"/>
          <p:cNvPicPr>
            <a:picLocks noChangeAspect="1" noChangeArrowheads="1"/>
          </p:cNvPicPr>
          <p:nvPr/>
        </p:nvPicPr>
        <p:blipFill>
          <a:blip r:embed="rId2" cstate="print"/>
          <a:srcRect/>
          <a:stretch>
            <a:fillRect/>
          </a:stretch>
        </p:blipFill>
        <p:spPr bwMode="auto">
          <a:xfrm>
            <a:off x="452105" y="481777"/>
            <a:ext cx="622799" cy="778115"/>
          </a:xfrm>
          <a:prstGeom prst="rect">
            <a:avLst/>
          </a:prstGeom>
          <a:noFill/>
          <a:ln w="9525">
            <a:noFill/>
            <a:miter lim="800000"/>
            <a:headEnd/>
            <a:tailEnd/>
          </a:ln>
        </p:spPr>
      </p:pic>
      <p:sp>
        <p:nvSpPr>
          <p:cNvPr id="29700" name="Прямоугольник 89"/>
          <p:cNvSpPr>
            <a:spLocks noChangeArrowheads="1"/>
          </p:cNvSpPr>
          <p:nvPr/>
        </p:nvSpPr>
        <p:spPr bwMode="auto">
          <a:xfrm>
            <a:off x="6089293" y="6499633"/>
            <a:ext cx="2571737" cy="307975"/>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571473" y="1285860"/>
          <a:ext cx="8143932" cy="5018962"/>
        </p:xfrm>
        <a:graphic>
          <a:graphicData uri="http://schemas.openxmlformats.org/drawingml/2006/table">
            <a:tbl>
              <a:tblPr/>
              <a:tblGrid>
                <a:gridCol w="1309133"/>
                <a:gridCol w="2321101"/>
                <a:gridCol w="843307"/>
                <a:gridCol w="722834"/>
                <a:gridCol w="779055"/>
                <a:gridCol w="722834"/>
                <a:gridCol w="722834"/>
                <a:gridCol w="722834"/>
              </a:tblGrid>
              <a:tr h="365469">
                <a:tc rowSpan="2">
                  <a:txBody>
                    <a:bodyPr/>
                    <a:lstStyle/>
                    <a:p>
                      <a:pPr algn="ctr" fontAlgn="ctr"/>
                      <a:r>
                        <a:rPr lang="ru-RU" sz="700" b="1" i="0" u="none" strike="noStrike" dirty="0">
                          <a:solidFill>
                            <a:srgbClr val="000000"/>
                          </a:solidFill>
                          <a:latin typeface="Times New Roman"/>
                        </a:rPr>
                        <a:t>Код бюджетной классификации</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Наименование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Отчет об исполнении консолидированного бюджета Можайского городского округа Московской области за 2021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Плановые назначения бюджета Можайского городского округа Московской области на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Ожидаемое исполнение бюджета Можайского городского округа Московской области за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gridSpan="3">
                  <a:txBody>
                    <a:bodyPr/>
                    <a:lstStyle/>
                    <a:p>
                      <a:pPr algn="ctr" fontAlgn="ctr"/>
                      <a:r>
                        <a:rPr lang="ru-RU" sz="800" b="1" i="0" u="none" strike="noStrike" dirty="0">
                          <a:latin typeface="Times New Roman"/>
                        </a:rPr>
                        <a:t>Бюджета Можайского городского округа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hMerge="1">
                  <a:txBody>
                    <a:bodyPr/>
                    <a:lstStyle/>
                    <a:p>
                      <a:endParaRPr lang="ru-RU"/>
                    </a:p>
                  </a:txBody>
                  <a:tcPr/>
                </a:tc>
              </a:tr>
              <a:tr h="36654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i="0" u="none" strike="noStrike" dirty="0">
                          <a:latin typeface="Times New Roman"/>
                        </a:rPr>
                        <a:t>2023 год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2024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2025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1095330">
                <a:tc>
                  <a:txBody>
                    <a:bodyPr/>
                    <a:lstStyle/>
                    <a:p>
                      <a:pPr algn="ctr" fontAlgn="t"/>
                      <a:r>
                        <a:rPr lang="ru-RU" sz="800" b="0" i="1" u="none" strike="noStrike" dirty="0">
                          <a:latin typeface="Times New Roman"/>
                        </a:rPr>
                        <a:t>000 1 11 09044 04 0004 120</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700" b="0" i="1" u="none" strike="noStrike" dirty="0">
                          <a:latin typeface="Times New Roman"/>
                        </a:rPr>
                        <a:t>Прочие поступления от использования имущества, находящегося в собственности городских округов (за исключением имущества муниципальных бюджетных и автономных учреждений, а также имущества муниципальных унитарных предприятий, в том числе казенных)(оформление родственных, почетных, воинских захоронений, созданных с 1 августа 2004 года по 30 июня 2020 года включительно, как семейные (родовые) захоронения)</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latin typeface="Times New Roman"/>
                        </a:rPr>
                        <a:t>523,9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6334">
                <a:tc>
                  <a:txBody>
                    <a:bodyPr/>
                    <a:lstStyle/>
                    <a:p>
                      <a:pPr algn="ctr" fontAlgn="t"/>
                      <a:r>
                        <a:rPr lang="ru-RU" sz="800" b="0" i="1" u="none" strike="noStrike" dirty="0">
                          <a:latin typeface="Times New Roman"/>
                        </a:rPr>
                        <a:t>000 1 11 09044 04 0004 120</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700" b="0" i="1" u="none" strike="noStrike" dirty="0">
                          <a:latin typeface="Times New Roman"/>
                        </a:rPr>
                        <a:t>Прочие поступления от использования имущества, находящегося в собственности городских округов (за исключением имущества муниципальных бюджетных и автономных учреждений, а также имущества муниципальных унитарных предприятий, в том числе казенных) (плата по договорам на размещение нестационарного торгового, рекламного объекта, а также плата за право на заключение указанных договоров)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latin typeface="Times New Roman"/>
                        </a:rPr>
                        <a:t>-6,3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7339">
                <a:tc>
                  <a:txBody>
                    <a:bodyPr/>
                    <a:lstStyle/>
                    <a:p>
                      <a:pPr algn="ctr" fontAlgn="t"/>
                      <a:r>
                        <a:rPr lang="ru-RU" sz="800" b="0" i="0" u="none" strike="noStrike" dirty="0">
                          <a:latin typeface="Times New Roman"/>
                        </a:rPr>
                        <a:t>000 1 11 09080 04 0000 120</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700" b="0" i="0" u="none" strike="noStrike" dirty="0">
                          <a:latin typeface="Times New Roman"/>
                        </a:rPr>
                        <a:t>Плата, поступившая в рамках договора за предоставление права на размещение и эксплуатацию нестационарного торгового объекта, установку и эксплуатацию рекламных конструкций на землях или земельных участках, находящихся в собственности городских округов, и на землях или земельных участках, государственная собственность на которые не разграничена</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3 926,1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2 781,1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2 707,8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2 800,0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3 400,0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2 850,0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95330">
                <a:tc>
                  <a:txBody>
                    <a:bodyPr/>
                    <a:lstStyle/>
                    <a:p>
                      <a:pPr algn="ctr" fontAlgn="t"/>
                      <a:r>
                        <a:rPr lang="ru-RU" sz="800" b="0" i="1" u="none" strike="noStrike" dirty="0">
                          <a:latin typeface="Times New Roman"/>
                        </a:rPr>
                        <a:t>000 1 11 09080 04 0001 120</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700" b="0" i="1" u="none" strike="noStrike" dirty="0">
                          <a:latin typeface="Times New Roman"/>
                        </a:rPr>
                        <a:t>Плата, поступившая в рамках договора за предоставление права на размещение и эксплуатацию нестационарного торгового объекта, установку и эксплуатацию рекламных конструкций на землях или земельных участках, находящихся в собственности городских округов, и на землях или земельных участках, государственная собственность на которые не разграничена (плата по договорам на установку и эксплуатацию рекламных конструкций)</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3 079,3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1 768,3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1 768,3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1 750,0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latin typeface="Times New Roman"/>
                        </a:rPr>
                        <a:t>2 300,0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latin typeface="Times New Roman"/>
                        </a:rPr>
                        <a:t>1 750,0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018913" y="403654"/>
            <a:ext cx="7929563" cy="785834"/>
          </a:xfrm>
          <a:prstGeom prst="rect">
            <a:avLst/>
          </a:prstGeom>
          <a:noFill/>
          <a:ln w="9525">
            <a:noFill/>
            <a:miter lim="800000"/>
            <a:headEnd/>
            <a:tailEnd/>
          </a:ln>
        </p:spPr>
        <p:txBody>
          <a:bodyPr anchor="ctr"/>
          <a:lstStyle/>
          <a:p>
            <a:pPr algn="ctr">
              <a:defRPr/>
            </a:pPr>
            <a:r>
              <a:rPr lang="ru-RU" i="1" dirty="0">
                <a:effectLst>
                  <a:outerShdw blurRad="38100" dist="38100" dir="2700000" algn="tl">
                    <a:srgbClr val="C0C0C0"/>
                  </a:outerShdw>
                </a:effectLst>
                <a:latin typeface="Times New Roman" pitchFamily="18" charset="0"/>
                <a:cs typeface="Times New Roman" pitchFamily="18" charset="0"/>
              </a:rPr>
              <a:t>Объем и структура налоговых и неналоговых доходов, а также межбюджетных трансфертов, поступающих в бюджет Можайского городского округа (тыс. руб.)</a:t>
            </a:r>
          </a:p>
        </p:txBody>
      </p:sp>
      <p:pic>
        <p:nvPicPr>
          <p:cNvPr id="29699" name="Рисунок 32" descr="Описание: Можайск-ГО-ПП-01"/>
          <p:cNvPicPr>
            <a:picLocks noChangeAspect="1" noChangeArrowheads="1"/>
          </p:cNvPicPr>
          <p:nvPr/>
        </p:nvPicPr>
        <p:blipFill>
          <a:blip r:embed="rId2" cstate="print"/>
          <a:srcRect/>
          <a:stretch>
            <a:fillRect/>
          </a:stretch>
        </p:blipFill>
        <p:spPr bwMode="auto">
          <a:xfrm>
            <a:off x="449404" y="476503"/>
            <a:ext cx="590908" cy="738271"/>
          </a:xfrm>
          <a:prstGeom prst="rect">
            <a:avLst/>
          </a:prstGeom>
          <a:noFill/>
          <a:ln w="9525">
            <a:noFill/>
            <a:miter lim="800000"/>
            <a:headEnd/>
            <a:tailEnd/>
          </a:ln>
        </p:spPr>
      </p:pic>
      <p:sp>
        <p:nvSpPr>
          <p:cNvPr id="29700" name="Прямоугольник 89"/>
          <p:cNvSpPr>
            <a:spLocks noChangeArrowheads="1"/>
          </p:cNvSpPr>
          <p:nvPr/>
        </p:nvSpPr>
        <p:spPr bwMode="auto">
          <a:xfrm>
            <a:off x="6081315" y="6458444"/>
            <a:ext cx="2714613" cy="307975"/>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571472" y="1285859"/>
          <a:ext cx="8143932" cy="5036392"/>
        </p:xfrm>
        <a:graphic>
          <a:graphicData uri="http://schemas.openxmlformats.org/drawingml/2006/table">
            <a:tbl>
              <a:tblPr/>
              <a:tblGrid>
                <a:gridCol w="1309133"/>
                <a:gridCol w="2321101"/>
                <a:gridCol w="843307"/>
                <a:gridCol w="722834"/>
                <a:gridCol w="779055"/>
                <a:gridCol w="722834"/>
                <a:gridCol w="722834"/>
                <a:gridCol w="722834"/>
              </a:tblGrid>
              <a:tr h="356665">
                <a:tc rowSpan="2">
                  <a:txBody>
                    <a:bodyPr/>
                    <a:lstStyle/>
                    <a:p>
                      <a:pPr algn="ctr" fontAlgn="ctr"/>
                      <a:r>
                        <a:rPr lang="ru-RU" sz="700" b="1" i="0" u="none" strike="noStrike" dirty="0">
                          <a:solidFill>
                            <a:srgbClr val="000000"/>
                          </a:solidFill>
                          <a:latin typeface="Times New Roman"/>
                        </a:rPr>
                        <a:t>Код бюджетной классификации</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Наименование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Отчет об исполнении консолидированного бюджета Можайского городского округа Московской области за 2021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Плановые назначения бюджета Можайского городского округа Московской области на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Ожидаемое исполнение бюджета Можайского городского округа Московской области за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gridSpan="3">
                  <a:txBody>
                    <a:bodyPr/>
                    <a:lstStyle/>
                    <a:p>
                      <a:pPr algn="ctr" fontAlgn="ctr"/>
                      <a:r>
                        <a:rPr lang="ru-RU" sz="800" b="1" i="0" u="none" strike="noStrike">
                          <a:latin typeface="Times New Roman"/>
                        </a:rPr>
                        <a:t>Бюджета Можайского городского округа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hMerge="1">
                  <a:txBody>
                    <a:bodyPr/>
                    <a:lstStyle/>
                    <a:p>
                      <a:endParaRPr lang="ru-RU"/>
                    </a:p>
                  </a:txBody>
                  <a:tcPr/>
                </a:tc>
              </a:tr>
              <a:tr h="42936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i="0" u="none" strike="noStrike" dirty="0">
                          <a:latin typeface="Times New Roman"/>
                        </a:rPr>
                        <a:t>2023 год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2024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2025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1410723">
                <a:tc>
                  <a:txBody>
                    <a:bodyPr/>
                    <a:lstStyle/>
                    <a:p>
                      <a:pPr algn="ctr" fontAlgn="t"/>
                      <a:r>
                        <a:rPr lang="ru-RU" sz="800" b="0" i="1" u="none" strike="noStrike">
                          <a:latin typeface="Times New Roman"/>
                        </a:rPr>
                        <a:t>000 1 11 09080 04 0002 120</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1" u="none" strike="noStrike">
                          <a:latin typeface="Times New Roman"/>
                        </a:rPr>
                        <a:t>Плата, поступившая в рамках договора за предоставление права на размещение и эксплуатацию нестационарного торгового объекта, установку и эксплуатацию рекламных конструкций на землях или земельных участках, находящихся в собственности городских округов, и на землях или земельных участках, государственная собственность на которые не разграничена (плата, поступившая в рамках договора за предоставление права на размещение и эксплуатацию нестационарного торгового объекта)</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latin typeface="Times New Roman"/>
                        </a:rPr>
                        <a:t>846,8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latin typeface="Times New Roman"/>
                        </a:rPr>
                        <a:t>1 012,8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939,5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1 050,0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1 100,0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1 100,0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1647">
                <a:tc>
                  <a:txBody>
                    <a:bodyPr/>
                    <a:lstStyle/>
                    <a:p>
                      <a:pPr algn="ctr" fontAlgn="ctr"/>
                      <a:r>
                        <a:rPr lang="ru-RU" sz="800" b="1" i="0" u="none" strike="noStrike">
                          <a:solidFill>
                            <a:srgbClr val="000000"/>
                          </a:solidFill>
                          <a:latin typeface="Times New Roman"/>
                        </a:rPr>
                        <a:t>000 1 12 00000 00 0000 000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1" i="0" u="none" strike="noStrike">
                          <a:solidFill>
                            <a:srgbClr val="000000"/>
                          </a:solidFill>
                          <a:latin typeface="Times New Roman"/>
                        </a:rPr>
                        <a:t>Платежи при пользовании природными ресурсами</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9 079,4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21 609,9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24 313,4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Times New Roman"/>
                        </a:rPr>
                        <a:t>25 357,5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Times New Roman"/>
                        </a:rPr>
                        <a:t>27 445,7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28 609,1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417">
                <a:tc>
                  <a:txBody>
                    <a:bodyPr/>
                    <a:lstStyle/>
                    <a:p>
                      <a:pPr algn="ctr" fontAlgn="ctr"/>
                      <a:r>
                        <a:rPr lang="ru-RU" sz="800" b="0" i="1" u="none" strike="noStrike">
                          <a:solidFill>
                            <a:srgbClr val="000000"/>
                          </a:solidFill>
                          <a:latin typeface="Times New Roman"/>
                        </a:rPr>
                        <a:t>000 1 12 01000 01 0000 120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1" u="none" strike="noStrike">
                          <a:solidFill>
                            <a:srgbClr val="000000"/>
                          </a:solidFill>
                          <a:latin typeface="Times New Roman"/>
                        </a:rPr>
                        <a:t>Плата за негативное воздействие на окружающую среду</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9 079,4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21 609,9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24 313,4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25 357,5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27 445,7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28 609,1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417">
                <a:tc>
                  <a:txBody>
                    <a:bodyPr/>
                    <a:lstStyle/>
                    <a:p>
                      <a:pPr algn="ctr" fontAlgn="ctr"/>
                      <a:r>
                        <a:rPr lang="ru-RU" sz="800" b="0" i="0" u="none" strike="noStrike">
                          <a:solidFill>
                            <a:srgbClr val="000000"/>
                          </a:solidFill>
                          <a:latin typeface="Times New Roman"/>
                        </a:rPr>
                        <a:t>000 1 12 01010 01 0000 120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Плата за выбросы загрязняющих веществ в атмосферный воздух стационарными объектами</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3 700,8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3 122,0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3 254,7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3 572,3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3 873,4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4 041,2</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417">
                <a:tc>
                  <a:txBody>
                    <a:bodyPr/>
                    <a:lstStyle/>
                    <a:p>
                      <a:pPr algn="ctr" fontAlgn="ctr"/>
                      <a:r>
                        <a:rPr lang="ru-RU" sz="800" b="0" i="0" u="none" strike="noStrike">
                          <a:solidFill>
                            <a:srgbClr val="000000"/>
                          </a:solidFill>
                          <a:latin typeface="Times New Roman"/>
                        </a:rPr>
                        <a:t>000 1 12 01030 01 0000 120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Плата за сбросы загрязняющих веществ в водные объекты</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28,9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25,0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9,6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10,7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10,7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10,7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007">
                <a:tc>
                  <a:txBody>
                    <a:bodyPr/>
                    <a:lstStyle/>
                    <a:p>
                      <a:pPr algn="ctr" fontAlgn="ctr"/>
                      <a:r>
                        <a:rPr lang="ru-RU" sz="800" b="0" i="0" u="none" strike="noStrike">
                          <a:solidFill>
                            <a:srgbClr val="000000"/>
                          </a:solidFill>
                          <a:latin typeface="Times New Roman"/>
                        </a:rPr>
                        <a:t>000 1 12 01040 01 0000 120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Плата за размещение отходов производства и потребления</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5 349,7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18 462,9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21 049,1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21 774,5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23 561,6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24 557,2</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417">
                <a:tc>
                  <a:txBody>
                    <a:bodyPr/>
                    <a:lstStyle/>
                    <a:p>
                      <a:pPr algn="ctr" fontAlgn="ctr"/>
                      <a:r>
                        <a:rPr lang="ru-RU" sz="800" b="1" i="0" u="none" strike="noStrike">
                          <a:solidFill>
                            <a:srgbClr val="000000"/>
                          </a:solidFill>
                          <a:latin typeface="Times New Roman"/>
                        </a:rPr>
                        <a:t>000 1 13 00000 00 0000 000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1" i="0" u="none" strike="noStrike">
                          <a:solidFill>
                            <a:srgbClr val="000000"/>
                          </a:solidFill>
                          <a:latin typeface="Times New Roman"/>
                        </a:rPr>
                        <a:t>Доходы от оказания платных услуг (работ) и компенсации затрат государства</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18 450,6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3 322,3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6 958,9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1 386,1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Times New Roman"/>
                        </a:rPr>
                        <a:t>1 387,5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1 398,6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971">
                <a:tc>
                  <a:txBody>
                    <a:bodyPr/>
                    <a:lstStyle/>
                    <a:p>
                      <a:pPr algn="ctr" fontAlgn="ctr"/>
                      <a:r>
                        <a:rPr lang="ru-RU" sz="800" b="0" i="1" u="none" strike="noStrike">
                          <a:solidFill>
                            <a:srgbClr val="000000"/>
                          </a:solidFill>
                          <a:latin typeface="Times New Roman"/>
                        </a:rPr>
                        <a:t>000 1 13 01000 00 0000 130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1" u="none" strike="noStrike">
                          <a:solidFill>
                            <a:srgbClr val="000000"/>
                          </a:solidFill>
                          <a:latin typeface="Times New Roman"/>
                        </a:rPr>
                        <a:t>Доходы от оказания платных услуг (работ)</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908,1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1 746,8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1 263,1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971">
                <a:tc>
                  <a:txBody>
                    <a:bodyPr/>
                    <a:lstStyle/>
                    <a:p>
                      <a:pPr algn="ctr" fontAlgn="ctr"/>
                      <a:r>
                        <a:rPr lang="ru-RU" sz="800" b="0" i="0" u="none" strike="noStrike">
                          <a:solidFill>
                            <a:srgbClr val="000000"/>
                          </a:solidFill>
                          <a:latin typeface="Times New Roman"/>
                        </a:rPr>
                        <a:t>000 1 13 01990 00 0000 130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Прочие доходы от оказания платных услуг (работ)</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908,1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1 746,8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1 263,1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417">
                <a:tc>
                  <a:txBody>
                    <a:bodyPr/>
                    <a:lstStyle/>
                    <a:p>
                      <a:pPr algn="ctr" fontAlgn="ctr"/>
                      <a:r>
                        <a:rPr lang="ru-RU" sz="800" b="0" i="0" u="none" strike="noStrike">
                          <a:solidFill>
                            <a:srgbClr val="000000"/>
                          </a:solidFill>
                          <a:latin typeface="Times New Roman"/>
                        </a:rPr>
                        <a:t>000 1 13 01994 04 0000 130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Прочие доходы от оказания платных услуг (работ) получателями средств бюджетов городских округов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908,1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1 746,8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1 263,1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971">
                <a:tc>
                  <a:txBody>
                    <a:bodyPr/>
                    <a:lstStyle/>
                    <a:p>
                      <a:pPr algn="ctr" fontAlgn="ctr"/>
                      <a:r>
                        <a:rPr lang="ru-RU" sz="800" b="0" i="0" u="none" strike="noStrike">
                          <a:solidFill>
                            <a:srgbClr val="000000"/>
                          </a:solidFill>
                          <a:latin typeface="Times New Roman"/>
                        </a:rPr>
                        <a:t>000 1 13 02000 00 0000 130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Доходы от компенсации затрат государства</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17 542,5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1 575,5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5 695,8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1 386,1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1 387,5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1 398,6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971">
                <a:tc>
                  <a:txBody>
                    <a:bodyPr/>
                    <a:lstStyle/>
                    <a:p>
                      <a:pPr algn="ctr" fontAlgn="ctr"/>
                      <a:r>
                        <a:rPr lang="ru-RU" sz="800" b="0" i="0" u="none" strike="noStrike">
                          <a:solidFill>
                            <a:srgbClr val="000000"/>
                          </a:solidFill>
                          <a:latin typeface="Times New Roman"/>
                        </a:rPr>
                        <a:t>000 1 13 02990 00 0000 130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Прочие доходы от компенсации затрат государства</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17 542,5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1 575,5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5 695,8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1 386,1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1 387,5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1 398,6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417">
                <a:tc>
                  <a:txBody>
                    <a:bodyPr/>
                    <a:lstStyle/>
                    <a:p>
                      <a:pPr algn="ctr" fontAlgn="ctr"/>
                      <a:r>
                        <a:rPr lang="ru-RU" sz="800" b="0" i="0" u="none" strike="noStrike">
                          <a:solidFill>
                            <a:srgbClr val="000000"/>
                          </a:solidFill>
                          <a:latin typeface="Times New Roman"/>
                        </a:rPr>
                        <a:t>000 1 13 02994 04 0000 130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Прочие доходы от компенсации затрат бюджетов городских округов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17 542,5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1 575,5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5 695,8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1 386,1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1 387,5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1 398,6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000125" y="428604"/>
            <a:ext cx="7929563" cy="642942"/>
          </a:xfrm>
          <a:prstGeom prst="rect">
            <a:avLst/>
          </a:prstGeom>
          <a:noFill/>
          <a:ln w="9525">
            <a:noFill/>
            <a:miter lim="800000"/>
            <a:headEnd/>
            <a:tailEnd/>
          </a:ln>
        </p:spPr>
        <p:txBody>
          <a:bodyPr anchor="ctr"/>
          <a:lstStyle/>
          <a:p>
            <a:pPr algn="ctr">
              <a:defRPr/>
            </a:pPr>
            <a:r>
              <a:rPr lang="ru-RU" i="1" dirty="0">
                <a:effectLst>
                  <a:outerShdw blurRad="38100" dist="38100" dir="2700000" algn="tl">
                    <a:srgbClr val="C0C0C0"/>
                  </a:outerShdw>
                </a:effectLst>
                <a:latin typeface="Times New Roman" pitchFamily="18" charset="0"/>
                <a:cs typeface="Times New Roman" pitchFamily="18" charset="0"/>
              </a:rPr>
              <a:t>Объем и структура налоговых и неналоговых доходов, а также межбюджетных трансфертов, поступающих в бюджет Можайского городского округа (тыс. руб.)</a:t>
            </a:r>
          </a:p>
        </p:txBody>
      </p:sp>
      <p:pic>
        <p:nvPicPr>
          <p:cNvPr id="29699" name="Рисунок 32" descr="Описание: Можайск-ГО-ПП-01"/>
          <p:cNvPicPr>
            <a:picLocks noChangeAspect="1" noChangeArrowheads="1"/>
          </p:cNvPicPr>
          <p:nvPr/>
        </p:nvPicPr>
        <p:blipFill>
          <a:blip r:embed="rId2" cstate="print"/>
          <a:srcRect/>
          <a:stretch>
            <a:fillRect/>
          </a:stretch>
        </p:blipFill>
        <p:spPr bwMode="auto">
          <a:xfrm>
            <a:off x="449404" y="476504"/>
            <a:ext cx="506316" cy="632583"/>
          </a:xfrm>
          <a:prstGeom prst="rect">
            <a:avLst/>
          </a:prstGeom>
          <a:noFill/>
          <a:ln w="9525">
            <a:noFill/>
            <a:miter lim="800000"/>
            <a:headEnd/>
            <a:tailEnd/>
          </a:ln>
        </p:spPr>
      </p:pic>
      <p:sp>
        <p:nvSpPr>
          <p:cNvPr id="29700" name="Прямоугольник 89"/>
          <p:cNvSpPr>
            <a:spLocks noChangeArrowheads="1"/>
          </p:cNvSpPr>
          <p:nvPr/>
        </p:nvSpPr>
        <p:spPr bwMode="auto">
          <a:xfrm>
            <a:off x="1714500" y="6429375"/>
            <a:ext cx="7286625" cy="307975"/>
          </a:xfrm>
          <a:prstGeom prst="rect">
            <a:avLst/>
          </a:prstGeom>
          <a:noFill/>
          <a:ln w="9525">
            <a:noFill/>
            <a:miter lim="800000"/>
            <a:headEnd/>
            <a:tailEnd/>
          </a:ln>
        </p:spPr>
        <p:txBody>
          <a:bodyPr>
            <a:spAutoFit/>
          </a:bodyPr>
          <a:lstStyle/>
          <a:p>
            <a:pPr algn="r"/>
            <a:r>
              <a:rPr lang="ru-RU" sz="1400" i="1">
                <a:solidFill>
                  <a:srgbClr val="000072"/>
                </a:solidFill>
                <a:latin typeface="Times New Roman" pitchFamily="18" charset="0"/>
                <a:cs typeface="Times New Roman" pitchFamily="18" charset="0"/>
              </a:rPr>
              <a:t>Можайский городской округ</a:t>
            </a:r>
            <a:endParaRPr lang="ru-RU" sz="1400">
              <a:latin typeface="Times New Roman" pitchFamily="18" charset="0"/>
              <a:cs typeface="Times New Roman" pitchFamily="18" charset="0"/>
            </a:endParaRPr>
          </a:p>
        </p:txBody>
      </p:sp>
      <p:graphicFrame>
        <p:nvGraphicFramePr>
          <p:cNvPr id="8" name="Таблица 7"/>
          <p:cNvGraphicFramePr>
            <a:graphicFrameLocks noGrp="1"/>
          </p:cNvGraphicFramePr>
          <p:nvPr/>
        </p:nvGraphicFramePr>
        <p:xfrm>
          <a:off x="500034" y="1285860"/>
          <a:ext cx="8072493" cy="5039505"/>
        </p:xfrm>
        <a:graphic>
          <a:graphicData uri="http://schemas.openxmlformats.org/drawingml/2006/table">
            <a:tbl>
              <a:tblPr/>
              <a:tblGrid>
                <a:gridCol w="1297649"/>
                <a:gridCol w="2300740"/>
                <a:gridCol w="835910"/>
                <a:gridCol w="716493"/>
                <a:gridCol w="772222"/>
                <a:gridCol w="716493"/>
                <a:gridCol w="716493"/>
                <a:gridCol w="716493"/>
              </a:tblGrid>
              <a:tr h="380246">
                <a:tc rowSpan="2">
                  <a:txBody>
                    <a:bodyPr/>
                    <a:lstStyle/>
                    <a:p>
                      <a:pPr algn="ctr" fontAlgn="ctr"/>
                      <a:r>
                        <a:rPr lang="ru-RU" sz="700" b="1" i="0" u="none" strike="noStrike" dirty="0">
                          <a:solidFill>
                            <a:srgbClr val="000000"/>
                          </a:solidFill>
                          <a:latin typeface="Times New Roman"/>
                        </a:rPr>
                        <a:t>Код бюджетной классификации</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Наименование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Отчет об исполнении консолидированного бюджета Можайского городского округа Московской области за 2021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a:solidFill>
                            <a:srgbClr val="000000"/>
                          </a:solidFill>
                          <a:latin typeface="Times New Roman"/>
                        </a:rPr>
                        <a:t>Плановые назначения бюджета Можайского городского округа Московской области на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a:solidFill>
                            <a:srgbClr val="000000"/>
                          </a:solidFill>
                          <a:latin typeface="Times New Roman"/>
                        </a:rPr>
                        <a:t>Ожидаемое исполнение бюджета Можайского городского округа Московской области за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gridSpan="3">
                  <a:txBody>
                    <a:bodyPr/>
                    <a:lstStyle/>
                    <a:p>
                      <a:pPr algn="ctr" fontAlgn="ctr"/>
                      <a:r>
                        <a:rPr lang="ru-RU" sz="800" b="1" i="0" u="none" strike="noStrike">
                          <a:latin typeface="Times New Roman"/>
                        </a:rPr>
                        <a:t>Бюджета Можайского городского округа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hMerge="1">
                  <a:txBody>
                    <a:bodyPr/>
                    <a:lstStyle/>
                    <a:p>
                      <a:endParaRPr lang="ru-RU"/>
                    </a:p>
                  </a:txBody>
                  <a:tcPr/>
                </a:tc>
              </a:tr>
              <a:tr h="38136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i="0" u="none" strike="noStrike" dirty="0">
                          <a:latin typeface="Times New Roman"/>
                        </a:rPr>
                        <a:t>2023 год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2024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2025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234858">
                <a:tc>
                  <a:txBody>
                    <a:bodyPr/>
                    <a:lstStyle/>
                    <a:p>
                      <a:pPr algn="ctr" fontAlgn="ctr"/>
                      <a:r>
                        <a:rPr lang="ru-RU" sz="800" b="1" i="0" u="none" strike="noStrike">
                          <a:solidFill>
                            <a:srgbClr val="000000"/>
                          </a:solidFill>
                          <a:latin typeface="Times New Roman"/>
                        </a:rPr>
                        <a:t>000 1 14 00000 00 0000 000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1" i="0" u="none" strike="noStrike">
                          <a:solidFill>
                            <a:srgbClr val="000000"/>
                          </a:solidFill>
                          <a:latin typeface="Times New Roman"/>
                        </a:rPr>
                        <a:t>Доходы от продажи материальных и нематериальных активов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Times New Roman"/>
                        </a:rPr>
                        <a:t>23 277,1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Times New Roman"/>
                        </a:rPr>
                        <a:t>69 111,4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Times New Roman"/>
                        </a:rPr>
                        <a:t>117 969,5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Times New Roman"/>
                        </a:rPr>
                        <a:t>43 132,6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23 091,1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24 509,5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0491">
                <a:tc>
                  <a:txBody>
                    <a:bodyPr/>
                    <a:lstStyle/>
                    <a:p>
                      <a:pPr algn="ctr" fontAlgn="ctr"/>
                      <a:r>
                        <a:rPr lang="ru-RU" sz="800" b="0" i="1" u="none" strike="noStrike">
                          <a:solidFill>
                            <a:srgbClr val="000000"/>
                          </a:solidFill>
                          <a:latin typeface="Times New Roman"/>
                        </a:rPr>
                        <a:t>000 1 14 02000 00 0000 000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1" u="none" strike="noStrike">
                          <a:solidFill>
                            <a:srgbClr val="000000"/>
                          </a:solidFill>
                          <a:latin typeface="Times New Roman"/>
                        </a:rPr>
                        <a:t>Доходы от реализации имущества, находящегося в государственной и муниципальной собственности (за исключением движимого имущества бюджетных и автономных учреждений, а также имущества государственных и муниципальных унитарных предприятий, в том числе казенных)</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5 889,4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21 280,8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62 575,0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17 515,8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1 541,0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1 427,0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2001">
                <a:tc>
                  <a:txBody>
                    <a:bodyPr/>
                    <a:lstStyle/>
                    <a:p>
                      <a:pPr algn="ctr" fontAlgn="ctr"/>
                      <a:r>
                        <a:rPr lang="ru-RU" sz="800" b="0" i="0" u="none" strike="noStrike">
                          <a:solidFill>
                            <a:srgbClr val="000000"/>
                          </a:solidFill>
                          <a:latin typeface="Times New Roman"/>
                        </a:rPr>
                        <a:t>000 1 14 02040 04 0000 410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Доходы от реализации имущества, находящегося в собственности городских округов (за исключением движимого имущества муниципальных бюджетных и автономных учреждений, а также имущества муниципальных унитарных предприятий, в том числе казенных), в части реализации основных средств по указанному имуществу</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5 889,4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21 280,8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62 575,0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17 515,8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1 541,0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1 427,0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9411">
                <a:tc>
                  <a:txBody>
                    <a:bodyPr/>
                    <a:lstStyle/>
                    <a:p>
                      <a:pPr algn="ctr" fontAlgn="t"/>
                      <a:r>
                        <a:rPr lang="ru-RU" sz="800" b="0" i="0" u="none" strike="noStrike">
                          <a:latin typeface="Times New Roman"/>
                        </a:rPr>
                        <a:t>000 1 14 02042 04 0000 410</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0" u="none" strike="noStrike">
                          <a:latin typeface="Times New Roman"/>
                        </a:rPr>
                        <a:t>  Доходы от реализации имущества, находящегося в оперативном управлении учреждений, находящихся в ведении органов управления городских округов (за исключением имущества муниципальных бюджетных и автономных учреждений), в части реализации основных средств по указанному имуществу</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155,2</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12814">
                <a:tc>
                  <a:txBody>
                    <a:bodyPr/>
                    <a:lstStyle/>
                    <a:p>
                      <a:pPr algn="ctr" fontAlgn="ctr"/>
                      <a:r>
                        <a:rPr lang="ru-RU" sz="800" b="0" i="0" u="none" strike="noStrike">
                          <a:solidFill>
                            <a:srgbClr val="000000"/>
                          </a:solidFill>
                          <a:latin typeface="Times New Roman"/>
                        </a:rPr>
                        <a:t>000 1 14 02043 04 0000 410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Доходы от реализации иного имущества, находящегося в собственности городских округов (за исключением имущества муниципальных бюджетных и автономных учреждений, а также имущества муниципальных унитарных предприятий, в том числе казенных), в части реализации основных средств по указанному имуществу</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5 734,2</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21 280,8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62 575,0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17 515,8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1 541,0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1 427,0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2286">
                <a:tc>
                  <a:txBody>
                    <a:bodyPr/>
                    <a:lstStyle/>
                    <a:p>
                      <a:pPr algn="ctr" fontAlgn="ctr"/>
                      <a:r>
                        <a:rPr lang="ru-RU" sz="800" b="0" i="1" u="none" strike="noStrike">
                          <a:solidFill>
                            <a:srgbClr val="000000"/>
                          </a:solidFill>
                          <a:latin typeface="Times New Roman"/>
                        </a:rPr>
                        <a:t>000 1 14 06000 00 0000 430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1" u="none" strike="noStrike">
                          <a:solidFill>
                            <a:srgbClr val="000000"/>
                          </a:solidFill>
                          <a:latin typeface="Times New Roman"/>
                        </a:rPr>
                        <a:t>Доходы от продажи земельных участков, находящихся в государственной и муниципальной собственности</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17 387,7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47 830,6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55 394,5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25 616,8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21 550,1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23 082,5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000125" y="477794"/>
            <a:ext cx="7929563" cy="665205"/>
          </a:xfrm>
          <a:prstGeom prst="rect">
            <a:avLst/>
          </a:prstGeom>
          <a:noFill/>
          <a:ln w="9525">
            <a:noFill/>
            <a:miter lim="800000"/>
            <a:headEnd/>
            <a:tailEnd/>
          </a:ln>
        </p:spPr>
        <p:txBody>
          <a:bodyPr anchor="ctr"/>
          <a:lstStyle/>
          <a:p>
            <a:pPr algn="ctr">
              <a:defRPr/>
            </a:pPr>
            <a:r>
              <a:rPr lang="ru-RU" i="1" dirty="0">
                <a:effectLst>
                  <a:outerShdw blurRad="38100" dist="38100" dir="2700000" algn="tl">
                    <a:srgbClr val="C0C0C0"/>
                  </a:outerShdw>
                </a:effectLst>
                <a:latin typeface="Times New Roman" pitchFamily="18" charset="0"/>
                <a:cs typeface="Times New Roman" pitchFamily="18" charset="0"/>
              </a:rPr>
              <a:t>Объем и структура налоговых и неналоговых доходов, а также межбюджетных трансфертов, поступающих в бюджет Можайского городского округа (тыс. руб.)</a:t>
            </a:r>
          </a:p>
        </p:txBody>
      </p:sp>
      <p:pic>
        <p:nvPicPr>
          <p:cNvPr id="29699" name="Рисунок 32" descr="Описание: Можайск-ГО-ПП-01"/>
          <p:cNvPicPr>
            <a:picLocks noChangeAspect="1" noChangeArrowheads="1"/>
          </p:cNvPicPr>
          <p:nvPr/>
        </p:nvPicPr>
        <p:blipFill>
          <a:blip r:embed="rId2" cstate="print"/>
          <a:srcRect/>
          <a:stretch>
            <a:fillRect/>
          </a:stretch>
        </p:blipFill>
        <p:spPr bwMode="auto">
          <a:xfrm>
            <a:off x="455165" y="479870"/>
            <a:ext cx="578170" cy="722357"/>
          </a:xfrm>
          <a:prstGeom prst="rect">
            <a:avLst/>
          </a:prstGeom>
          <a:noFill/>
          <a:ln w="9525">
            <a:noFill/>
            <a:miter lim="800000"/>
            <a:headEnd/>
            <a:tailEnd/>
          </a:ln>
        </p:spPr>
      </p:pic>
      <p:sp>
        <p:nvSpPr>
          <p:cNvPr id="29700" name="Прямоугольник 89"/>
          <p:cNvSpPr>
            <a:spLocks noChangeArrowheads="1"/>
          </p:cNvSpPr>
          <p:nvPr/>
        </p:nvSpPr>
        <p:spPr bwMode="auto">
          <a:xfrm>
            <a:off x="6003951" y="6524347"/>
            <a:ext cx="2786051" cy="307975"/>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428597" y="1285862"/>
          <a:ext cx="8215370" cy="5107774"/>
        </p:xfrm>
        <a:graphic>
          <a:graphicData uri="http://schemas.openxmlformats.org/drawingml/2006/table">
            <a:tbl>
              <a:tblPr/>
              <a:tblGrid>
                <a:gridCol w="1320617"/>
                <a:gridCol w="2341461"/>
                <a:gridCol w="850704"/>
                <a:gridCol w="729175"/>
                <a:gridCol w="785888"/>
                <a:gridCol w="729175"/>
                <a:gridCol w="729175"/>
                <a:gridCol w="729175"/>
              </a:tblGrid>
              <a:tr h="364909">
                <a:tc rowSpan="2">
                  <a:txBody>
                    <a:bodyPr/>
                    <a:lstStyle/>
                    <a:p>
                      <a:pPr algn="ctr" fontAlgn="ctr"/>
                      <a:r>
                        <a:rPr lang="ru-RU" sz="700" b="1" i="0" u="none" strike="noStrike" dirty="0">
                          <a:solidFill>
                            <a:srgbClr val="000000"/>
                          </a:solidFill>
                          <a:latin typeface="Times New Roman"/>
                        </a:rPr>
                        <a:t>Код бюджетной классификации</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Наименование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a:solidFill>
                            <a:srgbClr val="000000"/>
                          </a:solidFill>
                          <a:latin typeface="Times New Roman"/>
                        </a:rPr>
                        <a:t>Отчет об исполнении консолидированного бюджета Можайского городского округа Московской области за 2021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Плановые назначения бюджета Можайского городского округа Московской области на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Ожидаемое исполнение бюджета Можайского городского округа Московской области за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gridSpan="3">
                  <a:txBody>
                    <a:bodyPr/>
                    <a:lstStyle/>
                    <a:p>
                      <a:pPr algn="ctr" fontAlgn="ctr"/>
                      <a:r>
                        <a:rPr lang="ru-RU" sz="800" b="1" i="0" u="none" strike="noStrike">
                          <a:latin typeface="Times New Roman"/>
                        </a:rPr>
                        <a:t>Бюджета Можайского городского округа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hMerge="1">
                  <a:txBody>
                    <a:bodyPr/>
                    <a:lstStyle/>
                    <a:p>
                      <a:endParaRPr lang="ru-RU"/>
                    </a:p>
                  </a:txBody>
                  <a:tcPr/>
                </a:tc>
              </a:tr>
              <a:tr h="36598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i="0" u="none" strike="noStrike" dirty="0">
                          <a:latin typeface="Times New Roman"/>
                        </a:rPr>
                        <a:t>2023 год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2024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2025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338076">
                <a:tc>
                  <a:txBody>
                    <a:bodyPr/>
                    <a:lstStyle/>
                    <a:p>
                      <a:pPr algn="ctr" fontAlgn="ctr"/>
                      <a:r>
                        <a:rPr lang="ru-RU" sz="800" b="0" i="0" u="none" strike="noStrike">
                          <a:solidFill>
                            <a:srgbClr val="000000"/>
                          </a:solidFill>
                          <a:latin typeface="Times New Roman"/>
                        </a:rPr>
                        <a:t>000 1 14 06010 00 0000 430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Доходы от продажи земельных участков, государственная собственность на которые не разграничена</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16 952,9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47 716,9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32 710,5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2</a:t>
                      </a:r>
                      <a:r>
                        <a:rPr lang="en-US" sz="800" b="0" i="0" u="none" strike="noStrike" dirty="0" smtClean="0">
                          <a:solidFill>
                            <a:srgbClr val="000000"/>
                          </a:solidFill>
                          <a:latin typeface="Times New Roman"/>
                        </a:rPr>
                        <a:t>5</a:t>
                      </a:r>
                      <a:r>
                        <a:rPr lang="ru-RU" sz="800" b="0" i="0" u="none" strike="noStrike" dirty="0" smtClean="0">
                          <a:solidFill>
                            <a:srgbClr val="000000"/>
                          </a:solidFill>
                          <a:latin typeface="Times New Roman"/>
                        </a:rPr>
                        <a:t> 55</a:t>
                      </a:r>
                      <a:r>
                        <a:rPr lang="en-US" sz="800" b="0" i="0" u="none" strike="noStrike" dirty="0" smtClean="0">
                          <a:solidFill>
                            <a:srgbClr val="000000"/>
                          </a:solidFill>
                          <a:latin typeface="Times New Roman"/>
                        </a:rPr>
                        <a:t>3</a:t>
                      </a:r>
                      <a:r>
                        <a:rPr lang="ru-RU" sz="800" b="0" i="0" u="none" strike="noStrike" dirty="0" smtClean="0">
                          <a:solidFill>
                            <a:srgbClr val="000000"/>
                          </a:solidFill>
                          <a:latin typeface="Times New Roman"/>
                        </a:rPr>
                        <a:t>,</a:t>
                      </a:r>
                      <a:r>
                        <a:rPr lang="en-US" sz="800" b="0" i="0" u="none" strike="noStrike" dirty="0" smtClean="0">
                          <a:solidFill>
                            <a:srgbClr val="000000"/>
                          </a:solidFill>
                          <a:latin typeface="Times New Roman"/>
                        </a:rPr>
                        <a:t>0</a:t>
                      </a:r>
                      <a:endParaRPr lang="ru-RU" sz="800" b="0" i="0" u="none" strike="noStrike" dirty="0">
                        <a:solidFill>
                          <a:srgbClr val="000000"/>
                        </a:solidFill>
                        <a:latin typeface="Times New Roman"/>
                      </a:endParaRP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21 550,1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23 082,5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767">
                <a:tc>
                  <a:txBody>
                    <a:bodyPr/>
                    <a:lstStyle/>
                    <a:p>
                      <a:pPr algn="ctr" fontAlgn="ctr"/>
                      <a:r>
                        <a:rPr lang="ru-RU" sz="800" b="0" i="0" u="none" strike="noStrike">
                          <a:solidFill>
                            <a:srgbClr val="000000"/>
                          </a:solidFill>
                          <a:latin typeface="Times New Roman"/>
                        </a:rPr>
                        <a:t>000 1 14 06012 04 0000 430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Доходы от продажи земельных участков, государственная собственность на которые не разграничена и которые расположены в границах городских округов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16 952,9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47 716,9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32 710,5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smtClean="0">
                          <a:solidFill>
                            <a:srgbClr val="000000"/>
                          </a:solidFill>
                          <a:latin typeface="Times New Roman"/>
                        </a:rPr>
                        <a:t>2</a:t>
                      </a:r>
                      <a:r>
                        <a:rPr lang="en-US" sz="800" b="0" i="0" u="none" strike="noStrike" dirty="0" smtClean="0">
                          <a:solidFill>
                            <a:srgbClr val="000000"/>
                          </a:solidFill>
                          <a:latin typeface="Times New Roman"/>
                        </a:rPr>
                        <a:t>5</a:t>
                      </a:r>
                      <a:r>
                        <a:rPr lang="ru-RU" sz="800" b="0" i="0" u="none" strike="noStrike" dirty="0" smtClean="0">
                          <a:solidFill>
                            <a:srgbClr val="000000"/>
                          </a:solidFill>
                          <a:latin typeface="Times New Roman"/>
                        </a:rPr>
                        <a:t> 55</a:t>
                      </a:r>
                      <a:r>
                        <a:rPr lang="en-US" sz="800" b="0" i="0" u="none" strike="noStrike" dirty="0" smtClean="0">
                          <a:solidFill>
                            <a:srgbClr val="000000"/>
                          </a:solidFill>
                          <a:latin typeface="Times New Roman"/>
                        </a:rPr>
                        <a:t>3</a:t>
                      </a:r>
                      <a:r>
                        <a:rPr lang="ru-RU" sz="800" b="0" i="0" u="none" strike="noStrike" dirty="0" smtClean="0">
                          <a:solidFill>
                            <a:srgbClr val="000000"/>
                          </a:solidFill>
                          <a:latin typeface="Times New Roman"/>
                        </a:rPr>
                        <a:t>,</a:t>
                      </a:r>
                      <a:r>
                        <a:rPr lang="en-US" sz="800" b="0" i="0" u="none" strike="noStrike" dirty="0" smtClean="0">
                          <a:solidFill>
                            <a:srgbClr val="000000"/>
                          </a:solidFill>
                          <a:latin typeface="Times New Roman"/>
                        </a:rPr>
                        <a:t>0</a:t>
                      </a:r>
                      <a:endParaRPr lang="ru-RU" sz="800" b="0" i="0" u="none" strike="noStrike" dirty="0">
                        <a:solidFill>
                          <a:srgbClr val="000000"/>
                        </a:solidFill>
                        <a:latin typeface="Times New Roman"/>
                      </a:endParaRP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21 550,1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23 082,5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3460">
                <a:tc>
                  <a:txBody>
                    <a:bodyPr/>
                    <a:lstStyle/>
                    <a:p>
                      <a:pPr algn="ctr" fontAlgn="ctr"/>
                      <a:r>
                        <a:rPr lang="ru-RU" sz="800" b="0" i="0" u="none" strike="noStrike">
                          <a:solidFill>
                            <a:srgbClr val="000000"/>
                          </a:solidFill>
                          <a:latin typeface="Times New Roman"/>
                        </a:rPr>
                        <a:t>000 1 14 06020 00 0000 430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Доходы от продажи земельных участков, государственная собственность на которые разграничена (за исключением земельных участков муниципальных бюджетных и автономных учреждений)</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434,8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113,7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22 684,0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63,8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767">
                <a:tc>
                  <a:txBody>
                    <a:bodyPr/>
                    <a:lstStyle/>
                    <a:p>
                      <a:pPr algn="ctr" fontAlgn="ctr"/>
                      <a:r>
                        <a:rPr lang="ru-RU" sz="800" b="0" i="0" u="none" strike="noStrike">
                          <a:solidFill>
                            <a:srgbClr val="000000"/>
                          </a:solidFill>
                          <a:latin typeface="Times New Roman"/>
                        </a:rPr>
                        <a:t>000 1 14 06024 04 0000 430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Доходы от продажи земельных участков, находящихся в собственности городских округов (за исключением земельных участков муниципальных бюджетных и автономных учреждений)</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434,8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113,7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22 684,0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63,8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651">
                <a:tc>
                  <a:txBody>
                    <a:bodyPr/>
                    <a:lstStyle/>
                    <a:p>
                      <a:pPr algn="ctr" fontAlgn="ctr"/>
                      <a:r>
                        <a:rPr lang="ru-RU" sz="800" b="1" i="0" u="none" strike="noStrike">
                          <a:solidFill>
                            <a:srgbClr val="000000"/>
                          </a:solidFill>
                          <a:latin typeface="Times New Roman"/>
                        </a:rPr>
                        <a:t>000 1 16 00000 00 0000 000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1" i="0" u="none" strike="noStrike">
                          <a:solidFill>
                            <a:srgbClr val="000000"/>
                          </a:solidFill>
                          <a:latin typeface="Times New Roman"/>
                        </a:rPr>
                        <a:t>Штрафы, санкции, возмещение ущерба</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6 980,6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8 211,5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10 256,1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solidFill>
                            <a:srgbClr val="000000"/>
                          </a:solidFill>
                          <a:latin typeface="Times New Roman"/>
                        </a:rPr>
                        <a:t>8 124,1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1 205,1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1 205,1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7163">
                <a:tc>
                  <a:txBody>
                    <a:bodyPr/>
                    <a:lstStyle/>
                    <a:p>
                      <a:pPr algn="ctr" fontAlgn="ctr"/>
                      <a:r>
                        <a:rPr lang="ru-RU" sz="800" b="0" i="0" u="none" strike="noStrike">
                          <a:latin typeface="Times New Roman"/>
                        </a:rPr>
                        <a:t>000 1 16 01053 01 0000 140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0" u="none" strike="noStrike">
                          <a:latin typeface="Times New Roman"/>
                        </a:rPr>
                        <a:t>Административные штрафы, установленные Главой 5 Кодекса Российской Федерации об административных правонарушениях, за административные правонарушения, посягающие на права граждан, налагаемые мировыми судьями, комиссиями по делам несовершеннолетних и защите их прав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34,8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22,8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37,9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25,9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25,9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25,9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4819">
                <a:tc>
                  <a:txBody>
                    <a:bodyPr/>
                    <a:lstStyle/>
                    <a:p>
                      <a:pPr algn="ctr" fontAlgn="ctr"/>
                      <a:r>
                        <a:rPr lang="ru-RU" sz="800" b="0" i="0" u="none" strike="noStrike">
                          <a:latin typeface="Times New Roman"/>
                        </a:rPr>
                        <a:t>000 1 16 01063 01 0000 140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0" u="none" strike="noStrike">
                          <a:latin typeface="Times New Roman"/>
                        </a:rPr>
                        <a:t>Административные штрафы, установленные Главой 6 Кодекса Российской Федерации об административных правонарушениях, за административные правонарушения, посягающие на здоровье, санитарно-эпидемиологическое благополучие населения и общественную нравственность, налагаемые мировыми судьями, комиссиями по делам несовершеннолетних и защите их прав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81,0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23,1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94,0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15,4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15,4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15,4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000125" y="436605"/>
            <a:ext cx="7929563" cy="706395"/>
          </a:xfrm>
          <a:prstGeom prst="rect">
            <a:avLst/>
          </a:prstGeom>
          <a:noFill/>
          <a:ln w="9525">
            <a:noFill/>
            <a:miter lim="800000"/>
            <a:headEnd/>
            <a:tailEnd/>
          </a:ln>
        </p:spPr>
        <p:txBody>
          <a:bodyPr anchor="ctr"/>
          <a:lstStyle/>
          <a:p>
            <a:pPr algn="ctr">
              <a:defRPr/>
            </a:pPr>
            <a:r>
              <a:rPr lang="ru-RU" i="1" dirty="0">
                <a:effectLst>
                  <a:outerShdw blurRad="38100" dist="38100" dir="2700000" algn="tl">
                    <a:srgbClr val="C0C0C0"/>
                  </a:outerShdw>
                </a:effectLst>
                <a:latin typeface="Times New Roman" pitchFamily="18" charset="0"/>
                <a:cs typeface="Times New Roman" pitchFamily="18" charset="0"/>
              </a:rPr>
              <a:t>Объем и структура налоговых и неналоговых доходов, а также межбюджетных трансфертов, поступающих в бюджет Можайского городского округа (тыс. руб.)</a:t>
            </a:r>
          </a:p>
        </p:txBody>
      </p:sp>
      <p:pic>
        <p:nvPicPr>
          <p:cNvPr id="29699" name="Рисунок 32" descr="Описание: Можайск-ГО-ПП-01"/>
          <p:cNvPicPr>
            <a:picLocks noChangeAspect="1" noChangeArrowheads="1"/>
          </p:cNvPicPr>
          <p:nvPr/>
        </p:nvPicPr>
        <p:blipFill>
          <a:blip r:embed="rId2" cstate="print"/>
          <a:srcRect/>
          <a:stretch>
            <a:fillRect/>
          </a:stretch>
        </p:blipFill>
        <p:spPr bwMode="auto">
          <a:xfrm>
            <a:off x="452106" y="487314"/>
            <a:ext cx="539644" cy="674222"/>
          </a:xfrm>
          <a:prstGeom prst="rect">
            <a:avLst/>
          </a:prstGeom>
          <a:noFill/>
          <a:ln w="9525">
            <a:noFill/>
            <a:miter lim="800000"/>
            <a:headEnd/>
            <a:tailEnd/>
          </a:ln>
        </p:spPr>
      </p:pic>
      <p:sp>
        <p:nvSpPr>
          <p:cNvPr id="29700" name="Прямоугольник 89"/>
          <p:cNvSpPr>
            <a:spLocks noChangeArrowheads="1"/>
          </p:cNvSpPr>
          <p:nvPr/>
        </p:nvSpPr>
        <p:spPr bwMode="auto">
          <a:xfrm>
            <a:off x="6122505" y="6466682"/>
            <a:ext cx="2643175" cy="307975"/>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10" name="Таблица 9"/>
          <p:cNvGraphicFramePr>
            <a:graphicFrameLocks noGrp="1"/>
          </p:cNvGraphicFramePr>
          <p:nvPr/>
        </p:nvGraphicFramePr>
        <p:xfrm>
          <a:off x="428371" y="1214422"/>
          <a:ext cx="8287034" cy="5159592"/>
        </p:xfrm>
        <a:graphic>
          <a:graphicData uri="http://schemas.openxmlformats.org/drawingml/2006/table">
            <a:tbl>
              <a:tblPr/>
              <a:tblGrid>
                <a:gridCol w="1332137"/>
                <a:gridCol w="2361887"/>
                <a:gridCol w="858126"/>
                <a:gridCol w="735535"/>
                <a:gridCol w="792744"/>
                <a:gridCol w="735535"/>
                <a:gridCol w="735535"/>
                <a:gridCol w="735535"/>
              </a:tblGrid>
              <a:tr h="406208">
                <a:tc rowSpan="2">
                  <a:txBody>
                    <a:bodyPr/>
                    <a:lstStyle/>
                    <a:p>
                      <a:pPr algn="ctr" fontAlgn="ctr"/>
                      <a:r>
                        <a:rPr lang="ru-RU" sz="700" b="1" i="0" u="none" strike="noStrike" dirty="0">
                          <a:solidFill>
                            <a:srgbClr val="000000"/>
                          </a:solidFill>
                          <a:latin typeface="Times New Roman"/>
                        </a:rPr>
                        <a:t>Код бюджетной классификации</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Наименование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Отчет об исполнении </a:t>
                      </a:r>
                      <a:r>
                        <a:rPr lang="ru-RU" sz="700" b="1" i="0" u="none" strike="noStrike" dirty="0" smtClean="0">
                          <a:solidFill>
                            <a:srgbClr val="000000"/>
                          </a:solidFill>
                          <a:latin typeface="Times New Roman"/>
                        </a:rPr>
                        <a:t> </a:t>
                      </a:r>
                      <a:r>
                        <a:rPr lang="ru-RU" sz="700" b="1" i="0" u="none" strike="noStrike" dirty="0">
                          <a:solidFill>
                            <a:srgbClr val="000000"/>
                          </a:solidFill>
                          <a:latin typeface="Times New Roman"/>
                        </a:rPr>
                        <a:t>бюджета Можайского городского округа Московской области за 2021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Плановые назначения бюджета Можайского городского округа Московской области на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Ожидаемое исполнение бюджета Можайского городского округа Московской области за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gridSpan="3">
                  <a:txBody>
                    <a:bodyPr/>
                    <a:lstStyle/>
                    <a:p>
                      <a:pPr algn="ctr" fontAlgn="ctr"/>
                      <a:r>
                        <a:rPr lang="ru-RU" sz="800" b="1" i="0" u="none" strike="noStrike" dirty="0" smtClean="0">
                          <a:latin typeface="Times New Roman"/>
                        </a:rPr>
                        <a:t>Бюджет </a:t>
                      </a:r>
                      <a:r>
                        <a:rPr lang="ru-RU" sz="800" b="1" i="0" u="none" strike="noStrike" dirty="0">
                          <a:latin typeface="Times New Roman"/>
                        </a:rPr>
                        <a:t>Можайского городского округа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hMerge="1">
                  <a:txBody>
                    <a:bodyPr/>
                    <a:lstStyle/>
                    <a:p>
                      <a:endParaRPr lang="ru-RU"/>
                    </a:p>
                  </a:txBody>
                  <a:tcPr/>
                </a:tc>
              </a:tr>
              <a:tr h="40740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i="0" u="none" strike="noStrike" dirty="0">
                          <a:latin typeface="Times New Roman"/>
                        </a:rPr>
                        <a:t>2023 год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2024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2025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853992">
                <a:tc>
                  <a:txBody>
                    <a:bodyPr/>
                    <a:lstStyle/>
                    <a:p>
                      <a:pPr algn="ctr" fontAlgn="ctr"/>
                      <a:r>
                        <a:rPr lang="ru-RU" sz="800" b="0" i="0" u="none" strike="noStrike">
                          <a:latin typeface="Times New Roman"/>
                        </a:rPr>
                        <a:t>000 1 16 01073 01 0000 140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0" u="none" strike="noStrike">
                          <a:latin typeface="Times New Roman"/>
                        </a:rPr>
                        <a:t>Административные штрафы, установленные Главой 7 Кодекса Российской Федерации об административных правонарушениях, за административные правонарушения в области охраны собственности, налагаемые мировыми судьями, комиссиями по делам несовершеннолетних и защите их прав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15,3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2,1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15,7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4364">
                <a:tc>
                  <a:txBody>
                    <a:bodyPr/>
                    <a:lstStyle/>
                    <a:p>
                      <a:pPr algn="ctr" fontAlgn="ctr"/>
                      <a:r>
                        <a:rPr lang="ru-RU" sz="800" b="0" i="0" u="none" strike="noStrike">
                          <a:latin typeface="Times New Roman"/>
                        </a:rPr>
                        <a:t>000 1 16 01074 01 0000 140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0" u="none" strike="noStrike" dirty="0">
                          <a:latin typeface="Times New Roman"/>
                        </a:rPr>
                        <a:t>Административные штрафы, установленные главой 7 Кодекса Российской Федерации об административных правонарушениях, за административные правонарушения в области охраны собственности, выявленные должностными лицами органов муниципального контроля </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110,0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22,5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102,5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2153">
                <a:tc>
                  <a:txBody>
                    <a:bodyPr/>
                    <a:lstStyle/>
                    <a:p>
                      <a:pPr algn="ctr" fontAlgn="ctr"/>
                      <a:r>
                        <a:rPr lang="ru-RU" sz="800" b="0" i="0" u="none" strike="noStrike">
                          <a:latin typeface="Times New Roman"/>
                        </a:rPr>
                        <a:t>000 1 16 01083 01 0000 140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0" u="none" strike="noStrike">
                          <a:latin typeface="Times New Roman"/>
                        </a:rPr>
                        <a:t>Административные штрафы, установленные главой 8 Кодекса Российской Федерации об административных правонарушениях, за административные правонарушения в области охраны окружающей среды и природопользования, налагаемые мировыми судьями, комиссиями по делам несовершеннолетних и защите их прав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8,6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7,0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53992">
                <a:tc>
                  <a:txBody>
                    <a:bodyPr/>
                    <a:lstStyle/>
                    <a:p>
                      <a:pPr algn="ctr" fontAlgn="ctr"/>
                      <a:r>
                        <a:rPr lang="ru-RU" sz="800" b="0" i="0" u="none" strike="noStrike">
                          <a:latin typeface="Times New Roman"/>
                        </a:rPr>
                        <a:t>000 1 16 01084 01 0000 140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Административные штрафы, установленные главой 8 Кодекса Российской Федерации об административных правонарушениях, за административные правонарушения в области охраны окружающей среды и природопользования, выявленные должностными лицами органов муниципального контроля</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940,0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330,0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22,5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22,5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22,5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82548">
                <a:tc>
                  <a:txBody>
                    <a:bodyPr/>
                    <a:lstStyle/>
                    <a:p>
                      <a:pPr algn="ctr" fontAlgn="ctr"/>
                      <a:r>
                        <a:rPr lang="ru-RU" sz="800" b="0" i="0" u="none" strike="noStrike">
                          <a:latin typeface="Times New Roman"/>
                        </a:rPr>
                        <a:t>000 1 16 01113 01 0000 140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0" u="none" strike="noStrike">
                          <a:latin typeface="Times New Roman"/>
                        </a:rPr>
                        <a:t>Административные штрафы, установленные главой 11 Кодекса Российской Федерации об административных правонарушениях, за административные правонарушения на транспорте, нлагаемые мировыми судьями, комиссиями по делам несовершеннолетних и защите их прав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0,1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0,1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0,1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285750" y="1142984"/>
            <a:ext cx="8643968" cy="5493812"/>
          </a:xfrm>
          <a:prstGeom prst="rect">
            <a:avLst/>
          </a:prstGeom>
          <a:noFill/>
          <a:ln w="9525">
            <a:noFill/>
            <a:miter lim="800000"/>
            <a:headEnd/>
            <a:tailEnd/>
          </a:ln>
        </p:spPr>
        <p:txBody>
          <a:bodyPr wrap="square" anchor="ctr">
            <a:spAutoFit/>
          </a:bodyPr>
          <a:lstStyle/>
          <a:p>
            <a:pPr algn="just">
              <a:buClr>
                <a:schemeClr val="bg2">
                  <a:lumMod val="50000"/>
                </a:schemeClr>
              </a:buClr>
              <a:buFont typeface="Arial" pitchFamily="34" charset="0"/>
              <a:buChar char="•"/>
            </a:pPr>
            <a:r>
              <a:rPr lang="ru-RU" sz="1300" dirty="0">
                <a:solidFill>
                  <a:srgbClr val="FF0000"/>
                </a:solidFill>
                <a:latin typeface="Times New Roman" pitchFamily="18" charset="0"/>
              </a:rPr>
              <a:t> </a:t>
            </a:r>
            <a:r>
              <a:rPr lang="ru-RU" sz="1300" dirty="0">
                <a:latin typeface="Times New Roman" pitchFamily="18" charset="0"/>
                <a:cs typeface="Times New Roman" pitchFamily="18" charset="0"/>
              </a:rPr>
              <a:t>Информация об общественно значимых проектах, реализуемых на территории Можайского городского округа </a:t>
            </a:r>
            <a:r>
              <a:rPr lang="ru-RU" sz="1300" dirty="0" smtClean="0">
                <a:latin typeface="Times New Roman" pitchFamily="18" charset="0"/>
                <a:cs typeface="Times New Roman" pitchFamily="18" charset="0"/>
              </a:rPr>
              <a:t>...90-97</a:t>
            </a:r>
            <a:endParaRPr lang="ru-RU" sz="1300" dirty="0">
              <a:latin typeface="Times New Roman" pitchFamily="18" charset="0"/>
              <a:cs typeface="Times New Roman" pitchFamily="18" charset="0"/>
            </a:endParaRPr>
          </a:p>
          <a:p>
            <a:pPr algn="just">
              <a:buClr>
                <a:schemeClr val="bg2">
                  <a:lumMod val="50000"/>
                </a:schemeClr>
              </a:buClr>
              <a:buFont typeface="Arial" pitchFamily="34" charset="0"/>
              <a:buChar char="•"/>
            </a:pPr>
            <a:r>
              <a:rPr lang="ru-RU" sz="1300" dirty="0">
                <a:latin typeface="Times New Roman" pitchFamily="18" charset="0"/>
                <a:cs typeface="Times New Roman" pitchFamily="18" charset="0"/>
              </a:rPr>
              <a:t>Информация о целевых показателях муниципальных программ Можайского городского округа на </a:t>
            </a:r>
            <a:r>
              <a:rPr lang="ru-RU" sz="1300" dirty="0" smtClean="0">
                <a:latin typeface="Times New Roman" pitchFamily="18" charset="0"/>
                <a:cs typeface="Times New Roman" pitchFamily="18" charset="0"/>
              </a:rPr>
              <a:t>2023-2025 </a:t>
            </a:r>
            <a:r>
              <a:rPr lang="ru-RU" sz="1300" dirty="0">
                <a:latin typeface="Times New Roman" pitchFamily="18" charset="0"/>
                <a:cs typeface="Times New Roman" pitchFamily="18" charset="0"/>
              </a:rPr>
              <a:t>годы:</a:t>
            </a:r>
            <a:endParaRPr lang="ru-RU" sz="1300" dirty="0">
              <a:latin typeface="Times New Roman" pitchFamily="18" charset="0"/>
              <a:ea typeface="Calibri" pitchFamily="34" charset="0"/>
              <a:cs typeface="Times New Roman" pitchFamily="18" charset="0"/>
            </a:endParaRPr>
          </a:p>
          <a:p>
            <a:pPr algn="just" eaLnBrk="0" hangingPunct="0"/>
            <a:r>
              <a:rPr lang="ru-RU" sz="1300" dirty="0">
                <a:latin typeface="Times New Roman" pitchFamily="18" charset="0"/>
                <a:ea typeface="Calibri" pitchFamily="34" charset="0"/>
                <a:cs typeface="Times New Roman" pitchFamily="18" charset="0"/>
              </a:rPr>
              <a:t>- </a:t>
            </a:r>
            <a:r>
              <a:rPr lang="ru-RU" sz="1300" dirty="0">
                <a:latin typeface="Times New Roman" pitchFamily="18" charset="0"/>
              </a:rPr>
              <a:t>«Здравоохранение</a:t>
            </a:r>
            <a:r>
              <a:rPr lang="ru-RU" sz="1300" dirty="0" smtClean="0">
                <a:latin typeface="Times New Roman" pitchFamily="18" charset="0"/>
              </a:rPr>
              <a:t>»…..…………………………………………………………………………………………................98-100</a:t>
            </a:r>
            <a:endParaRPr lang="ru-RU" sz="1300" dirty="0">
              <a:latin typeface="Times New Roman" pitchFamily="18" charset="0"/>
            </a:endParaRPr>
          </a:p>
          <a:p>
            <a:pPr algn="just" eaLnBrk="0" hangingPunct="0"/>
            <a:r>
              <a:rPr lang="ru-RU" sz="1300" dirty="0">
                <a:latin typeface="Times New Roman" pitchFamily="18" charset="0"/>
              </a:rPr>
              <a:t>- «</a:t>
            </a:r>
            <a:r>
              <a:rPr lang="ru-RU" sz="1300" dirty="0" smtClean="0">
                <a:latin typeface="Times New Roman" pitchFamily="18" charset="0"/>
              </a:rPr>
              <a:t>Культура и туризм» ……………………………..………………………………………………………......................101-105</a:t>
            </a:r>
            <a:endParaRPr lang="ru-RU" sz="1300" dirty="0">
              <a:latin typeface="Times New Roman" pitchFamily="18" charset="0"/>
            </a:endParaRPr>
          </a:p>
          <a:p>
            <a:pPr algn="just" eaLnBrk="0" hangingPunct="0"/>
            <a:r>
              <a:rPr lang="ru-RU" sz="1300" dirty="0">
                <a:latin typeface="Times New Roman" pitchFamily="18" charset="0"/>
              </a:rPr>
              <a:t>- «Образование» </a:t>
            </a:r>
            <a:r>
              <a:rPr lang="ru-RU" sz="1300" dirty="0" smtClean="0">
                <a:latin typeface="Times New Roman" pitchFamily="18" charset="0"/>
              </a:rPr>
              <a:t>……………………………….…………………………………………………………………….........106-111</a:t>
            </a:r>
            <a:endParaRPr lang="ru-RU" sz="1300" dirty="0">
              <a:latin typeface="Times New Roman" pitchFamily="18" charset="0"/>
            </a:endParaRPr>
          </a:p>
          <a:p>
            <a:pPr algn="just" eaLnBrk="0" hangingPunct="0"/>
            <a:r>
              <a:rPr lang="ru-RU" sz="1300" dirty="0">
                <a:latin typeface="Times New Roman" pitchFamily="18" charset="0"/>
              </a:rPr>
              <a:t>- «Социальная защита населения</a:t>
            </a:r>
            <a:r>
              <a:rPr lang="ru-RU" sz="1300" dirty="0" smtClean="0">
                <a:latin typeface="Times New Roman" pitchFamily="18" charset="0"/>
              </a:rPr>
              <a:t>»…..…………………………………………………………………………………...112-115</a:t>
            </a:r>
            <a:endParaRPr lang="ru-RU" sz="1300" dirty="0">
              <a:latin typeface="Times New Roman" pitchFamily="18" charset="0"/>
            </a:endParaRPr>
          </a:p>
          <a:p>
            <a:pPr algn="just" eaLnBrk="0" hangingPunct="0"/>
            <a:r>
              <a:rPr lang="ru-RU" sz="1300" dirty="0">
                <a:latin typeface="Times New Roman" pitchFamily="18" charset="0"/>
              </a:rPr>
              <a:t>- «Спорт» </a:t>
            </a:r>
            <a:r>
              <a:rPr lang="ru-RU" sz="1300" dirty="0" smtClean="0">
                <a:latin typeface="Times New Roman" pitchFamily="18" charset="0"/>
              </a:rPr>
              <a:t>……………………………..…………………………………………………………………….…...................116-118</a:t>
            </a:r>
            <a:endParaRPr lang="ru-RU" sz="1300" dirty="0">
              <a:latin typeface="Times New Roman" pitchFamily="18" charset="0"/>
            </a:endParaRPr>
          </a:p>
          <a:p>
            <a:pPr algn="just" eaLnBrk="0" hangingPunct="0"/>
            <a:r>
              <a:rPr lang="ru-RU" sz="1300" dirty="0">
                <a:latin typeface="Times New Roman" pitchFamily="18" charset="0"/>
              </a:rPr>
              <a:t>- «Развитие сельского хозяйства</a:t>
            </a:r>
            <a:r>
              <a:rPr lang="ru-RU" sz="1300" dirty="0" smtClean="0">
                <a:latin typeface="Times New Roman" pitchFamily="18" charset="0"/>
              </a:rPr>
              <a:t>»……..………………………………………………………….……………………....119-121</a:t>
            </a:r>
            <a:endParaRPr lang="ru-RU" sz="1300" dirty="0">
              <a:latin typeface="Times New Roman" pitchFamily="18" charset="0"/>
            </a:endParaRPr>
          </a:p>
          <a:p>
            <a:pPr algn="just" eaLnBrk="0" hangingPunct="0"/>
            <a:r>
              <a:rPr lang="ru-RU" sz="1300" dirty="0">
                <a:latin typeface="Times New Roman" pitchFamily="18" charset="0"/>
              </a:rPr>
              <a:t>- «Экология и окружающая среда</a:t>
            </a:r>
            <a:r>
              <a:rPr lang="ru-RU" sz="1300" dirty="0" smtClean="0">
                <a:latin typeface="Times New Roman" pitchFamily="18" charset="0"/>
              </a:rPr>
              <a:t>»…..…………………………………………………………………………………..122-123</a:t>
            </a:r>
            <a:endParaRPr lang="ru-RU" sz="1300" dirty="0">
              <a:latin typeface="Times New Roman" pitchFamily="18" charset="0"/>
            </a:endParaRPr>
          </a:p>
          <a:p>
            <a:pPr algn="just" eaLnBrk="0" hangingPunct="0"/>
            <a:r>
              <a:rPr lang="ru-RU" sz="1300" dirty="0" smtClean="0">
                <a:latin typeface="Times New Roman" pitchFamily="18" charset="0"/>
              </a:rPr>
              <a:t>- «</a:t>
            </a:r>
            <a:r>
              <a:rPr lang="ru-RU" sz="1300" dirty="0">
                <a:latin typeface="Times New Roman" pitchFamily="18" charset="0"/>
              </a:rPr>
              <a:t>Безопасность и обеспечение безопасности жизнедеятельности населения» </a:t>
            </a:r>
            <a:r>
              <a:rPr lang="ru-RU" sz="1300" dirty="0" smtClean="0">
                <a:latin typeface="Times New Roman" pitchFamily="18" charset="0"/>
              </a:rPr>
              <a:t>……………………………………...124-128</a:t>
            </a:r>
          </a:p>
          <a:p>
            <a:pPr algn="just" eaLnBrk="0" hangingPunct="0"/>
            <a:r>
              <a:rPr lang="ru-RU" sz="1300" dirty="0" smtClean="0">
                <a:latin typeface="Times New Roman" pitchFamily="18" charset="0"/>
              </a:rPr>
              <a:t>- «Жилище» ………………………………..………………….…………………………………………………………..129-131</a:t>
            </a:r>
          </a:p>
          <a:p>
            <a:pPr algn="just" eaLnBrk="0" hangingPunct="0"/>
            <a:r>
              <a:rPr lang="ru-RU" sz="1300" dirty="0" smtClean="0">
                <a:latin typeface="Times New Roman" pitchFamily="18" charset="0"/>
              </a:rPr>
              <a:t>- </a:t>
            </a:r>
            <a:r>
              <a:rPr lang="ru-RU" sz="1300" dirty="0">
                <a:latin typeface="Times New Roman" pitchFamily="18" charset="0"/>
              </a:rPr>
              <a:t>«Развитие инженерной </a:t>
            </a:r>
            <a:r>
              <a:rPr lang="ru-RU" sz="1300" dirty="0" smtClean="0">
                <a:latin typeface="Times New Roman" pitchFamily="18" charset="0"/>
              </a:rPr>
              <a:t>инфраструктуры, </a:t>
            </a:r>
            <a:r>
              <a:rPr lang="ru-RU" sz="1300" dirty="0" err="1" smtClean="0">
                <a:latin typeface="Times New Roman" pitchFamily="18" charset="0"/>
              </a:rPr>
              <a:t>энергоэффективности</a:t>
            </a:r>
            <a:r>
              <a:rPr lang="ru-RU" sz="1300" dirty="0" smtClean="0">
                <a:latin typeface="Times New Roman" pitchFamily="18" charset="0"/>
              </a:rPr>
              <a:t> и отрасли обращения с отходами»……..……....132-134</a:t>
            </a:r>
            <a:endParaRPr lang="ru-RU" sz="1300" dirty="0">
              <a:latin typeface="Times New Roman" pitchFamily="18" charset="0"/>
            </a:endParaRPr>
          </a:p>
          <a:p>
            <a:pPr algn="just" eaLnBrk="0" hangingPunct="0"/>
            <a:r>
              <a:rPr lang="ru-RU" sz="1300" dirty="0">
                <a:latin typeface="Times New Roman" pitchFamily="18" charset="0"/>
              </a:rPr>
              <a:t>- «Предпринимательство» </a:t>
            </a:r>
            <a:r>
              <a:rPr lang="ru-RU" sz="1300" dirty="0" smtClean="0">
                <a:latin typeface="Times New Roman" pitchFamily="18" charset="0"/>
              </a:rPr>
              <a:t>………………………………………………………………………………………………..135-137</a:t>
            </a:r>
            <a:endParaRPr lang="ru-RU" sz="1300" dirty="0">
              <a:latin typeface="Times New Roman" pitchFamily="18" charset="0"/>
            </a:endParaRPr>
          </a:p>
          <a:p>
            <a:pPr algn="just" eaLnBrk="0" hangingPunct="0">
              <a:buFontTx/>
              <a:buChar char="-"/>
            </a:pPr>
            <a:r>
              <a:rPr lang="ru-RU" sz="1300" dirty="0">
                <a:latin typeface="Times New Roman" pitchFamily="18" charset="0"/>
              </a:rPr>
              <a:t> «Управление имуществом и муниципальными финансами</a:t>
            </a:r>
            <a:r>
              <a:rPr lang="ru-RU" sz="1300" dirty="0" smtClean="0">
                <a:latin typeface="Times New Roman" pitchFamily="18" charset="0"/>
              </a:rPr>
              <a:t>»…..……………………………………………………..138-140</a:t>
            </a:r>
            <a:endParaRPr lang="ru-RU" sz="1300" dirty="0">
              <a:latin typeface="Times New Roman" pitchFamily="18" charset="0"/>
            </a:endParaRPr>
          </a:p>
          <a:p>
            <a:pPr eaLnBrk="0" hangingPunct="0">
              <a:buFontTx/>
              <a:buChar char="-"/>
            </a:pPr>
            <a:r>
              <a:rPr lang="ru-RU" sz="1300" dirty="0">
                <a:latin typeface="Times New Roman" pitchFamily="18" charset="0"/>
              </a:rPr>
              <a:t> «Развитие институтов гражданского общества, повышение эффективности местного самоуправления и реализации молодежной политики</a:t>
            </a:r>
            <a:r>
              <a:rPr lang="ru-RU" sz="1300" dirty="0" smtClean="0">
                <a:latin typeface="Times New Roman" pitchFamily="18" charset="0"/>
              </a:rPr>
              <a:t>»…………………………………………………………………………………………………...141-143</a:t>
            </a:r>
            <a:endParaRPr lang="ru-RU" sz="1300" dirty="0">
              <a:latin typeface="Times New Roman" pitchFamily="18" charset="0"/>
            </a:endParaRPr>
          </a:p>
          <a:p>
            <a:pPr algn="just" eaLnBrk="0" hangingPunct="0">
              <a:buFontTx/>
              <a:buChar char="-"/>
            </a:pPr>
            <a:r>
              <a:rPr lang="ru-RU" sz="1300" dirty="0">
                <a:latin typeface="Times New Roman" pitchFamily="18" charset="0"/>
              </a:rPr>
              <a:t> «Развитие и функционирование дорожно-транспортного транспортного комплекса</a:t>
            </a:r>
            <a:r>
              <a:rPr lang="ru-RU" sz="1300" dirty="0" smtClean="0">
                <a:latin typeface="Times New Roman" pitchFamily="18" charset="0"/>
              </a:rPr>
              <a:t>»……………………………..144-146</a:t>
            </a:r>
            <a:endParaRPr lang="ru-RU" sz="1300" dirty="0">
              <a:latin typeface="Times New Roman" pitchFamily="18" charset="0"/>
            </a:endParaRPr>
          </a:p>
          <a:p>
            <a:pPr algn="just" eaLnBrk="0" hangingPunct="0">
              <a:buFontTx/>
              <a:buChar char="-"/>
            </a:pPr>
            <a:r>
              <a:rPr lang="ru-RU" sz="1300" dirty="0">
                <a:latin typeface="Times New Roman" pitchFamily="18" charset="0"/>
              </a:rPr>
              <a:t> «Цифровое Муниципальное образование</a:t>
            </a:r>
            <a:r>
              <a:rPr lang="ru-RU" sz="1300" dirty="0" smtClean="0">
                <a:latin typeface="Times New Roman" pitchFamily="18" charset="0"/>
              </a:rPr>
              <a:t>»…………….…………….…………….…………………………..............147-151</a:t>
            </a:r>
            <a:endParaRPr lang="ru-RU" sz="1300" dirty="0">
              <a:latin typeface="Times New Roman" pitchFamily="18" charset="0"/>
            </a:endParaRPr>
          </a:p>
          <a:p>
            <a:pPr algn="just" eaLnBrk="0" hangingPunct="0">
              <a:buFontTx/>
              <a:buChar char="-"/>
            </a:pPr>
            <a:r>
              <a:rPr lang="ru-RU" sz="1300" dirty="0">
                <a:latin typeface="Times New Roman" pitchFamily="18" charset="0"/>
              </a:rPr>
              <a:t> «Архитектура и градостроительство»</a:t>
            </a:r>
            <a:r>
              <a:rPr lang="ru-RU" sz="1300" dirty="0">
                <a:latin typeface="Times New Roman" pitchFamily="18" charset="0"/>
                <a:cs typeface="Times New Roman" pitchFamily="18" charset="0"/>
              </a:rPr>
              <a:t> </a:t>
            </a:r>
            <a:r>
              <a:rPr lang="ru-RU" sz="1300" dirty="0" smtClean="0">
                <a:latin typeface="Times New Roman" pitchFamily="18" charset="0"/>
              </a:rPr>
              <a:t>………..………….………………………………….….……………………...152-154</a:t>
            </a:r>
            <a:endParaRPr lang="ru-RU" sz="1300" dirty="0">
              <a:latin typeface="Times New Roman" pitchFamily="18" charset="0"/>
            </a:endParaRPr>
          </a:p>
          <a:p>
            <a:pPr algn="just" eaLnBrk="0" hangingPunct="0">
              <a:buFontTx/>
              <a:buChar char="-"/>
            </a:pPr>
            <a:r>
              <a:rPr lang="ru-RU" sz="1300" dirty="0">
                <a:latin typeface="Times New Roman" pitchFamily="18" charset="0"/>
              </a:rPr>
              <a:t> «Формирование современной комфортной городской среды</a:t>
            </a:r>
            <a:r>
              <a:rPr lang="ru-RU" sz="1300" dirty="0" smtClean="0">
                <a:latin typeface="Times New Roman" pitchFamily="18" charset="0"/>
              </a:rPr>
              <a:t>».……………………………………………………....155-157</a:t>
            </a:r>
            <a:endParaRPr lang="ru-RU" sz="1300" dirty="0">
              <a:latin typeface="Times New Roman" pitchFamily="18" charset="0"/>
            </a:endParaRPr>
          </a:p>
          <a:p>
            <a:pPr algn="just" eaLnBrk="0" hangingPunct="0">
              <a:buFontTx/>
              <a:buChar char="-"/>
            </a:pPr>
            <a:r>
              <a:rPr lang="ru-RU" sz="1300" dirty="0">
                <a:latin typeface="Times New Roman" pitchFamily="18" charset="0"/>
              </a:rPr>
              <a:t> «Строительство объектов социальной инфраструктуры</a:t>
            </a:r>
            <a:r>
              <a:rPr lang="ru-RU" sz="1300" dirty="0" smtClean="0">
                <a:latin typeface="Times New Roman" pitchFamily="18" charset="0"/>
              </a:rPr>
              <a:t>»…..………………………………………………………...158-159</a:t>
            </a:r>
            <a:endParaRPr lang="ru-RU" sz="1300" dirty="0">
              <a:latin typeface="Times New Roman" pitchFamily="18" charset="0"/>
            </a:endParaRPr>
          </a:p>
          <a:p>
            <a:pPr algn="just" eaLnBrk="0" hangingPunct="0">
              <a:buFontTx/>
              <a:buChar char="-"/>
            </a:pPr>
            <a:r>
              <a:rPr lang="ru-RU" sz="1300" dirty="0">
                <a:latin typeface="Times New Roman" pitchFamily="18" charset="0"/>
              </a:rPr>
              <a:t> «Переселение граждан их аварийного жилищного фонда</a:t>
            </a:r>
            <a:r>
              <a:rPr lang="ru-RU" sz="1300" dirty="0" smtClean="0">
                <a:latin typeface="Times New Roman" pitchFamily="18" charset="0"/>
              </a:rPr>
              <a:t>»…………………………………………………………..160-162</a:t>
            </a:r>
            <a:endParaRPr lang="ru-RU" sz="1300" dirty="0">
              <a:latin typeface="Times New Roman" pitchFamily="18" charset="0"/>
            </a:endParaRPr>
          </a:p>
          <a:p>
            <a:pPr algn="just" eaLnBrk="0" hangingPunct="0">
              <a:buClr>
                <a:schemeClr val="bg2">
                  <a:lumMod val="50000"/>
                </a:schemeClr>
              </a:buClr>
              <a:buFontTx/>
              <a:buChar char="•"/>
            </a:pPr>
            <a:r>
              <a:rPr lang="ru-RU" sz="1300" dirty="0">
                <a:solidFill>
                  <a:srgbClr val="FF0000"/>
                </a:solidFill>
                <a:latin typeface="Times New Roman" pitchFamily="18" charset="0"/>
              </a:rPr>
              <a:t> </a:t>
            </a:r>
            <a:r>
              <a:rPr lang="ru-RU" sz="1300" dirty="0">
                <a:latin typeface="Times New Roman" pitchFamily="18" charset="0"/>
                <a:cs typeface="Times New Roman" pitchFamily="18" charset="0"/>
              </a:rPr>
              <a:t>Дефицит бюджета Можайского городского округа </a:t>
            </a:r>
            <a:r>
              <a:rPr lang="ru-RU" sz="1300" dirty="0" smtClean="0">
                <a:latin typeface="Times New Roman" pitchFamily="18" charset="0"/>
              </a:rPr>
              <a:t>..…….………………………………………………………...............163</a:t>
            </a:r>
          </a:p>
          <a:p>
            <a:pPr algn="just" eaLnBrk="0" hangingPunct="0">
              <a:buClr>
                <a:schemeClr val="bg2">
                  <a:lumMod val="50000"/>
                </a:schemeClr>
              </a:buClr>
              <a:buFontTx/>
              <a:buChar char="•"/>
            </a:pPr>
            <a:r>
              <a:rPr lang="ru-RU" sz="1300" dirty="0" smtClean="0">
                <a:latin typeface="Times New Roman" pitchFamily="18" charset="0"/>
                <a:cs typeface="Times New Roman" pitchFamily="18" charset="0"/>
              </a:rPr>
              <a:t>Источники финансирования дефицита (</a:t>
            </a:r>
            <a:r>
              <a:rPr lang="ru-RU" sz="1300" dirty="0" err="1" smtClean="0">
                <a:latin typeface="Times New Roman" pitchFamily="18" charset="0"/>
                <a:cs typeface="Times New Roman" pitchFamily="18" charset="0"/>
              </a:rPr>
              <a:t>профицита</a:t>
            </a:r>
            <a:r>
              <a:rPr lang="ru-RU" sz="1300" dirty="0" smtClean="0">
                <a:latin typeface="Times New Roman" pitchFamily="18" charset="0"/>
                <a:cs typeface="Times New Roman" pitchFamily="18" charset="0"/>
              </a:rPr>
              <a:t>) бюджета Можайского городского округа………………...….164-165</a:t>
            </a:r>
          </a:p>
          <a:p>
            <a:pPr algn="just" eaLnBrk="0" hangingPunct="0">
              <a:buClr>
                <a:schemeClr val="bg2">
                  <a:lumMod val="50000"/>
                </a:schemeClr>
              </a:buClr>
              <a:buFontTx/>
              <a:buChar char="•"/>
            </a:pPr>
            <a:r>
              <a:rPr lang="ru-RU" sz="1300" dirty="0" smtClean="0">
                <a:latin typeface="Times New Roman" pitchFamily="18" charset="0"/>
                <a:cs typeface="Times New Roman" pitchFamily="18" charset="0"/>
              </a:rPr>
              <a:t>Политика </a:t>
            </a:r>
            <a:r>
              <a:rPr lang="ru-RU" sz="1300" dirty="0">
                <a:latin typeface="Times New Roman" pitchFamily="18" charset="0"/>
                <a:cs typeface="Times New Roman" pitchFamily="18" charset="0"/>
              </a:rPr>
              <a:t>в области муниципального долга Можайского городского округа</a:t>
            </a:r>
            <a:r>
              <a:rPr lang="ru-RU" sz="1300" dirty="0" smtClean="0">
                <a:latin typeface="Times New Roman" pitchFamily="18" charset="0"/>
                <a:cs typeface="Times New Roman" pitchFamily="18" charset="0"/>
              </a:rPr>
              <a:t>…………………………………………….166</a:t>
            </a:r>
            <a:endParaRPr lang="ru-RU" sz="1300" dirty="0">
              <a:latin typeface="Times New Roman" pitchFamily="18" charset="0"/>
              <a:cs typeface="Times New Roman" pitchFamily="18" charset="0"/>
            </a:endParaRPr>
          </a:p>
          <a:p>
            <a:pPr algn="just" eaLnBrk="0" hangingPunct="0">
              <a:buClr>
                <a:schemeClr val="bg2">
                  <a:lumMod val="50000"/>
                </a:schemeClr>
              </a:buClr>
              <a:buFont typeface="Arial" pitchFamily="34" charset="0"/>
              <a:buChar char="•"/>
            </a:pPr>
            <a:r>
              <a:rPr lang="ru-RU" sz="1300" dirty="0">
                <a:latin typeface="Times New Roman" pitchFamily="18" charset="0"/>
              </a:rPr>
              <a:t>  Контактная информация</a:t>
            </a:r>
            <a:r>
              <a:rPr lang="ru-RU" sz="1300" dirty="0" smtClean="0">
                <a:latin typeface="Times New Roman" pitchFamily="18" charset="0"/>
              </a:rPr>
              <a:t>…..…………………………………………………..……………………………………….167-168</a:t>
            </a:r>
            <a:endParaRPr lang="ru-RU" sz="1300" dirty="0">
              <a:latin typeface="Times New Roman" pitchFamily="18" charset="0"/>
            </a:endParaRPr>
          </a:p>
        </p:txBody>
      </p:sp>
      <p:sp>
        <p:nvSpPr>
          <p:cNvPr id="9219" name="Прямоугольник 3"/>
          <p:cNvSpPr>
            <a:spLocks noChangeArrowheads="1"/>
          </p:cNvSpPr>
          <p:nvPr/>
        </p:nvSpPr>
        <p:spPr bwMode="auto">
          <a:xfrm>
            <a:off x="5572132" y="6500835"/>
            <a:ext cx="3370270" cy="307777"/>
          </a:xfrm>
          <a:prstGeom prst="rect">
            <a:avLst/>
          </a:prstGeom>
          <a:noFill/>
          <a:ln w="9525">
            <a:noFill/>
            <a:miter lim="800000"/>
            <a:headEnd/>
            <a:tailEnd/>
          </a:ln>
        </p:spPr>
        <p:txBody>
          <a:bodyPr wrap="square">
            <a:spAutoFit/>
          </a:bodyPr>
          <a:lstStyle/>
          <a:p>
            <a:pPr algn="r"/>
            <a:r>
              <a:rPr lang="ru-RU" altLang="ru-RU" sz="1400" i="1" dirty="0">
                <a:solidFill>
                  <a:srgbClr val="000072"/>
                </a:solidFill>
                <a:latin typeface="Times New Roman" pitchFamily="18" charset="0"/>
                <a:cs typeface="Times New Roman" pitchFamily="18" charset="0"/>
              </a:rPr>
              <a:t>Можайский городской округ</a:t>
            </a:r>
            <a:endParaRPr lang="ru-RU" altLang="ru-RU" sz="1400" dirty="0">
              <a:latin typeface="Times New Roman" pitchFamily="18" charset="0"/>
              <a:cs typeface="Times New Roman" pitchFamily="18" charset="0"/>
            </a:endParaRPr>
          </a:p>
        </p:txBody>
      </p:sp>
      <p:pic>
        <p:nvPicPr>
          <p:cNvPr id="9220" name="Рисунок 32" descr="Описание: Можайск-ГО-ПП-01"/>
          <p:cNvPicPr>
            <a:picLocks noChangeAspect="1" noChangeArrowheads="1"/>
          </p:cNvPicPr>
          <p:nvPr/>
        </p:nvPicPr>
        <p:blipFill>
          <a:blip r:embed="rId2" cstate="print"/>
          <a:srcRect/>
          <a:stretch>
            <a:fillRect/>
          </a:stretch>
        </p:blipFill>
        <p:spPr bwMode="auto">
          <a:xfrm>
            <a:off x="367992" y="370703"/>
            <a:ext cx="632103" cy="789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000125" y="428604"/>
            <a:ext cx="7929563" cy="642942"/>
          </a:xfrm>
          <a:prstGeom prst="rect">
            <a:avLst/>
          </a:prstGeom>
          <a:noFill/>
          <a:ln w="9525">
            <a:noFill/>
            <a:miter lim="800000"/>
            <a:headEnd/>
            <a:tailEnd/>
          </a:ln>
        </p:spPr>
        <p:txBody>
          <a:bodyPr anchor="ctr"/>
          <a:lstStyle/>
          <a:p>
            <a:pPr algn="ctr">
              <a:defRPr/>
            </a:pPr>
            <a:r>
              <a:rPr lang="ru-RU" i="1" dirty="0">
                <a:effectLst>
                  <a:outerShdw blurRad="38100" dist="38100" dir="2700000" algn="tl">
                    <a:srgbClr val="C0C0C0"/>
                  </a:outerShdw>
                </a:effectLst>
                <a:latin typeface="Times New Roman" pitchFamily="18" charset="0"/>
                <a:cs typeface="Times New Roman" pitchFamily="18" charset="0"/>
              </a:rPr>
              <a:t>Объем и структура налоговых и неналоговых доходов, а также межбюджетных трансфертов, поступающих в бюджет Можайского городского округа (тыс. руб.)</a:t>
            </a:r>
          </a:p>
        </p:txBody>
      </p:sp>
      <p:pic>
        <p:nvPicPr>
          <p:cNvPr id="29699" name="Рисунок 32" descr="Описание: Можайск-ГО-ПП-01"/>
          <p:cNvPicPr>
            <a:picLocks noChangeAspect="1" noChangeArrowheads="1"/>
          </p:cNvPicPr>
          <p:nvPr/>
        </p:nvPicPr>
        <p:blipFill>
          <a:blip r:embed="rId2" cstate="print"/>
          <a:srcRect/>
          <a:stretch>
            <a:fillRect/>
          </a:stretch>
        </p:blipFill>
        <p:spPr bwMode="auto">
          <a:xfrm>
            <a:off x="461192" y="474535"/>
            <a:ext cx="490530" cy="612860"/>
          </a:xfrm>
          <a:prstGeom prst="rect">
            <a:avLst/>
          </a:prstGeom>
          <a:noFill/>
          <a:ln w="9525">
            <a:noFill/>
            <a:miter lim="800000"/>
            <a:headEnd/>
            <a:tailEnd/>
          </a:ln>
        </p:spPr>
      </p:pic>
      <p:sp>
        <p:nvSpPr>
          <p:cNvPr id="29700" name="Прямоугольник 89"/>
          <p:cNvSpPr>
            <a:spLocks noChangeArrowheads="1"/>
          </p:cNvSpPr>
          <p:nvPr/>
        </p:nvSpPr>
        <p:spPr bwMode="auto">
          <a:xfrm>
            <a:off x="6361532" y="6466682"/>
            <a:ext cx="2500299" cy="307975"/>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403656" y="1142984"/>
          <a:ext cx="8344928" cy="5289536"/>
        </p:xfrm>
        <a:graphic>
          <a:graphicData uri="http://schemas.openxmlformats.org/drawingml/2006/table">
            <a:tbl>
              <a:tblPr/>
              <a:tblGrid>
                <a:gridCol w="1341444"/>
                <a:gridCol w="2378387"/>
                <a:gridCol w="864119"/>
                <a:gridCol w="740674"/>
                <a:gridCol w="798282"/>
                <a:gridCol w="740674"/>
                <a:gridCol w="740674"/>
                <a:gridCol w="740674"/>
              </a:tblGrid>
              <a:tr h="408714">
                <a:tc rowSpan="2">
                  <a:txBody>
                    <a:bodyPr/>
                    <a:lstStyle/>
                    <a:p>
                      <a:pPr algn="ctr" fontAlgn="ctr"/>
                      <a:r>
                        <a:rPr lang="ru-RU" sz="700" b="1" i="0" u="none" strike="noStrike" dirty="0">
                          <a:solidFill>
                            <a:srgbClr val="000000"/>
                          </a:solidFill>
                          <a:latin typeface="Times New Roman"/>
                        </a:rPr>
                        <a:t>Код бюджетной классификации</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Наименование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Отчет об исполнении </a:t>
                      </a:r>
                      <a:r>
                        <a:rPr lang="ru-RU" sz="700" b="1" i="0" u="none" strike="noStrike" dirty="0" smtClean="0">
                          <a:solidFill>
                            <a:srgbClr val="000000"/>
                          </a:solidFill>
                          <a:latin typeface="Times New Roman"/>
                        </a:rPr>
                        <a:t> </a:t>
                      </a:r>
                      <a:r>
                        <a:rPr lang="ru-RU" sz="700" b="1" i="0" u="none" strike="noStrike" dirty="0">
                          <a:solidFill>
                            <a:srgbClr val="000000"/>
                          </a:solidFill>
                          <a:latin typeface="Times New Roman"/>
                        </a:rPr>
                        <a:t>бюджета Можайского городского округа Московской области за 2021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Плановые назначения бюджета Можайского городского округа Московской области на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Ожидаемое исполнение бюджета Можайского городского округа Московской области за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gridSpan="3">
                  <a:txBody>
                    <a:bodyPr/>
                    <a:lstStyle/>
                    <a:p>
                      <a:pPr algn="ctr" fontAlgn="ctr"/>
                      <a:r>
                        <a:rPr lang="ru-RU" sz="800" b="1" i="0" u="none" strike="noStrike" dirty="0" smtClean="0">
                          <a:latin typeface="Times New Roman"/>
                        </a:rPr>
                        <a:t>Бюджет </a:t>
                      </a:r>
                      <a:r>
                        <a:rPr lang="ru-RU" sz="800" b="1" i="0" u="none" strike="noStrike" dirty="0">
                          <a:latin typeface="Times New Roman"/>
                        </a:rPr>
                        <a:t>Можайского городского округа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hMerge="1">
                  <a:txBody>
                    <a:bodyPr/>
                    <a:lstStyle/>
                    <a:p>
                      <a:endParaRPr lang="ru-RU"/>
                    </a:p>
                  </a:txBody>
                  <a:tcPr/>
                </a:tc>
              </a:tr>
              <a:tr h="40991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i="0" u="none" strike="noStrike">
                          <a:latin typeface="Times New Roman"/>
                        </a:rPr>
                        <a:t>2023 год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2024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2025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859261">
                <a:tc>
                  <a:txBody>
                    <a:bodyPr/>
                    <a:lstStyle/>
                    <a:p>
                      <a:pPr algn="ctr" fontAlgn="ctr"/>
                      <a:r>
                        <a:rPr lang="ru-RU" sz="800" b="0" i="0" u="none" strike="noStrike">
                          <a:latin typeface="Times New Roman"/>
                        </a:rPr>
                        <a:t>000 1 16 01133 01 0000 140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Административные штрафы, установленные Главой 13 Кодекса Российской Федерации об административных правонарушениях, за административные правонарушения в области связи и информации, налагаемые мировыми судьями, комиссиями по делам несовершеннолетних и защите их прав  </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5,0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5772">
                <a:tc>
                  <a:txBody>
                    <a:bodyPr/>
                    <a:lstStyle/>
                    <a:p>
                      <a:pPr algn="ctr" fontAlgn="ctr"/>
                      <a:r>
                        <a:rPr lang="ru-RU" sz="800" b="0" i="0" u="none" strike="noStrike" dirty="0">
                          <a:latin typeface="Times New Roman"/>
                        </a:rPr>
                        <a:t>000 1 16 01143 01 0000 140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0" u="none" strike="noStrike">
                          <a:latin typeface="Times New Roman"/>
                        </a:rPr>
                        <a:t>Административные штрафы, установленные Главой 14 Кодекса Российской Федерации об административных правонарушениях, за административные правонарушения в области предпринимательской деятельности и деятельности саморегулируемых организаций, налагаемые мировыми судьями, комиссиями по делам несовершеннолетних и защите их прав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39,3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87,5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4937">
                <a:tc>
                  <a:txBody>
                    <a:bodyPr/>
                    <a:lstStyle/>
                    <a:p>
                      <a:pPr algn="ctr" fontAlgn="ctr"/>
                      <a:r>
                        <a:rPr lang="ru-RU" sz="800" b="0" i="0" u="none" strike="noStrike">
                          <a:latin typeface="Times New Roman"/>
                        </a:rPr>
                        <a:t>000 1 16 01153 01 0000 140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0" u="none" strike="noStrike">
                          <a:latin typeface="Times New Roman"/>
                        </a:rPr>
                        <a:t>Административные штрафы, установленные Главой 15 Кодекса Российской Федерации об административных правонарушениях, за административные правонарушения в области финансов, налогов и сборов, страхования, рынка ценных бумаг (за исключением штрафов, указанных в пункте 6 статьи 46 Бюджетного кодекса Российской Федерации), налагаемые мировыми судьями, комиссиями по делам несовершеннолетних и защите их прав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0,4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0,4</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4937">
                <a:tc>
                  <a:txBody>
                    <a:bodyPr/>
                    <a:lstStyle/>
                    <a:p>
                      <a:pPr algn="ctr" fontAlgn="ctr"/>
                      <a:r>
                        <a:rPr lang="ru-RU" sz="800" b="0" i="0" u="none" strike="noStrike">
                          <a:latin typeface="Times New Roman"/>
                        </a:rPr>
                        <a:t>000 1 16 01154 01 0000 140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0" u="none" strike="noStrike">
                          <a:latin typeface="Times New Roman"/>
                        </a:rPr>
                        <a:t>Административные штрафы, установленные Главой 15 Кодекса Российской Федерации об административных правонарушениях, за административные правонарушения в области финансов, налогов и сборов, страхования, рынка ценных бумаг (за исключением штрафов, указанных в пункте 6 статьи 46 Бюджетного кодекса Российской Федерации), выявленные должностными лицами органов муниципального контроля  </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37,0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55,5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32,3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32,3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32,3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000125" y="428604"/>
            <a:ext cx="7929563" cy="714396"/>
          </a:xfrm>
          <a:prstGeom prst="rect">
            <a:avLst/>
          </a:prstGeom>
          <a:noFill/>
          <a:ln w="9525">
            <a:noFill/>
            <a:miter lim="800000"/>
            <a:headEnd/>
            <a:tailEnd/>
          </a:ln>
        </p:spPr>
        <p:txBody>
          <a:bodyPr anchor="ctr"/>
          <a:lstStyle/>
          <a:p>
            <a:pPr algn="ctr">
              <a:defRPr/>
            </a:pPr>
            <a:r>
              <a:rPr lang="ru-RU" i="1" dirty="0">
                <a:effectLst>
                  <a:outerShdw blurRad="38100" dist="38100" dir="2700000" algn="tl">
                    <a:srgbClr val="C0C0C0"/>
                  </a:outerShdw>
                </a:effectLst>
                <a:latin typeface="Times New Roman" pitchFamily="18" charset="0"/>
                <a:cs typeface="Times New Roman" pitchFamily="18" charset="0"/>
              </a:rPr>
              <a:t>Объем и структура налоговых и неналоговых доходов, а также межбюджетных трансфертов, поступающих в бюджет Можайского городского округа (тыс. руб.)</a:t>
            </a:r>
          </a:p>
        </p:txBody>
      </p:sp>
      <p:pic>
        <p:nvPicPr>
          <p:cNvPr id="29699" name="Рисунок 32" descr="Описание: Можайск-ГО-ПП-01"/>
          <p:cNvPicPr>
            <a:picLocks noChangeAspect="1" noChangeArrowheads="1"/>
          </p:cNvPicPr>
          <p:nvPr/>
        </p:nvPicPr>
        <p:blipFill>
          <a:blip r:embed="rId2" cstate="print"/>
          <a:srcRect/>
          <a:stretch>
            <a:fillRect/>
          </a:stretch>
        </p:blipFill>
        <p:spPr bwMode="auto">
          <a:xfrm>
            <a:off x="469430" y="458059"/>
            <a:ext cx="604812" cy="755642"/>
          </a:xfrm>
          <a:prstGeom prst="rect">
            <a:avLst/>
          </a:prstGeom>
          <a:noFill/>
          <a:ln w="9525">
            <a:noFill/>
            <a:miter lim="800000"/>
            <a:headEnd/>
            <a:tailEnd/>
          </a:ln>
        </p:spPr>
      </p:pic>
      <p:sp>
        <p:nvSpPr>
          <p:cNvPr id="29700" name="Прямоугольник 89"/>
          <p:cNvSpPr>
            <a:spLocks noChangeArrowheads="1"/>
          </p:cNvSpPr>
          <p:nvPr/>
        </p:nvSpPr>
        <p:spPr bwMode="auto">
          <a:xfrm>
            <a:off x="6023260" y="6491395"/>
            <a:ext cx="2786051" cy="307975"/>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428370" y="1214422"/>
          <a:ext cx="8287263" cy="4986177"/>
        </p:xfrm>
        <a:graphic>
          <a:graphicData uri="http://schemas.openxmlformats.org/drawingml/2006/table">
            <a:tbl>
              <a:tblPr/>
              <a:tblGrid>
                <a:gridCol w="1332173"/>
                <a:gridCol w="2361951"/>
                <a:gridCol w="858149"/>
                <a:gridCol w="735556"/>
                <a:gridCol w="792766"/>
                <a:gridCol w="735556"/>
                <a:gridCol w="735556"/>
                <a:gridCol w="735556"/>
              </a:tblGrid>
              <a:tr h="417505">
                <a:tc rowSpan="2">
                  <a:txBody>
                    <a:bodyPr/>
                    <a:lstStyle/>
                    <a:p>
                      <a:pPr algn="ctr" fontAlgn="ctr"/>
                      <a:r>
                        <a:rPr lang="ru-RU" sz="700" b="1" i="0" u="none" strike="noStrike" dirty="0">
                          <a:solidFill>
                            <a:srgbClr val="000000"/>
                          </a:solidFill>
                          <a:latin typeface="Times New Roman"/>
                        </a:rPr>
                        <a:t>Код бюджетной классификации</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Наименование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Отчет об исполнении </a:t>
                      </a:r>
                      <a:r>
                        <a:rPr lang="ru-RU" sz="700" b="1" i="0" u="none" strike="noStrike" dirty="0" smtClean="0">
                          <a:solidFill>
                            <a:srgbClr val="000000"/>
                          </a:solidFill>
                          <a:latin typeface="Times New Roman"/>
                        </a:rPr>
                        <a:t> </a:t>
                      </a:r>
                      <a:r>
                        <a:rPr lang="ru-RU" sz="700" b="1" i="0" u="none" strike="noStrike" dirty="0">
                          <a:solidFill>
                            <a:srgbClr val="000000"/>
                          </a:solidFill>
                          <a:latin typeface="Times New Roman"/>
                        </a:rPr>
                        <a:t>бюджета Можайского городского округа Московской области за 2021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Плановые назначения бюджета Можайского городского округа Московской области на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Ожидаемое исполнение бюджета Можайского городского округа Московской области за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gridSpan="3">
                  <a:txBody>
                    <a:bodyPr/>
                    <a:lstStyle/>
                    <a:p>
                      <a:pPr algn="ctr" fontAlgn="ctr"/>
                      <a:r>
                        <a:rPr lang="ru-RU" sz="800" b="1" i="0" u="none" strike="noStrike" dirty="0" smtClean="0">
                          <a:latin typeface="Times New Roman"/>
                        </a:rPr>
                        <a:t>Бюджет </a:t>
                      </a:r>
                      <a:r>
                        <a:rPr lang="ru-RU" sz="800" b="1" i="0" u="none" strike="noStrike" dirty="0">
                          <a:latin typeface="Times New Roman"/>
                        </a:rPr>
                        <a:t>Можайского городского округа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hMerge="1">
                  <a:txBody>
                    <a:bodyPr/>
                    <a:lstStyle/>
                    <a:p>
                      <a:endParaRPr lang="ru-RU"/>
                    </a:p>
                  </a:txBody>
                  <a:tcPr/>
                </a:tc>
              </a:tr>
              <a:tr h="41873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i="0" u="none" strike="noStrike" dirty="0">
                          <a:latin typeface="Times New Roman"/>
                        </a:rPr>
                        <a:t>2023 год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2024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2025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2247400">
                <a:tc>
                  <a:txBody>
                    <a:bodyPr/>
                    <a:lstStyle/>
                    <a:p>
                      <a:pPr algn="ctr" fontAlgn="auto"/>
                      <a:r>
                        <a:rPr lang="ru-RU" sz="800" b="0" i="0" u="none" strike="noStrike" dirty="0">
                          <a:latin typeface="Times New Roman"/>
                        </a:rPr>
                        <a:t>000 1 16 01157 01 0000 140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0" u="none" strike="noStrike" dirty="0">
                          <a:latin typeface="Times New Roman"/>
                        </a:rPr>
                        <a:t>Административные штрафы, установленные Главой 15 Кодекса Российской Федерации об административных правонарушениях, за административные правонарушения в области финансов, связанные с нецелевым использованием бюджетных средств, </a:t>
                      </a:r>
                      <a:r>
                        <a:rPr lang="ru-RU" sz="800" b="0" i="0" u="none" strike="noStrike" dirty="0" err="1">
                          <a:latin typeface="Times New Roman"/>
                        </a:rPr>
                        <a:t>невозвратом</a:t>
                      </a:r>
                      <a:r>
                        <a:rPr lang="ru-RU" sz="800" b="0" i="0" u="none" strike="noStrike" dirty="0">
                          <a:latin typeface="Times New Roman"/>
                        </a:rPr>
                        <a:t> либо несвоевременным возвратом бюджетного кредита, </a:t>
                      </a:r>
                      <a:r>
                        <a:rPr lang="ru-RU" sz="800" b="0" i="0" u="none" strike="noStrike" dirty="0" err="1">
                          <a:latin typeface="Times New Roman"/>
                        </a:rPr>
                        <a:t>неперечислением</a:t>
                      </a:r>
                      <a:r>
                        <a:rPr lang="ru-RU" sz="800" b="0" i="0" u="none" strike="noStrike" dirty="0">
                          <a:latin typeface="Times New Roman"/>
                        </a:rPr>
                        <a:t> либо несвоевременным перечислением платы за пользование бюджетным кредитом, нарушением условий предоставления бюджетного кредита, нарушением порядка и (или) условий предоставления (расходования) межбюджетных трансфертов, нарушением условий предоставления бюджетных инвестиций, субсидий юридическим лицам, индивидуальным предпринимателям и физическим лицам, подлежащие зачислению в бюджет муниципального образования</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2,7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2,7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2,7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96407">
                <a:tc>
                  <a:txBody>
                    <a:bodyPr/>
                    <a:lstStyle/>
                    <a:p>
                      <a:pPr algn="ctr" fontAlgn="ctr"/>
                      <a:r>
                        <a:rPr lang="ru-RU" sz="800" b="0" i="0" u="none" strike="noStrike">
                          <a:latin typeface="Times New Roman"/>
                        </a:rPr>
                        <a:t>000 1 16 01173 01 0000 140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0" u="none" strike="noStrike">
                          <a:latin typeface="Times New Roman"/>
                        </a:rPr>
                        <a:t>Административные штрафы, установленные главой 17 Кодекса Российской Федерации об административных правонарушениях, за административные правонарушения, посягающие на институты государственной власти, налагаемые мировыми судьями, комиссиями по делам несовершеннолетних и защите их прав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0,9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77741">
                <a:tc>
                  <a:txBody>
                    <a:bodyPr/>
                    <a:lstStyle/>
                    <a:p>
                      <a:pPr algn="ctr" fontAlgn="ctr"/>
                      <a:r>
                        <a:rPr lang="ru-RU" sz="800" b="0" i="0" u="none" strike="noStrike">
                          <a:latin typeface="Times New Roman"/>
                        </a:rPr>
                        <a:t>000 1 16 01193 01 0000 140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0" u="none" strike="noStrike">
                          <a:latin typeface="Times New Roman"/>
                        </a:rPr>
                        <a:t>Административные штрафы, установленные Главой 19 Кодекса Российской Федерации об административных правонарушениях, за административные правонарушения против порядка управления, налагаемые мировыми судьями, комиссиями по делам несовершеннолетних и защите их прав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388,3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0,2</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1 083,5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0,7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000125" y="428604"/>
            <a:ext cx="7929563" cy="714396"/>
          </a:xfrm>
          <a:prstGeom prst="rect">
            <a:avLst/>
          </a:prstGeom>
          <a:noFill/>
          <a:ln w="9525">
            <a:noFill/>
            <a:miter lim="800000"/>
            <a:headEnd/>
            <a:tailEnd/>
          </a:ln>
        </p:spPr>
        <p:txBody>
          <a:bodyPr anchor="ctr"/>
          <a:lstStyle/>
          <a:p>
            <a:pPr algn="ctr">
              <a:defRPr/>
            </a:pPr>
            <a:r>
              <a:rPr lang="ru-RU" i="1" dirty="0">
                <a:effectLst>
                  <a:outerShdw blurRad="38100" dist="38100" dir="2700000" algn="tl">
                    <a:srgbClr val="C0C0C0"/>
                  </a:outerShdw>
                </a:effectLst>
                <a:latin typeface="Times New Roman" pitchFamily="18" charset="0"/>
                <a:cs typeface="Times New Roman" pitchFamily="18" charset="0"/>
              </a:rPr>
              <a:t>Объем и структура налоговых и неналоговых доходов, а также межбюджетных трансфертов, поступающих в бюджет Можайского городского округа (тыс. руб.)</a:t>
            </a:r>
          </a:p>
        </p:txBody>
      </p:sp>
      <p:pic>
        <p:nvPicPr>
          <p:cNvPr id="29699" name="Рисунок 32" descr="Описание: Можайск-ГО-ПП-01"/>
          <p:cNvPicPr>
            <a:picLocks noChangeAspect="1" noChangeArrowheads="1"/>
          </p:cNvPicPr>
          <p:nvPr/>
        </p:nvPicPr>
        <p:blipFill>
          <a:blip r:embed="rId2" cstate="print"/>
          <a:srcRect/>
          <a:stretch>
            <a:fillRect/>
          </a:stretch>
        </p:blipFill>
        <p:spPr bwMode="auto">
          <a:xfrm>
            <a:off x="438822" y="487941"/>
            <a:ext cx="534920" cy="668320"/>
          </a:xfrm>
          <a:prstGeom prst="rect">
            <a:avLst/>
          </a:prstGeom>
          <a:noFill/>
          <a:ln w="9525">
            <a:noFill/>
            <a:miter lim="800000"/>
            <a:headEnd/>
            <a:tailEnd/>
          </a:ln>
        </p:spPr>
      </p:pic>
      <p:sp>
        <p:nvSpPr>
          <p:cNvPr id="29700" name="Прямоугольник 89"/>
          <p:cNvSpPr>
            <a:spLocks noChangeArrowheads="1"/>
          </p:cNvSpPr>
          <p:nvPr/>
        </p:nvSpPr>
        <p:spPr bwMode="auto">
          <a:xfrm>
            <a:off x="6163433" y="6491395"/>
            <a:ext cx="2571737" cy="307975"/>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500036" y="1214421"/>
          <a:ext cx="8143931" cy="4922049"/>
        </p:xfrm>
        <a:graphic>
          <a:graphicData uri="http://schemas.openxmlformats.org/drawingml/2006/table">
            <a:tbl>
              <a:tblPr/>
              <a:tblGrid>
                <a:gridCol w="1309133"/>
                <a:gridCol w="2321101"/>
                <a:gridCol w="843307"/>
                <a:gridCol w="722834"/>
                <a:gridCol w="779054"/>
                <a:gridCol w="722834"/>
                <a:gridCol w="722834"/>
                <a:gridCol w="722834"/>
              </a:tblGrid>
              <a:tr h="413855">
                <a:tc rowSpan="2">
                  <a:txBody>
                    <a:bodyPr/>
                    <a:lstStyle/>
                    <a:p>
                      <a:pPr algn="ctr" fontAlgn="ctr"/>
                      <a:r>
                        <a:rPr lang="ru-RU" sz="700" b="1" i="0" u="none" strike="noStrike" dirty="0">
                          <a:solidFill>
                            <a:srgbClr val="000000"/>
                          </a:solidFill>
                          <a:latin typeface="Times New Roman"/>
                        </a:rPr>
                        <a:t>Код бюджетной классификации</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Наименование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Отчет об исполнении консолидированного бюджета Можайского городского округа Московской области за 2021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Плановые назначения бюджета Можайского городского округа Московской области на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a:solidFill>
                            <a:srgbClr val="000000"/>
                          </a:solidFill>
                          <a:latin typeface="Times New Roman"/>
                        </a:rPr>
                        <a:t>Ожидаемое исполнение бюджета Можайского городского округа Московской области за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gridSpan="3">
                  <a:txBody>
                    <a:bodyPr/>
                    <a:lstStyle/>
                    <a:p>
                      <a:pPr algn="ctr" fontAlgn="ctr"/>
                      <a:r>
                        <a:rPr lang="ru-RU" sz="800" b="1" i="0" u="none" strike="noStrike" dirty="0">
                          <a:latin typeface="Times New Roman"/>
                        </a:rPr>
                        <a:t>Бюджета Можайского городского округа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hMerge="1">
                  <a:txBody>
                    <a:bodyPr/>
                    <a:lstStyle/>
                    <a:p>
                      <a:endParaRPr lang="ru-RU"/>
                    </a:p>
                  </a:txBody>
                  <a:tcPr/>
                </a:tc>
              </a:tr>
              <a:tr h="41507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i="0" u="none" strike="noStrike">
                          <a:latin typeface="Times New Roman"/>
                        </a:rPr>
                        <a:t>2023 год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a:latin typeface="Times New Roman"/>
                        </a:rPr>
                        <a:t>2024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2025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803365">
                <a:tc>
                  <a:txBody>
                    <a:bodyPr/>
                    <a:lstStyle/>
                    <a:p>
                      <a:pPr algn="ctr" fontAlgn="ctr"/>
                      <a:r>
                        <a:rPr lang="ru-RU" sz="800" b="0" i="0" u="none" strike="noStrike">
                          <a:latin typeface="Times New Roman"/>
                        </a:rPr>
                        <a:t>000 1 16 01194 01 0000 140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0" u="none" strike="noStrike">
                          <a:latin typeface="Times New Roman"/>
                        </a:rPr>
                        <a:t>Административные штрафы, установленные главой 19 Кодекса Российской Федерации об административных правонарушениях, за административные правонарушения против порядка управления, выявленные должностными лицами органов муниципального контроля</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41,2</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5,6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3494">
                <a:tc>
                  <a:txBody>
                    <a:bodyPr/>
                    <a:lstStyle/>
                    <a:p>
                      <a:pPr algn="ctr" fontAlgn="ctr"/>
                      <a:r>
                        <a:rPr lang="ru-RU" sz="800" b="0" i="0" u="none" strike="noStrike">
                          <a:solidFill>
                            <a:srgbClr val="000000"/>
                          </a:solidFill>
                          <a:latin typeface="Times New Roman"/>
                        </a:rPr>
                        <a:t>000 1 16 01203 01 0000 140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Административные штрафы, установленные Главой 20 Кодекса Российской Федерации об административных правонарушениях, за административные правонарушения, посягающие на общественный порядок и общественную безопасность, налагаемые мировыми судьями, комиссиями по делам несовершеннолетних и защите их прав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473,9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329,7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22,9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22,9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22,9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3835">
                <a:tc>
                  <a:txBody>
                    <a:bodyPr/>
                    <a:lstStyle/>
                    <a:p>
                      <a:pPr algn="ctr" fontAlgn="ctr"/>
                      <a:r>
                        <a:rPr lang="ru-RU" sz="800" b="0" i="0" u="none" strike="noStrike">
                          <a:solidFill>
                            <a:srgbClr val="000000"/>
                          </a:solidFill>
                          <a:latin typeface="Times New Roman"/>
                        </a:rPr>
                        <a:t>000 1 16 02 020 02 0000 140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Административные штрафы, установленные законами субъектов Российской Федерации об административных правонарушениях, за нарушение муниципальных правовых актов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485,0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182,0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6 919,0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85105">
                <a:tc>
                  <a:txBody>
                    <a:bodyPr/>
                    <a:lstStyle/>
                    <a:p>
                      <a:pPr algn="ctr" fontAlgn="ctr"/>
                      <a:r>
                        <a:rPr lang="ru-RU" sz="800" b="0" i="0" u="none" strike="noStrike">
                          <a:solidFill>
                            <a:srgbClr val="000000"/>
                          </a:solidFill>
                          <a:latin typeface="Times New Roman"/>
                        </a:rPr>
                        <a:t>000 1 16 07010 04 0000 140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Штрафы, неустойки, пени, уплаченные в случае просрочки исполнения поставщиком (подрядчиком, исполнителем) обязательств, предусмотренных муниципальным контрактом, заключенным муниципальным органом, казенным учреждением городского округа</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3 332,0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1 463,5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1 312,2</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1621">
                <a:tc>
                  <a:txBody>
                    <a:bodyPr/>
                    <a:lstStyle/>
                    <a:p>
                      <a:pPr algn="ctr" fontAlgn="t"/>
                      <a:r>
                        <a:rPr lang="ru-RU" sz="800" b="0" i="0" u="none" strike="noStrike">
                          <a:latin typeface="Times New Roman"/>
                        </a:rPr>
                        <a:t>000 1 16 07090 04 0000 140</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0" u="none" strike="noStrike">
                          <a:latin typeface="Times New Roman"/>
                        </a:rPr>
                        <a:t>Иные штрафы, неустойки, пени, уплаченные в соответствии с законом или договором в случае неисполнения или ненадлежащего исполнения обязательств перед муниципальным органом, (муниципальным казенным учреждением) городского округа</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1 343,2</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1 124,2</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000125" y="500042"/>
            <a:ext cx="7929563" cy="500066"/>
          </a:xfrm>
          <a:prstGeom prst="rect">
            <a:avLst/>
          </a:prstGeom>
          <a:noFill/>
          <a:ln w="9525">
            <a:noFill/>
            <a:miter lim="800000"/>
            <a:headEnd/>
            <a:tailEnd/>
          </a:ln>
        </p:spPr>
        <p:txBody>
          <a:bodyPr anchor="ctr"/>
          <a:lstStyle/>
          <a:p>
            <a:pPr algn="ctr">
              <a:defRPr/>
            </a:pPr>
            <a:r>
              <a:rPr lang="ru-RU" i="1" dirty="0">
                <a:effectLst>
                  <a:outerShdw blurRad="38100" dist="38100" dir="2700000" algn="tl">
                    <a:srgbClr val="C0C0C0"/>
                  </a:outerShdw>
                </a:effectLst>
                <a:latin typeface="Times New Roman" pitchFamily="18" charset="0"/>
                <a:cs typeface="Times New Roman" pitchFamily="18" charset="0"/>
              </a:rPr>
              <a:t>Объем и структура налоговых и неналоговых доходов, а также межбюджетных трансфертов, поступающих в бюджет Можайского городского округа (тыс. руб.)</a:t>
            </a:r>
          </a:p>
        </p:txBody>
      </p:sp>
      <p:pic>
        <p:nvPicPr>
          <p:cNvPr id="29699" name="Рисунок 32" descr="Описание: Можайск-ГО-ПП-01"/>
          <p:cNvPicPr>
            <a:picLocks noChangeAspect="1" noChangeArrowheads="1"/>
          </p:cNvPicPr>
          <p:nvPr/>
        </p:nvPicPr>
        <p:blipFill>
          <a:blip r:embed="rId2" cstate="print"/>
          <a:srcRect/>
          <a:stretch>
            <a:fillRect/>
          </a:stretch>
        </p:blipFill>
        <p:spPr bwMode="auto">
          <a:xfrm>
            <a:off x="461192" y="441583"/>
            <a:ext cx="533374" cy="666389"/>
          </a:xfrm>
          <a:prstGeom prst="rect">
            <a:avLst/>
          </a:prstGeom>
          <a:noFill/>
          <a:ln w="9525">
            <a:noFill/>
            <a:miter lim="800000"/>
            <a:headEnd/>
            <a:tailEnd/>
          </a:ln>
        </p:spPr>
      </p:pic>
      <p:sp>
        <p:nvSpPr>
          <p:cNvPr id="29700" name="Прямоугольник 89"/>
          <p:cNvSpPr>
            <a:spLocks noChangeArrowheads="1"/>
          </p:cNvSpPr>
          <p:nvPr/>
        </p:nvSpPr>
        <p:spPr bwMode="auto">
          <a:xfrm>
            <a:off x="6278763" y="6532584"/>
            <a:ext cx="2357423" cy="307975"/>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500033" y="1214421"/>
          <a:ext cx="8143934" cy="5371785"/>
        </p:xfrm>
        <a:graphic>
          <a:graphicData uri="http://schemas.openxmlformats.org/drawingml/2006/table">
            <a:tbl>
              <a:tblPr/>
              <a:tblGrid>
                <a:gridCol w="1309133"/>
                <a:gridCol w="2321100"/>
                <a:gridCol w="843307"/>
                <a:gridCol w="722835"/>
                <a:gridCol w="779054"/>
                <a:gridCol w="722835"/>
                <a:gridCol w="722835"/>
                <a:gridCol w="722835"/>
              </a:tblGrid>
              <a:tr h="362822">
                <a:tc rowSpan="2">
                  <a:txBody>
                    <a:bodyPr/>
                    <a:lstStyle/>
                    <a:p>
                      <a:pPr algn="ctr" fontAlgn="ctr"/>
                      <a:r>
                        <a:rPr lang="ru-RU" sz="700" b="1" i="0" u="none" strike="noStrike" dirty="0">
                          <a:solidFill>
                            <a:srgbClr val="000000"/>
                          </a:solidFill>
                          <a:latin typeface="Times New Roman"/>
                        </a:rPr>
                        <a:t>Код бюджетной классификации</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Наименование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Отчет об исполнении консолидированного бюджета Можайского городского округа Московской области за 2021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Плановые назначения бюджета Можайского городского округа Московской области на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Ожидаемое исполнение бюджета Можайского городского округа Московской области за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gridSpan="3">
                  <a:txBody>
                    <a:bodyPr/>
                    <a:lstStyle/>
                    <a:p>
                      <a:pPr algn="ctr" fontAlgn="ctr"/>
                      <a:r>
                        <a:rPr lang="ru-RU" sz="800" b="1" i="0" u="none" strike="noStrike" dirty="0">
                          <a:latin typeface="Times New Roman"/>
                        </a:rPr>
                        <a:t>Бюджета Можайского городского округа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hMerge="1">
                  <a:txBody>
                    <a:bodyPr/>
                    <a:lstStyle/>
                    <a:p>
                      <a:endParaRPr lang="ru-RU"/>
                    </a:p>
                  </a:txBody>
                  <a:tcPr/>
                </a:tc>
              </a:tr>
              <a:tr h="36388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i="0" u="none" strike="noStrike" dirty="0">
                          <a:latin typeface="Times New Roman"/>
                        </a:rPr>
                        <a:t>2023 год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2024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2025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870984">
                <a:tc>
                  <a:txBody>
                    <a:bodyPr/>
                    <a:lstStyle/>
                    <a:p>
                      <a:pPr algn="ctr" fontAlgn="t"/>
                      <a:r>
                        <a:rPr lang="ru-RU" sz="800" b="0" i="1" u="none" strike="noStrike">
                          <a:latin typeface="Times New Roman"/>
                        </a:rPr>
                        <a:t>000 1 16 07090 04 0001 140</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1" u="none" strike="noStrike">
                          <a:latin typeface="Times New Roman"/>
                        </a:rPr>
                        <a:t>Иные штрафы, неустойки, пени, уплаченные в соответствии с законом или договором в случае неисполнения или ненадлежащего исполнения обязательств перед муниципальным органом, (муниципальным казенным учреждением) городского округа (по договорам аренды земельных участков, государственная собственность на которые не разграничена)</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latin typeface="Times New Roman"/>
                        </a:rPr>
                        <a:t>743,3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683,5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7396">
                <a:tc>
                  <a:txBody>
                    <a:bodyPr/>
                    <a:lstStyle/>
                    <a:p>
                      <a:pPr algn="ctr" fontAlgn="t"/>
                      <a:r>
                        <a:rPr lang="ru-RU" sz="800" b="0" i="1" u="none" strike="noStrike">
                          <a:latin typeface="Times New Roman"/>
                        </a:rPr>
                        <a:t>000 1 16 07090 04 0002 140</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1" u="none" strike="noStrike">
                          <a:latin typeface="Times New Roman"/>
                        </a:rPr>
                        <a:t>Иные штрафы, неустойки, пени, уплаченные в соответствии с законом или договором в случае неисполнения или ненадлежащего исполнения обязательств перед муниципальным органом, (муниципальным казенным учреждением) городского округа (по договорам купли-продажи земельных участков, государственная собственность  на которые не разграничена и которые расположены в границах городских округов)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0,2</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2,0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9190">
                <a:tc>
                  <a:txBody>
                    <a:bodyPr/>
                    <a:lstStyle/>
                    <a:p>
                      <a:pPr algn="ctr" fontAlgn="t"/>
                      <a:r>
                        <a:rPr lang="ru-RU" sz="800" b="0" i="1" u="none" strike="noStrike">
                          <a:solidFill>
                            <a:srgbClr val="000000"/>
                          </a:solidFill>
                          <a:latin typeface="Times New Roman"/>
                        </a:rPr>
                        <a:t>000 1 16 07 090 04 0003 140</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1" u="none" strike="noStrike">
                          <a:solidFill>
                            <a:srgbClr val="000000"/>
                          </a:solidFill>
                          <a:latin typeface="Times New Roman"/>
                        </a:rPr>
                        <a:t>Иные штрафы, неустойки, пени, уплаченные в соответствии с законом или договором в случае неисполнения или ненадлежащего исполнения обязательств перед муниципальным органом, (муниципальным казенным учреждением) городского округа (по договорам арендной платы, а также средствам от продажи права на заключение договоров аренды за земли, находящиеся в собственности городских округов)</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444,0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353,8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9190">
                <a:tc>
                  <a:txBody>
                    <a:bodyPr/>
                    <a:lstStyle/>
                    <a:p>
                      <a:pPr algn="ctr" fontAlgn="t"/>
                      <a:r>
                        <a:rPr lang="ru-RU" sz="800" b="0" i="1" u="none" strike="noStrike">
                          <a:solidFill>
                            <a:srgbClr val="000000"/>
                          </a:solidFill>
                          <a:latin typeface="Times New Roman"/>
                        </a:rPr>
                        <a:t>000 1 16 07 090 04 0004 140</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1" u="none" strike="noStrike">
                          <a:solidFill>
                            <a:srgbClr val="000000"/>
                          </a:solidFill>
                          <a:latin typeface="Times New Roman"/>
                        </a:rPr>
                        <a:t>Иные штрафы, неустойки, пени, уплаченные в соответствии с законом или договором в случае неисполнения или ненадлежащего исполнения обязательств перед муниципальным органом, (муниципальным казенным учреждением) городского округа (по договорам аренды имущества, находящегося в оперативном управлении органов управления городских округов и созданных ими учреждений)</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12,7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3,3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000125" y="428604"/>
            <a:ext cx="7929563" cy="714396"/>
          </a:xfrm>
          <a:prstGeom prst="rect">
            <a:avLst/>
          </a:prstGeom>
          <a:noFill/>
          <a:ln w="9525">
            <a:noFill/>
            <a:miter lim="800000"/>
            <a:headEnd/>
            <a:tailEnd/>
          </a:ln>
        </p:spPr>
        <p:txBody>
          <a:bodyPr anchor="ctr"/>
          <a:lstStyle/>
          <a:p>
            <a:pPr algn="ctr">
              <a:defRPr/>
            </a:pPr>
            <a:r>
              <a:rPr lang="ru-RU" i="1" dirty="0">
                <a:effectLst>
                  <a:outerShdw blurRad="38100" dist="38100" dir="2700000" algn="tl">
                    <a:srgbClr val="C0C0C0"/>
                  </a:outerShdw>
                </a:effectLst>
                <a:latin typeface="Times New Roman" pitchFamily="18" charset="0"/>
                <a:cs typeface="Times New Roman" pitchFamily="18" charset="0"/>
              </a:rPr>
              <a:t>Объем и структура налоговых и неналоговых доходов, а также межбюджетных трансфертов, поступающих в бюджет Можайского городского округа (тыс. руб.)</a:t>
            </a:r>
          </a:p>
        </p:txBody>
      </p:sp>
      <p:pic>
        <p:nvPicPr>
          <p:cNvPr id="29699" name="Рисунок 32" descr="Описание: Можайск-ГО-ПП-01"/>
          <p:cNvPicPr>
            <a:picLocks noChangeAspect="1" noChangeArrowheads="1"/>
          </p:cNvPicPr>
          <p:nvPr/>
        </p:nvPicPr>
        <p:blipFill>
          <a:blip r:embed="rId2" cstate="print"/>
          <a:srcRect/>
          <a:stretch>
            <a:fillRect/>
          </a:stretch>
        </p:blipFill>
        <p:spPr bwMode="auto">
          <a:xfrm>
            <a:off x="444226" y="479573"/>
            <a:ext cx="576777" cy="720616"/>
          </a:xfrm>
          <a:prstGeom prst="rect">
            <a:avLst/>
          </a:prstGeom>
          <a:noFill/>
          <a:ln w="9525">
            <a:noFill/>
            <a:miter lim="800000"/>
            <a:headEnd/>
            <a:tailEnd/>
          </a:ln>
        </p:spPr>
      </p:pic>
      <p:sp>
        <p:nvSpPr>
          <p:cNvPr id="29700" name="Прямоугольник 89"/>
          <p:cNvSpPr>
            <a:spLocks noChangeArrowheads="1"/>
          </p:cNvSpPr>
          <p:nvPr/>
        </p:nvSpPr>
        <p:spPr bwMode="auto">
          <a:xfrm>
            <a:off x="6177337" y="6474920"/>
            <a:ext cx="2571737" cy="307975"/>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500034" y="1214422"/>
          <a:ext cx="8143934" cy="5035229"/>
        </p:xfrm>
        <a:graphic>
          <a:graphicData uri="http://schemas.openxmlformats.org/drawingml/2006/table">
            <a:tbl>
              <a:tblPr/>
              <a:tblGrid>
                <a:gridCol w="1309133"/>
                <a:gridCol w="2321100"/>
                <a:gridCol w="843307"/>
                <a:gridCol w="722835"/>
                <a:gridCol w="779054"/>
                <a:gridCol w="722835"/>
                <a:gridCol w="722835"/>
                <a:gridCol w="722835"/>
              </a:tblGrid>
              <a:tr h="386565">
                <a:tc rowSpan="2">
                  <a:txBody>
                    <a:bodyPr/>
                    <a:lstStyle/>
                    <a:p>
                      <a:pPr algn="ctr" fontAlgn="ctr"/>
                      <a:r>
                        <a:rPr lang="ru-RU" sz="700" b="1" i="0" u="none" strike="noStrike" dirty="0">
                          <a:solidFill>
                            <a:srgbClr val="000000"/>
                          </a:solidFill>
                          <a:latin typeface="Times New Roman"/>
                        </a:rPr>
                        <a:t>Код бюджетной классификации</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Наименование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Отчет об исполнении консолидированного бюджета Можайского городского округа Московской области за 2021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Плановые назначения бюджета Можайского городского округа Московской области на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Ожидаемое исполнение бюджета Можайского городского округа Московской области за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gridSpan="3">
                  <a:txBody>
                    <a:bodyPr/>
                    <a:lstStyle/>
                    <a:p>
                      <a:pPr algn="ctr" fontAlgn="ctr"/>
                      <a:r>
                        <a:rPr lang="ru-RU" sz="800" b="1" i="0" u="none" strike="noStrike" dirty="0">
                          <a:latin typeface="Times New Roman"/>
                        </a:rPr>
                        <a:t>Бюджета Можайского городского округа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hMerge="1">
                  <a:txBody>
                    <a:bodyPr/>
                    <a:lstStyle/>
                    <a:p>
                      <a:endParaRPr lang="ru-RU"/>
                    </a:p>
                  </a:txBody>
                  <a:tcPr/>
                </a:tc>
              </a:tr>
              <a:tr h="38770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i="0" u="none" strike="noStrike" dirty="0">
                          <a:latin typeface="Times New Roman"/>
                        </a:rPr>
                        <a:t>2023 год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2024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2025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927981">
                <a:tc>
                  <a:txBody>
                    <a:bodyPr/>
                    <a:lstStyle/>
                    <a:p>
                      <a:pPr algn="ctr" fontAlgn="t"/>
                      <a:r>
                        <a:rPr lang="ru-RU" sz="800" b="0" i="1" u="none" strike="noStrike">
                          <a:solidFill>
                            <a:srgbClr val="000000"/>
                          </a:solidFill>
                          <a:latin typeface="Times New Roman"/>
                        </a:rPr>
                        <a:t>000 1 16 07 090 04 0005 140</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1" u="none" strike="noStrike" dirty="0">
                          <a:solidFill>
                            <a:srgbClr val="000000"/>
                          </a:solidFill>
                          <a:latin typeface="Times New Roman"/>
                        </a:rPr>
                        <a:t>Иные штрафы, неустойки, пени, уплаченные в соответствии с законом или договором в случае неисполнения или ненадлежащего исполнения обязательств перед муниципальным органом, (муниципальным казенным учреждением) городского округа (по договорам аренды имущества, составляющего казну городских округов)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33,0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11,8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3268">
                <a:tc>
                  <a:txBody>
                    <a:bodyPr/>
                    <a:lstStyle/>
                    <a:p>
                      <a:pPr algn="ctr" fontAlgn="ctr"/>
                      <a:r>
                        <a:rPr lang="ru-RU" sz="800" b="0" i="1" u="none" strike="noStrike">
                          <a:solidFill>
                            <a:srgbClr val="000000"/>
                          </a:solidFill>
                          <a:latin typeface="Times New Roman"/>
                        </a:rPr>
                        <a:t>000 1 16 07090 04 0007 140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1" u="none" strike="noStrike">
                          <a:solidFill>
                            <a:srgbClr val="000000"/>
                          </a:solidFill>
                          <a:latin typeface="Times New Roman"/>
                        </a:rPr>
                        <a:t>Иные штрафы, неустойки, пени, уплаченные в соответствии с законом или договором в случае неисполнения или ненадлежащего исполнения обязательств перед муниципальным органом, (муниципальным казенным учреждением) городского округа (реализация иного имущества, находящегося в собственности городских округов, в части реализации основных средств по указанному имуществу)</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110,0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69,8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9304">
                <a:tc>
                  <a:txBody>
                    <a:bodyPr/>
                    <a:lstStyle/>
                    <a:p>
                      <a:pPr algn="ctr" fontAlgn="ctr"/>
                      <a:r>
                        <a:rPr lang="ru-RU" sz="800" b="0" i="0" u="none" strike="noStrike">
                          <a:solidFill>
                            <a:srgbClr val="000000"/>
                          </a:solidFill>
                          <a:latin typeface="Times New Roman"/>
                        </a:rPr>
                        <a:t>000 1 16 10031 04 0000 140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Возмещение ущерба при возникновении страховых случаев, когда выгодоприобретателями выступают получатели средств бюджета городского округа</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137,2</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11,1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2378">
                <a:tc>
                  <a:txBody>
                    <a:bodyPr/>
                    <a:lstStyle/>
                    <a:p>
                      <a:pPr algn="ctr" fontAlgn="t"/>
                      <a:r>
                        <a:rPr lang="ru-RU" sz="800" b="0" i="0" u="none" strike="noStrike">
                          <a:latin typeface="Times New Roman"/>
                        </a:rPr>
                        <a:t>000 1 16 10032 04 0000 140</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0" u="none" strike="noStrike">
                          <a:latin typeface="Times New Roman"/>
                        </a:rPr>
                        <a:t>Прочее возмещение ущерба, причиненного муниципальному имуществу городского округа (за исключением имущества, закрепленного за муниципальными бюджетными (автономными) учреждениями, унитарными предприятиями)</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2 269,6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2 125,1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9148">
                <a:tc>
                  <a:txBody>
                    <a:bodyPr/>
                    <a:lstStyle/>
                    <a:p>
                      <a:pPr algn="ctr" fontAlgn="t"/>
                      <a:r>
                        <a:rPr lang="ru-RU" sz="800" b="0" i="1" u="none" strike="noStrike">
                          <a:latin typeface="Times New Roman"/>
                        </a:rPr>
                        <a:t>000 1 16 10032 04 0001 140</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1" u="none" strike="noStrike">
                          <a:latin typeface="Times New Roman"/>
                        </a:rPr>
                        <a:t>Прочее возмещение ущерба, причиненного муниципальному имуществу городского округа (за исключением имущества, закрепленного за муниципальными бюджетными (автономными) учреждениями, унитарными предприятиями) (неосновательное обогащение за пользование земельными участками, государственная собственность на которые не разграничена)</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1 039,0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1 019,9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000125" y="428604"/>
            <a:ext cx="7929563" cy="714396"/>
          </a:xfrm>
          <a:prstGeom prst="rect">
            <a:avLst/>
          </a:prstGeom>
          <a:noFill/>
          <a:ln w="9525">
            <a:noFill/>
            <a:miter lim="800000"/>
            <a:headEnd/>
            <a:tailEnd/>
          </a:ln>
        </p:spPr>
        <p:txBody>
          <a:bodyPr anchor="ctr"/>
          <a:lstStyle/>
          <a:p>
            <a:pPr algn="ctr">
              <a:defRPr/>
            </a:pPr>
            <a:r>
              <a:rPr lang="ru-RU" i="1" dirty="0">
                <a:effectLst>
                  <a:outerShdw blurRad="38100" dist="38100" dir="2700000" algn="tl">
                    <a:srgbClr val="C0C0C0"/>
                  </a:outerShdw>
                </a:effectLst>
                <a:latin typeface="Times New Roman" pitchFamily="18" charset="0"/>
                <a:cs typeface="Times New Roman" pitchFamily="18" charset="0"/>
              </a:rPr>
              <a:t>Объем и структура налоговых и неналоговых доходов, а также межбюджетных трансфертов, поступающих в бюджет Можайского городского округа (тыс. руб.)</a:t>
            </a:r>
          </a:p>
        </p:txBody>
      </p:sp>
      <p:pic>
        <p:nvPicPr>
          <p:cNvPr id="29699" name="Рисунок 32" descr="Описание: Можайск-ГО-ПП-01"/>
          <p:cNvPicPr>
            <a:picLocks noChangeAspect="1" noChangeArrowheads="1"/>
          </p:cNvPicPr>
          <p:nvPr/>
        </p:nvPicPr>
        <p:blipFill>
          <a:blip r:embed="rId2" cstate="print"/>
          <a:srcRect/>
          <a:stretch>
            <a:fillRect/>
          </a:stretch>
        </p:blipFill>
        <p:spPr bwMode="auto">
          <a:xfrm>
            <a:off x="485417" y="457692"/>
            <a:ext cx="592098" cy="739758"/>
          </a:xfrm>
          <a:prstGeom prst="rect">
            <a:avLst/>
          </a:prstGeom>
          <a:noFill/>
          <a:ln w="9525">
            <a:noFill/>
            <a:miter lim="800000"/>
            <a:headEnd/>
            <a:tailEnd/>
          </a:ln>
        </p:spPr>
      </p:pic>
      <p:sp>
        <p:nvSpPr>
          <p:cNvPr id="29700" name="Прямоугольник 89"/>
          <p:cNvSpPr>
            <a:spLocks noChangeArrowheads="1"/>
          </p:cNvSpPr>
          <p:nvPr/>
        </p:nvSpPr>
        <p:spPr bwMode="auto">
          <a:xfrm>
            <a:off x="6424602" y="6483157"/>
            <a:ext cx="2357423" cy="307975"/>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500036" y="1214421"/>
          <a:ext cx="8143931" cy="4926661"/>
        </p:xfrm>
        <a:graphic>
          <a:graphicData uri="http://schemas.openxmlformats.org/drawingml/2006/table">
            <a:tbl>
              <a:tblPr/>
              <a:tblGrid>
                <a:gridCol w="1309133"/>
                <a:gridCol w="2321100"/>
                <a:gridCol w="843307"/>
                <a:gridCol w="722834"/>
                <a:gridCol w="779055"/>
                <a:gridCol w="722834"/>
                <a:gridCol w="722834"/>
                <a:gridCol w="722834"/>
              </a:tblGrid>
              <a:tr h="411553">
                <a:tc rowSpan="2">
                  <a:txBody>
                    <a:bodyPr/>
                    <a:lstStyle/>
                    <a:p>
                      <a:pPr algn="ctr" fontAlgn="ctr"/>
                      <a:r>
                        <a:rPr lang="ru-RU" sz="700" b="1" i="0" u="none" strike="noStrike" dirty="0">
                          <a:solidFill>
                            <a:srgbClr val="000000"/>
                          </a:solidFill>
                          <a:latin typeface="Times New Roman"/>
                        </a:rPr>
                        <a:t>Код бюджетной классификации</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Наименование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Отчет об исполнении консолидированного бюджета Можайского городского округа Московской области за 2021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Плановые назначения бюджета Можайского городского округа Московской области на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Ожидаемое исполнение бюджета Можайского городского округа Московской области за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gridSpan="3">
                  <a:txBody>
                    <a:bodyPr/>
                    <a:lstStyle/>
                    <a:p>
                      <a:pPr algn="ctr" fontAlgn="ctr"/>
                      <a:r>
                        <a:rPr lang="ru-RU" sz="800" b="1" i="0" u="none" strike="noStrike" dirty="0">
                          <a:latin typeface="Times New Roman"/>
                        </a:rPr>
                        <a:t>Бюджета Можайского городского округа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hMerge="1">
                  <a:txBody>
                    <a:bodyPr/>
                    <a:lstStyle/>
                    <a:p>
                      <a:endParaRPr lang="ru-RU"/>
                    </a:p>
                  </a:txBody>
                  <a:tcPr/>
                </a:tc>
              </a:tr>
              <a:tr h="41276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i="0" u="none" strike="noStrike" dirty="0">
                          <a:latin typeface="Times New Roman"/>
                        </a:rPr>
                        <a:t>2023 год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2024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2025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1077297">
                <a:tc>
                  <a:txBody>
                    <a:bodyPr/>
                    <a:lstStyle/>
                    <a:p>
                      <a:pPr algn="ctr" fontAlgn="t"/>
                      <a:r>
                        <a:rPr lang="ru-RU" sz="800" b="0" i="1" u="none" strike="noStrike">
                          <a:solidFill>
                            <a:srgbClr val="000000"/>
                          </a:solidFill>
                          <a:latin typeface="Times New Roman"/>
                        </a:rPr>
                        <a:t>000 1 16 10032 04 0002 140</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1" u="none" strike="noStrike" dirty="0">
                          <a:solidFill>
                            <a:srgbClr val="000000"/>
                          </a:solidFill>
                          <a:latin typeface="Times New Roman"/>
                        </a:rPr>
                        <a:t>Прочее возмещение ущерба, причиненного муниципальному имуществу городского округа (за исключением имущества, закрепленного за муниципальными бюджетными (автономными) учреждениями, унитарными предприятиями) (неосновательное обогащение за пользование земельными участками, находящимися в собственности  муниципального образования)</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1 230,6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1 057,6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83073">
                <a:tc>
                  <a:txBody>
                    <a:bodyPr/>
                    <a:lstStyle/>
                    <a:p>
                      <a:pPr algn="ctr" fontAlgn="t"/>
                      <a:r>
                        <a:rPr lang="ru-RU" sz="800" b="0" i="1" u="none" strike="noStrike">
                          <a:solidFill>
                            <a:srgbClr val="000000"/>
                          </a:solidFill>
                          <a:latin typeface="Times New Roman"/>
                        </a:rPr>
                        <a:t>000 1 16 10032 04 0003 140</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1" u="none" strike="noStrike">
                          <a:solidFill>
                            <a:srgbClr val="000000"/>
                          </a:solidFill>
                          <a:latin typeface="Times New Roman"/>
                        </a:rPr>
                        <a:t>Прочее возмещение ущерба, причиненного муниципальному имуществу городского округа (за исключением имущества, закрепленного за муниципальными бюджетными (автономными) учреждениями, унитарными предприятиями)(денежные взыскания (штрафы) и иные суммы, взыскиваемые с лиц, виновных в совершении преступлений, и в возмещении ущерба имуществу, зачисляемые в бюджеты городских округов)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47,6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1662">
                <a:tc>
                  <a:txBody>
                    <a:bodyPr/>
                    <a:lstStyle/>
                    <a:p>
                      <a:pPr algn="ctr" fontAlgn="ctr"/>
                      <a:r>
                        <a:rPr lang="ru-RU" sz="800" b="0" i="0" u="none" strike="noStrike">
                          <a:solidFill>
                            <a:srgbClr val="000000"/>
                          </a:solidFill>
                          <a:latin typeface="Times New Roman"/>
                        </a:rPr>
                        <a:t>000 1 16 10061 04 0000 140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Платежи в целях возмещения убытков, причиненных уклонением от заключения с муниципальным органом городского округа (муниципальным казенным учреждением) муниципального контракта, а также иные денежные средства, подлежащие зачислению в бюджет городского округа за нарушение законодательства Российской Федерации о контрактной системе в сфере закупок товаров, работ, услуг для обеспечения государственных и муниципальных нужд (за исключением муниципального контракта, финансируемого за счет средств муниципального дорожного фонда)</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1,5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000125" y="411892"/>
            <a:ext cx="7929563" cy="731108"/>
          </a:xfrm>
          <a:prstGeom prst="rect">
            <a:avLst/>
          </a:prstGeom>
          <a:noFill/>
          <a:ln w="9525">
            <a:noFill/>
            <a:miter lim="800000"/>
            <a:headEnd/>
            <a:tailEnd/>
          </a:ln>
        </p:spPr>
        <p:txBody>
          <a:bodyPr anchor="ctr"/>
          <a:lstStyle/>
          <a:p>
            <a:pPr algn="ctr">
              <a:defRPr/>
            </a:pPr>
            <a:r>
              <a:rPr lang="ru-RU" i="1" dirty="0">
                <a:effectLst>
                  <a:outerShdw blurRad="38100" dist="38100" dir="2700000" algn="tl">
                    <a:srgbClr val="C0C0C0"/>
                  </a:outerShdw>
                </a:effectLst>
                <a:latin typeface="Times New Roman" pitchFamily="18" charset="0"/>
                <a:cs typeface="Times New Roman" pitchFamily="18" charset="0"/>
              </a:rPr>
              <a:t>Объем и структура налоговых и неналоговых доходов, а также межбюджетных трансфертов, поступающих в бюджет Можайского городского округа (тыс. руб.)</a:t>
            </a:r>
          </a:p>
        </p:txBody>
      </p:sp>
      <p:pic>
        <p:nvPicPr>
          <p:cNvPr id="29699" name="Рисунок 32" descr="Описание: Можайск-ГО-ПП-01"/>
          <p:cNvPicPr>
            <a:picLocks noChangeAspect="1" noChangeArrowheads="1"/>
          </p:cNvPicPr>
          <p:nvPr/>
        </p:nvPicPr>
        <p:blipFill>
          <a:blip r:embed="rId2" cstate="print"/>
          <a:srcRect/>
          <a:stretch>
            <a:fillRect/>
          </a:stretch>
        </p:blipFill>
        <p:spPr bwMode="auto">
          <a:xfrm>
            <a:off x="469786" y="458853"/>
            <a:ext cx="571504" cy="714028"/>
          </a:xfrm>
          <a:prstGeom prst="rect">
            <a:avLst/>
          </a:prstGeom>
          <a:noFill/>
          <a:ln w="9525">
            <a:noFill/>
            <a:miter lim="800000"/>
            <a:headEnd/>
            <a:tailEnd/>
          </a:ln>
        </p:spPr>
      </p:pic>
      <p:sp>
        <p:nvSpPr>
          <p:cNvPr id="29700" name="Прямоугольник 89"/>
          <p:cNvSpPr>
            <a:spLocks noChangeArrowheads="1"/>
          </p:cNvSpPr>
          <p:nvPr/>
        </p:nvSpPr>
        <p:spPr bwMode="auto">
          <a:xfrm>
            <a:off x="6163564" y="6483157"/>
            <a:ext cx="2643175" cy="307975"/>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428597" y="1214422"/>
          <a:ext cx="8286806" cy="4835907"/>
        </p:xfrm>
        <a:graphic>
          <a:graphicData uri="http://schemas.openxmlformats.org/drawingml/2006/table">
            <a:tbl>
              <a:tblPr/>
              <a:tblGrid>
                <a:gridCol w="1332100"/>
                <a:gridCol w="2361822"/>
                <a:gridCol w="858102"/>
                <a:gridCol w="735515"/>
                <a:gridCol w="792722"/>
                <a:gridCol w="735515"/>
                <a:gridCol w="735515"/>
                <a:gridCol w="735515"/>
              </a:tblGrid>
              <a:tr h="421196">
                <a:tc rowSpan="2">
                  <a:txBody>
                    <a:bodyPr/>
                    <a:lstStyle/>
                    <a:p>
                      <a:pPr algn="ctr" fontAlgn="ctr"/>
                      <a:r>
                        <a:rPr lang="ru-RU" sz="700" b="1" i="0" u="none" strike="noStrike" dirty="0">
                          <a:solidFill>
                            <a:srgbClr val="000000"/>
                          </a:solidFill>
                          <a:latin typeface="Times New Roman"/>
                        </a:rPr>
                        <a:t>Код бюджетной классификации</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Наименование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Отчет об исполнении консолидированного бюджета Можайского городского округа Московской области за 2021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Плановые назначения бюджета Можайского городского округа Московской области на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Ожидаемое исполнение бюджета Можайского городского округа Московской области за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gridSpan="3">
                  <a:txBody>
                    <a:bodyPr/>
                    <a:lstStyle/>
                    <a:p>
                      <a:pPr algn="ctr" fontAlgn="ctr"/>
                      <a:r>
                        <a:rPr lang="ru-RU" sz="800" b="1" i="0" u="none" strike="noStrike" dirty="0">
                          <a:latin typeface="Times New Roman"/>
                        </a:rPr>
                        <a:t>Бюджета Можайского городского округа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hMerge="1">
                  <a:txBody>
                    <a:bodyPr/>
                    <a:lstStyle/>
                    <a:p>
                      <a:endParaRPr lang="ru-RU"/>
                    </a:p>
                  </a:txBody>
                  <a:tcPr/>
                </a:tc>
              </a:tr>
              <a:tr h="42243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i="0" u="none" strike="noStrike" dirty="0">
                          <a:latin typeface="Times New Roman"/>
                        </a:rPr>
                        <a:t>2023 год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2024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2025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576045">
                <a:tc>
                  <a:txBody>
                    <a:bodyPr/>
                    <a:lstStyle/>
                    <a:p>
                      <a:pPr algn="ctr" fontAlgn="ctr"/>
                      <a:r>
                        <a:rPr lang="ru-RU" sz="800" b="0" i="0" u="none" strike="noStrike">
                          <a:solidFill>
                            <a:srgbClr val="000000"/>
                          </a:solidFill>
                          <a:latin typeface="Times New Roman"/>
                        </a:rPr>
                        <a:t>000 1 16 10100 04 0000 140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Денежные взыскания, налагаемые в возмещение ущерба, причиненного в результате незаконного или нецелевого использования бюджетных средств (в части бюджетов городских округов)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317,1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537,6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214,3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456,9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456,9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456,9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4630">
                <a:tc>
                  <a:txBody>
                    <a:bodyPr/>
                    <a:lstStyle/>
                    <a:p>
                      <a:pPr algn="ctr" fontAlgn="auto"/>
                      <a:r>
                        <a:rPr lang="ru-RU" sz="800" b="0" i="1" u="none" strike="noStrike">
                          <a:latin typeface="Times New Roman"/>
                        </a:rPr>
                        <a:t>000 1 16 10123 01 0041 140</a:t>
                      </a:r>
                    </a:p>
                  </a:txBody>
                  <a:tcPr marL="4509" marR="4509" marT="450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1" u="none" strike="noStrike" dirty="0">
                          <a:latin typeface="Times New Roman"/>
                        </a:rPr>
                        <a:t>Доходы от денежных взысканий (штрафов), поступающие в счет погашения задолженности, образовавшейся до 1 января 2020 года, подлежащие зачислению в бюджет муниципального образования по нормативам, действовавшим в 2019 году (доходы бюджетов городских округов за исключением доходов, направляемых на формирование муниципального дорожного фонда, а также иных платежей в случае принятия решения финансовым органом муниципального образования  о раздельном учете задолженности)</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282,1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153,2</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1 406,7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05226">
                <a:tc>
                  <a:txBody>
                    <a:bodyPr/>
                    <a:lstStyle/>
                    <a:p>
                      <a:pPr algn="ctr" fontAlgn="ctr"/>
                      <a:r>
                        <a:rPr lang="ru-RU" sz="800" b="0" i="0" u="none" strike="noStrike">
                          <a:solidFill>
                            <a:srgbClr val="000000"/>
                          </a:solidFill>
                          <a:latin typeface="Times New Roman"/>
                        </a:rPr>
                        <a:t>000 1 16 10129 01 0000 140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Доходы от денежных взысканий (штрафов), поступающие в счет погашения задолженности, образовавшейся до 1 января 2020 года, подлежащие зачислению в федеральный бюджет и бюджет муниципального образования по нормативам, действовавшим в 2019 году</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55,9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5377">
                <a:tc>
                  <a:txBody>
                    <a:bodyPr/>
                    <a:lstStyle/>
                    <a:p>
                      <a:pPr algn="ctr" fontAlgn="ctr"/>
                      <a:r>
                        <a:rPr lang="ru-RU" sz="800" b="0" i="0" u="none" strike="noStrike">
                          <a:solidFill>
                            <a:srgbClr val="000000"/>
                          </a:solidFill>
                          <a:latin typeface="Times New Roman"/>
                        </a:rPr>
                        <a:t>000 1 16 11050 01 0000 140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Платежи по искам о возмещении вреда, причиненного окружающей среде, а также платежи, уплачиваемые при добровольном возмещении вреда, причиненного окружающей среде (за исключением вреда, причиненного окружающей среде на особо охраняемых природных территориях, а также вреда, причиненного водным объектам), подлежащие зачислению в бюджет муниципального образования</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681,5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1 807,6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1 707,0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624,0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624,0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624,0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000125" y="500042"/>
            <a:ext cx="7929563" cy="642958"/>
          </a:xfrm>
          <a:prstGeom prst="rect">
            <a:avLst/>
          </a:prstGeom>
          <a:noFill/>
          <a:ln w="9525">
            <a:noFill/>
            <a:miter lim="800000"/>
            <a:headEnd/>
            <a:tailEnd/>
          </a:ln>
        </p:spPr>
        <p:txBody>
          <a:bodyPr anchor="ctr"/>
          <a:lstStyle/>
          <a:p>
            <a:pPr algn="ctr">
              <a:defRPr/>
            </a:pPr>
            <a:r>
              <a:rPr lang="ru-RU" i="1" dirty="0">
                <a:effectLst>
                  <a:outerShdw blurRad="38100" dist="38100" dir="2700000" algn="tl">
                    <a:srgbClr val="C0C0C0"/>
                  </a:outerShdw>
                </a:effectLst>
                <a:latin typeface="Times New Roman" pitchFamily="18" charset="0"/>
                <a:cs typeface="Times New Roman" pitchFamily="18" charset="0"/>
              </a:rPr>
              <a:t>Объем и структура налоговых и неналоговых доходов, а также межбюджетных трансфертов, поступающих в бюджет Можайского городского округа (тыс. руб.)</a:t>
            </a:r>
          </a:p>
        </p:txBody>
      </p:sp>
      <p:pic>
        <p:nvPicPr>
          <p:cNvPr id="29699" name="Рисунок 32" descr="Описание: Можайск-ГО-ПП-01"/>
          <p:cNvPicPr>
            <a:picLocks noChangeAspect="1" noChangeArrowheads="1"/>
          </p:cNvPicPr>
          <p:nvPr/>
        </p:nvPicPr>
        <p:blipFill>
          <a:blip r:embed="rId2" cstate="print"/>
          <a:srcRect/>
          <a:stretch>
            <a:fillRect/>
          </a:stretch>
        </p:blipFill>
        <p:spPr bwMode="auto">
          <a:xfrm>
            <a:off x="441035" y="468135"/>
            <a:ext cx="610217" cy="762395"/>
          </a:xfrm>
          <a:prstGeom prst="rect">
            <a:avLst/>
          </a:prstGeom>
          <a:noFill/>
          <a:ln w="9525">
            <a:noFill/>
            <a:miter lim="800000"/>
            <a:headEnd/>
            <a:tailEnd/>
          </a:ln>
        </p:spPr>
      </p:pic>
      <p:sp>
        <p:nvSpPr>
          <p:cNvPr id="29700" name="Прямоугольник 89"/>
          <p:cNvSpPr>
            <a:spLocks noChangeArrowheads="1"/>
          </p:cNvSpPr>
          <p:nvPr/>
        </p:nvSpPr>
        <p:spPr bwMode="auto">
          <a:xfrm>
            <a:off x="6344307" y="6487040"/>
            <a:ext cx="2500299" cy="307975"/>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428597" y="1285860"/>
          <a:ext cx="8286808" cy="4811270"/>
        </p:xfrm>
        <a:graphic>
          <a:graphicData uri="http://schemas.openxmlformats.org/drawingml/2006/table">
            <a:tbl>
              <a:tblPr/>
              <a:tblGrid>
                <a:gridCol w="1332101"/>
                <a:gridCol w="2361822"/>
                <a:gridCol w="858103"/>
                <a:gridCol w="735515"/>
                <a:gridCol w="792722"/>
                <a:gridCol w="735515"/>
                <a:gridCol w="735515"/>
                <a:gridCol w="735515"/>
              </a:tblGrid>
              <a:tr h="433496">
                <a:tc rowSpan="2">
                  <a:txBody>
                    <a:bodyPr/>
                    <a:lstStyle/>
                    <a:p>
                      <a:pPr algn="ctr" fontAlgn="ctr"/>
                      <a:r>
                        <a:rPr lang="ru-RU" sz="700" b="1" i="0" u="none" strike="noStrike" dirty="0">
                          <a:solidFill>
                            <a:srgbClr val="000000"/>
                          </a:solidFill>
                          <a:latin typeface="Times New Roman"/>
                        </a:rPr>
                        <a:t>Код бюджетной классификации</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Наименование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Отчет об исполнении консолидированного бюджета Можайского городского округа Московской области за 2021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Плановые назначения бюджета Можайского городского округа Московской области на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Ожидаемое исполнение бюджета Можайского городского округа Московской области за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gridSpan="3">
                  <a:txBody>
                    <a:bodyPr/>
                    <a:lstStyle/>
                    <a:p>
                      <a:pPr algn="ctr" fontAlgn="ctr"/>
                      <a:r>
                        <a:rPr lang="ru-RU" sz="800" b="1" i="0" u="none" strike="noStrike">
                          <a:latin typeface="Times New Roman"/>
                        </a:rPr>
                        <a:t>Бюджета Можайского городского округа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hMerge="1">
                  <a:txBody>
                    <a:bodyPr/>
                    <a:lstStyle/>
                    <a:p>
                      <a:endParaRPr lang="ru-RU"/>
                    </a:p>
                  </a:txBody>
                  <a:tcPr/>
                </a:tc>
              </a:tr>
              <a:tr h="43477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i="0" u="none" strike="noStrike" dirty="0">
                          <a:latin typeface="Times New Roman"/>
                        </a:rPr>
                        <a:t>2023 год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2024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2025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267748">
                <a:tc>
                  <a:txBody>
                    <a:bodyPr/>
                    <a:lstStyle/>
                    <a:p>
                      <a:pPr algn="ctr" fontAlgn="ctr"/>
                      <a:r>
                        <a:rPr lang="ru-RU" sz="800" b="1" i="0" u="none" strike="noStrike">
                          <a:solidFill>
                            <a:srgbClr val="000000"/>
                          </a:solidFill>
                          <a:latin typeface="Times New Roman"/>
                        </a:rPr>
                        <a:t>000 1 17 00000 00 0000 000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1" i="0" u="none" strike="noStrike">
                          <a:solidFill>
                            <a:srgbClr val="000000"/>
                          </a:solidFill>
                          <a:latin typeface="Times New Roman"/>
                        </a:rPr>
                        <a:t>Прочие неналоговые доходы</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10 420,1</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7 504,7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7 663,0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500,0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500,0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solidFill>
                            <a:srgbClr val="000000"/>
                          </a:solidFill>
                          <a:latin typeface="Times New Roman"/>
                        </a:rPr>
                        <a:t>500,0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659">
                <a:tc>
                  <a:txBody>
                    <a:bodyPr/>
                    <a:lstStyle/>
                    <a:p>
                      <a:pPr algn="ctr" fontAlgn="ctr"/>
                      <a:r>
                        <a:rPr lang="ru-RU" sz="800" b="0" i="0" u="none" strike="noStrike">
                          <a:solidFill>
                            <a:srgbClr val="000000"/>
                          </a:solidFill>
                          <a:latin typeface="Times New Roman"/>
                        </a:rPr>
                        <a:t>000 1 17 01000 00 0000 180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Невыясненные поступления</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-292,5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748">
                <a:tc>
                  <a:txBody>
                    <a:bodyPr/>
                    <a:lstStyle/>
                    <a:p>
                      <a:pPr algn="ctr" fontAlgn="ctr"/>
                      <a:r>
                        <a:rPr lang="ru-RU" sz="800" b="0" i="0" u="none" strike="noStrike">
                          <a:solidFill>
                            <a:srgbClr val="000000"/>
                          </a:solidFill>
                          <a:latin typeface="Times New Roman"/>
                        </a:rPr>
                        <a:t>000 1 17 01040 04 0000 180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Невыясненные поступления, зачисляемые в бюджеты городских округов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-292,5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-0,3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4873">
                <a:tc>
                  <a:txBody>
                    <a:bodyPr/>
                    <a:lstStyle/>
                    <a:p>
                      <a:pPr algn="ctr" fontAlgn="ctr"/>
                      <a:r>
                        <a:rPr lang="ru-RU" sz="800" b="0" i="0" u="none" strike="noStrike">
                          <a:solidFill>
                            <a:srgbClr val="000000"/>
                          </a:solidFill>
                          <a:latin typeface="Times New Roman"/>
                        </a:rPr>
                        <a:t>000 1 17 05000 00 0000 180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Прочие неналоговые доходы</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10 673,0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7 315,9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7 474,5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621">
                <a:tc>
                  <a:txBody>
                    <a:bodyPr/>
                    <a:lstStyle/>
                    <a:p>
                      <a:pPr algn="ctr" fontAlgn="ctr"/>
                      <a:r>
                        <a:rPr lang="ru-RU" sz="800" b="0" i="0" u="none" strike="noStrike">
                          <a:solidFill>
                            <a:srgbClr val="000000"/>
                          </a:solidFill>
                          <a:latin typeface="Times New Roman"/>
                        </a:rPr>
                        <a:t>000 1 17 05040 04 0000 180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Прочие неналоговые доходы бюджетов городских округов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10 673,0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7 315,9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7 474,5</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500,0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2372">
                <a:tc>
                  <a:txBody>
                    <a:bodyPr/>
                    <a:lstStyle/>
                    <a:p>
                      <a:pPr algn="ctr" fontAlgn="t"/>
                      <a:r>
                        <a:rPr lang="ru-RU" sz="800" b="0" i="1" u="none" strike="noStrike">
                          <a:latin typeface="Times New Roman"/>
                        </a:rPr>
                        <a:t>000 1 17 05040 04 0001 180</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1" u="none" strike="noStrike">
                          <a:latin typeface="Times New Roman"/>
                        </a:rPr>
                        <a:t>Прочие неналоговые доходы бюджетов городских округов (разрешение на размещение объектов)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4 229,3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2 474,0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2 473,9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latin typeface="Times New Roman"/>
                        </a:rPr>
                        <a:t>500,0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500,0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500,0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3496">
                <a:tc>
                  <a:txBody>
                    <a:bodyPr/>
                    <a:lstStyle/>
                    <a:p>
                      <a:pPr algn="ctr" fontAlgn="t"/>
                      <a:r>
                        <a:rPr lang="ru-RU" sz="800" b="0" i="1" u="none" strike="noStrike">
                          <a:latin typeface="Times New Roman"/>
                        </a:rPr>
                        <a:t>1 1 17 05040 04 0002 180</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1" u="none" strike="noStrike">
                          <a:latin typeface="Times New Roman"/>
                        </a:rPr>
                        <a:t>Прочие неналоговые доходы бюджетов городских округов (оплата компенсационной стоимости зеленых насаждений)</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6 443,7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4 841,9</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5 000,6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621">
                <a:tc>
                  <a:txBody>
                    <a:bodyPr/>
                    <a:lstStyle/>
                    <a:p>
                      <a:pPr algn="ctr" fontAlgn="t"/>
                      <a:r>
                        <a:rPr lang="ru-RU" sz="800" b="0" i="0" u="none" strike="noStrike">
                          <a:latin typeface="Times New Roman"/>
                        </a:rPr>
                        <a:t>000 1 17 15020 04 0000 150 </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800" b="0" i="0" u="none" strike="noStrike">
                          <a:solidFill>
                            <a:srgbClr val="000000"/>
                          </a:solidFill>
                          <a:latin typeface="Times New Roman"/>
                        </a:rPr>
                        <a:t>Инициативные платежи, зачисляемые в бюджеты городских округов</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39,6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188,8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188,8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5496">
                <a:tc>
                  <a:txBody>
                    <a:bodyPr/>
                    <a:lstStyle/>
                    <a:p>
                      <a:pPr algn="ctr" fontAlgn="t"/>
                      <a:r>
                        <a:rPr lang="ru-RU" sz="800" b="0" i="1" u="none" strike="noStrike">
                          <a:latin typeface="Times New Roman"/>
                        </a:rPr>
                        <a:t>000 1 17 15020 04 0001 150 </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1" u="none" strike="noStrike">
                          <a:latin typeface="Times New Roman"/>
                        </a:rPr>
                        <a:t>Инициативные платежи, зачисляемые в бюджеты городских округов (текущий ремонт 1-го этажа отдела дома культуры п. Цветковский МБУК "Можайский КДЦ")</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7,6</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5496">
                <a:tc>
                  <a:txBody>
                    <a:bodyPr/>
                    <a:lstStyle/>
                    <a:p>
                      <a:pPr algn="ctr" fontAlgn="t"/>
                      <a:r>
                        <a:rPr lang="ru-RU" sz="800" b="0" i="1" u="none" strike="noStrike">
                          <a:latin typeface="Times New Roman"/>
                        </a:rPr>
                        <a:t>000 1 17 15020 04 0002 150 </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1" u="none" strike="noStrike">
                          <a:latin typeface="Times New Roman"/>
                        </a:rPr>
                        <a:t>Инициативные платежи, зачисляемые в бюджеты городских округов  (текущий ремонт 2-го этажа отдела дома культуры п. Цветковский МБУК "Можайский КДЦ")</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3511">
                <a:tc>
                  <a:txBody>
                    <a:bodyPr/>
                    <a:lstStyle/>
                    <a:p>
                      <a:pPr algn="ctr" fontAlgn="t"/>
                      <a:r>
                        <a:rPr lang="ru-RU" sz="800" b="0" i="1" u="none" strike="noStrike">
                          <a:latin typeface="Times New Roman"/>
                        </a:rPr>
                        <a:t>000 1 17 15020 04 0003 150 </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just" fontAlgn="t"/>
                      <a:r>
                        <a:rPr lang="ru-RU" sz="800" b="0" i="1" u="none" strike="noStrike">
                          <a:latin typeface="Times New Roman"/>
                        </a:rPr>
                        <a:t>Инициативные платежи, зачисляемые в бюджеты городских округов (текущий ремонт отдела дома культуры д. Клементьево МБУК "Можайский КДЦ")</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800" b="0" i="1" u="none" strike="noStrike">
                          <a:latin typeface="Times New Roman"/>
                        </a:rPr>
                        <a:t>32,0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800" b="0" i="1"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800" b="0" i="1" u="none" strike="noStrike" dirty="0">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000125" y="453080"/>
            <a:ext cx="7929563" cy="689919"/>
          </a:xfrm>
          <a:prstGeom prst="rect">
            <a:avLst/>
          </a:prstGeom>
          <a:noFill/>
          <a:ln w="9525">
            <a:noFill/>
            <a:miter lim="800000"/>
            <a:headEnd/>
            <a:tailEnd/>
          </a:ln>
        </p:spPr>
        <p:txBody>
          <a:bodyPr anchor="ctr"/>
          <a:lstStyle/>
          <a:p>
            <a:pPr algn="ctr">
              <a:defRPr/>
            </a:pPr>
            <a:r>
              <a:rPr lang="ru-RU" i="1" dirty="0">
                <a:effectLst>
                  <a:outerShdw blurRad="38100" dist="38100" dir="2700000" algn="tl">
                    <a:srgbClr val="C0C0C0"/>
                  </a:outerShdw>
                </a:effectLst>
                <a:latin typeface="Times New Roman" pitchFamily="18" charset="0"/>
                <a:cs typeface="Times New Roman" pitchFamily="18" charset="0"/>
              </a:rPr>
              <a:t>Объем и структура налоговых и неналоговых доходов, а также межбюджетных трансфертов, поступающих в бюджет Можайского городского округа (тыс. руб.)</a:t>
            </a:r>
          </a:p>
        </p:txBody>
      </p:sp>
      <p:pic>
        <p:nvPicPr>
          <p:cNvPr id="29699" name="Рисунок 32" descr="Описание: Можайск-ГО-ПП-01"/>
          <p:cNvPicPr>
            <a:picLocks noChangeAspect="1" noChangeArrowheads="1"/>
          </p:cNvPicPr>
          <p:nvPr/>
        </p:nvPicPr>
        <p:blipFill>
          <a:blip r:embed="rId2" cstate="print"/>
          <a:srcRect/>
          <a:stretch>
            <a:fillRect/>
          </a:stretch>
        </p:blipFill>
        <p:spPr bwMode="auto">
          <a:xfrm>
            <a:off x="455297" y="493346"/>
            <a:ext cx="599766" cy="749338"/>
          </a:xfrm>
          <a:prstGeom prst="rect">
            <a:avLst/>
          </a:prstGeom>
          <a:noFill/>
          <a:ln w="9525">
            <a:noFill/>
            <a:miter lim="800000"/>
            <a:headEnd/>
            <a:tailEnd/>
          </a:ln>
        </p:spPr>
      </p:pic>
      <p:sp>
        <p:nvSpPr>
          <p:cNvPr id="29700" name="Прямоугольник 89"/>
          <p:cNvSpPr>
            <a:spLocks noChangeArrowheads="1"/>
          </p:cNvSpPr>
          <p:nvPr/>
        </p:nvSpPr>
        <p:spPr bwMode="auto">
          <a:xfrm>
            <a:off x="6240667" y="6507871"/>
            <a:ext cx="2571737" cy="307975"/>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411892" y="1285858"/>
          <a:ext cx="8311978" cy="3832148"/>
        </p:xfrm>
        <a:graphic>
          <a:graphicData uri="http://schemas.openxmlformats.org/drawingml/2006/table">
            <a:tbl>
              <a:tblPr/>
              <a:tblGrid>
                <a:gridCol w="1336146"/>
                <a:gridCol w="2368996"/>
                <a:gridCol w="860709"/>
                <a:gridCol w="737749"/>
                <a:gridCol w="795131"/>
                <a:gridCol w="737749"/>
                <a:gridCol w="737749"/>
                <a:gridCol w="737749"/>
              </a:tblGrid>
              <a:tr h="458674">
                <a:tc rowSpan="2">
                  <a:txBody>
                    <a:bodyPr/>
                    <a:lstStyle/>
                    <a:p>
                      <a:pPr algn="ctr" fontAlgn="ctr"/>
                      <a:r>
                        <a:rPr lang="ru-RU" sz="700" b="1" i="0" u="none" strike="noStrike" dirty="0">
                          <a:solidFill>
                            <a:srgbClr val="000000"/>
                          </a:solidFill>
                          <a:latin typeface="Times New Roman"/>
                        </a:rPr>
                        <a:t>Код бюджетной классификации</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Наименование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Отчет об исполнении </a:t>
                      </a:r>
                      <a:r>
                        <a:rPr lang="ru-RU" sz="700" b="1" i="0" u="none" strike="noStrike" dirty="0" smtClean="0">
                          <a:solidFill>
                            <a:srgbClr val="000000"/>
                          </a:solidFill>
                          <a:latin typeface="Times New Roman"/>
                        </a:rPr>
                        <a:t> </a:t>
                      </a:r>
                      <a:r>
                        <a:rPr lang="ru-RU" sz="700" b="1" i="0" u="none" strike="noStrike" dirty="0">
                          <a:solidFill>
                            <a:srgbClr val="000000"/>
                          </a:solidFill>
                          <a:latin typeface="Times New Roman"/>
                        </a:rPr>
                        <a:t>бюджета Можайского городского округа Московской области за 2021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Плановые назначения бюджета Можайского городского округа Московской области на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rowSpan="2">
                  <a:txBody>
                    <a:bodyPr/>
                    <a:lstStyle/>
                    <a:p>
                      <a:pPr algn="ctr" fontAlgn="ctr"/>
                      <a:r>
                        <a:rPr lang="ru-RU" sz="700" b="1" i="0" u="none" strike="noStrike" dirty="0">
                          <a:solidFill>
                            <a:srgbClr val="000000"/>
                          </a:solidFill>
                          <a:latin typeface="Times New Roman"/>
                        </a:rPr>
                        <a:t>Ожидаемое исполнение бюджета Можайского городского округа Московской области за 2022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gridSpan="3">
                  <a:txBody>
                    <a:bodyPr/>
                    <a:lstStyle/>
                    <a:p>
                      <a:pPr algn="ctr" fontAlgn="ctr"/>
                      <a:r>
                        <a:rPr lang="ru-RU" sz="800" b="1" i="0" u="none" strike="noStrike" dirty="0" smtClean="0">
                          <a:latin typeface="Times New Roman"/>
                        </a:rPr>
                        <a:t>Бюджет </a:t>
                      </a:r>
                      <a:r>
                        <a:rPr lang="ru-RU" sz="800" b="1" i="0" u="none" strike="noStrike" dirty="0">
                          <a:latin typeface="Times New Roman"/>
                        </a:rPr>
                        <a:t>Можайского городского округа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ru-RU"/>
                    </a:p>
                  </a:txBody>
                  <a:tcPr/>
                </a:tc>
                <a:tc hMerge="1">
                  <a:txBody>
                    <a:bodyPr/>
                    <a:lstStyle/>
                    <a:p>
                      <a:endParaRPr lang="ru-RU"/>
                    </a:p>
                  </a:txBody>
                  <a:tcPr/>
                </a:tc>
              </a:tr>
              <a:tr h="46002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00" b="1" i="0" u="none" strike="noStrike">
                          <a:latin typeface="Times New Roman"/>
                        </a:rPr>
                        <a:t>2023 год </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a:latin typeface="Times New Roman"/>
                        </a:rPr>
                        <a:t>2024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ru-RU" sz="800" b="1" i="0" u="none" strike="noStrike" dirty="0">
                          <a:latin typeface="Times New Roman"/>
                        </a:rPr>
                        <a:t>2025 год</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r>
              <a:tr h="553916">
                <a:tc>
                  <a:txBody>
                    <a:bodyPr/>
                    <a:lstStyle/>
                    <a:p>
                      <a:pPr algn="ctr" fontAlgn="t"/>
                      <a:r>
                        <a:rPr lang="ru-RU" sz="800" b="0" i="1" u="none" strike="noStrike" dirty="0">
                          <a:latin typeface="Times New Roman"/>
                        </a:rPr>
                        <a:t>000 1 17 15020 04 0004 150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1" u="none" strike="noStrike">
                          <a:latin typeface="Times New Roman"/>
                        </a:rPr>
                        <a:t>Инициативные платежи, зачисляемые в бюджеты городских округов (приобретение оборудования МБУК «Можайский КДЦ», отдел ДК «Цветковский»)</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40,0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40,0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5654">
                <a:tc>
                  <a:txBody>
                    <a:bodyPr/>
                    <a:lstStyle/>
                    <a:p>
                      <a:pPr algn="ctr" fontAlgn="t"/>
                      <a:r>
                        <a:rPr lang="ru-RU" sz="800" b="0" i="1" u="none" strike="noStrike" dirty="0">
                          <a:latin typeface="Times New Roman"/>
                        </a:rPr>
                        <a:t>000 1 17 15020 04 0005 150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1" u="none" strike="noStrike">
                          <a:latin typeface="Times New Roman"/>
                        </a:rPr>
                        <a:t>Инициативные платежи, зачисляемые в бюджеты городских округов (ремонт фасада здания МБУ ДО «Детская школа искусств №2» поселок Уваровка)</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50,8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50,8</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0559">
                <a:tc>
                  <a:txBody>
                    <a:bodyPr/>
                    <a:lstStyle/>
                    <a:p>
                      <a:pPr algn="ctr" fontAlgn="t"/>
                      <a:r>
                        <a:rPr lang="ru-RU" sz="800" b="0" i="1" u="none" strike="noStrike" dirty="0">
                          <a:latin typeface="Times New Roman"/>
                        </a:rPr>
                        <a:t>000 1 17 15020 04 0006 150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1" u="none" strike="noStrike">
                          <a:latin typeface="Times New Roman"/>
                        </a:rPr>
                        <a:t>Инициативные платежи, зачисляемые в бюджеты городских округов (приобретение микроавтобуса «Соболь» (ГАЗ 2217), Можайское МБУ СШ по парусному спорту)</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25,0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25,0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0323">
                <a:tc>
                  <a:txBody>
                    <a:bodyPr/>
                    <a:lstStyle/>
                    <a:p>
                      <a:pPr algn="ctr" fontAlgn="t"/>
                      <a:r>
                        <a:rPr lang="ru-RU" sz="800" b="0" i="1" u="none" strike="noStrike" dirty="0">
                          <a:latin typeface="Times New Roman"/>
                        </a:rPr>
                        <a:t>000 1 17 15020 04 0007 150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1" u="none" strike="noStrike">
                          <a:latin typeface="Times New Roman"/>
                        </a:rPr>
                        <a:t>Инициативные платежи, зачисляемые в бюджеты городских округов  (ремонт асфальтового покрытия прилегающей территории МОУ СОШ «Созвездие Вента» поселок Уваровка)</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66,3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66,3</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7067">
                <a:tc>
                  <a:txBody>
                    <a:bodyPr/>
                    <a:lstStyle/>
                    <a:p>
                      <a:pPr algn="ctr" fontAlgn="t"/>
                      <a:r>
                        <a:rPr lang="ru-RU" sz="800" b="0" i="1" u="none" strike="noStrike" dirty="0">
                          <a:latin typeface="Times New Roman"/>
                        </a:rPr>
                        <a:t>000 1 17 15020 04 0008 150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t"/>
                      <a:r>
                        <a:rPr lang="ru-RU" sz="800" b="0" i="1" u="none" strike="noStrike" dirty="0">
                          <a:latin typeface="Times New Roman"/>
                        </a:rPr>
                        <a:t>Инициативные платежи, зачисляемые в бюджеты городских округов (ремонт помещения в административном здании (размещение НКО), г. Можайск, Комсомольская площадь, д.9)</a:t>
                      </a:r>
                    </a:p>
                  </a:txBody>
                  <a:tcPr marL="4509" marR="4509" marT="450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solidFill>
                            <a:srgbClr val="000000"/>
                          </a:solidFill>
                          <a:latin typeface="Times New Roman"/>
                        </a:rPr>
                        <a:t>6,7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solidFill>
                            <a:srgbClr val="000000"/>
                          </a:solidFill>
                          <a:latin typeface="Times New Roman"/>
                        </a:rPr>
                        <a:t>6,7</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1" u="none" strike="noStrike" dirty="0">
                          <a:latin typeface="Times New Roman"/>
                        </a:rPr>
                        <a:t>0,0</a:t>
                      </a:r>
                    </a:p>
                  </a:txBody>
                  <a:tcPr marL="4509" marR="4509" marT="450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939758" y="411892"/>
            <a:ext cx="7929563" cy="500066"/>
          </a:xfrm>
          <a:prstGeom prst="rect">
            <a:avLst/>
          </a:prstGeom>
          <a:noFill/>
          <a:ln w="9525">
            <a:noFill/>
            <a:miter lim="800000"/>
            <a:headEnd/>
            <a:tailEnd/>
          </a:ln>
        </p:spPr>
        <p:txBody>
          <a:bodyPr anchor="ctr"/>
          <a:lstStyle/>
          <a:p>
            <a:pPr algn="ctr">
              <a:defRPr/>
            </a:pPr>
            <a:r>
              <a:rPr lang="ru-RU" sz="1600" i="1" dirty="0">
                <a:effectLst>
                  <a:outerShdw blurRad="38100" dist="38100" dir="2700000" algn="tl">
                    <a:srgbClr val="C0C0C0"/>
                  </a:outerShdw>
                </a:effectLst>
                <a:latin typeface="Times New Roman" pitchFamily="18" charset="0"/>
                <a:cs typeface="Times New Roman" pitchFamily="18" charset="0"/>
              </a:rPr>
              <a:t>Объем и структура налоговых и неналоговых доходов, а также межбюджетных трансфертов, поступающих в бюджет Можайского городского округа (тыс. руб.)</a:t>
            </a:r>
          </a:p>
        </p:txBody>
      </p:sp>
      <p:pic>
        <p:nvPicPr>
          <p:cNvPr id="33795" name="Рисунок 32" descr="Описание: Можайск-ГО-ПП-01"/>
          <p:cNvPicPr>
            <a:picLocks noChangeAspect="1" noChangeArrowheads="1"/>
          </p:cNvPicPr>
          <p:nvPr/>
        </p:nvPicPr>
        <p:blipFill>
          <a:blip r:embed="rId2" cstate="print"/>
          <a:srcRect/>
          <a:stretch>
            <a:fillRect/>
          </a:stretch>
        </p:blipFill>
        <p:spPr bwMode="auto">
          <a:xfrm>
            <a:off x="474371" y="453388"/>
            <a:ext cx="375585" cy="469250"/>
          </a:xfrm>
          <a:prstGeom prst="rect">
            <a:avLst/>
          </a:prstGeom>
          <a:noFill/>
          <a:ln w="9525">
            <a:noFill/>
            <a:miter lim="800000"/>
            <a:headEnd/>
            <a:tailEnd/>
          </a:ln>
        </p:spPr>
      </p:pic>
      <p:sp>
        <p:nvSpPr>
          <p:cNvPr id="33796" name="Прямоугольник 89"/>
          <p:cNvSpPr>
            <a:spLocks noChangeArrowheads="1"/>
          </p:cNvSpPr>
          <p:nvPr/>
        </p:nvSpPr>
        <p:spPr bwMode="auto">
          <a:xfrm>
            <a:off x="6215074" y="6550025"/>
            <a:ext cx="2643155" cy="307975"/>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32083" name="Group 339"/>
          <p:cNvGraphicFramePr>
            <a:graphicFrameLocks noGrp="1"/>
          </p:cNvGraphicFramePr>
          <p:nvPr/>
        </p:nvGraphicFramePr>
        <p:xfrm>
          <a:off x="428368" y="903547"/>
          <a:ext cx="8287065" cy="5273040"/>
        </p:xfrm>
        <a:graphic>
          <a:graphicData uri="http://schemas.openxmlformats.org/drawingml/2006/table">
            <a:tbl>
              <a:tblPr/>
              <a:tblGrid>
                <a:gridCol w="2522121"/>
                <a:gridCol w="1008860"/>
                <a:gridCol w="948035"/>
                <a:gridCol w="997653"/>
                <a:gridCol w="864737"/>
                <a:gridCol w="936799"/>
                <a:gridCol w="1008860"/>
              </a:tblGrid>
              <a:tr h="243727">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850" b="1" i="0" u="none" strike="noStrike" cap="none" normalizeH="0" baseline="0" dirty="0" smtClean="0">
                          <a:ln>
                            <a:noFill/>
                          </a:ln>
                          <a:solidFill>
                            <a:srgbClr val="000000"/>
                          </a:solidFill>
                          <a:effectLst/>
                          <a:latin typeface="Times New Roman" pitchFamily="18" charset="0"/>
                          <a:cs typeface="Times New Roman" pitchFamily="18" charset="0"/>
                        </a:rPr>
                        <a:t>Наименование </a:t>
                      </a:r>
                      <a:endParaRPr kumimoji="0" lang="ru-RU" sz="85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850" b="1" i="0" u="none" strike="noStrike" cap="none" normalizeH="0" baseline="0" dirty="0" smtClean="0">
                          <a:ln>
                            <a:noFill/>
                          </a:ln>
                          <a:solidFill>
                            <a:srgbClr val="000000"/>
                          </a:solidFill>
                          <a:effectLst/>
                          <a:latin typeface="Times New Roman" pitchFamily="18" charset="0"/>
                          <a:cs typeface="Times New Roman" pitchFamily="18" charset="0"/>
                        </a:rPr>
                        <a:t>Отчет об исполнении бюджета Можайского городского округа Московской области за 2021 год</a:t>
                      </a:r>
                      <a:endParaRPr kumimoji="0" lang="ru-RU" sz="85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850" b="1" i="0" u="none" strike="noStrike" cap="none" normalizeH="0" baseline="0" dirty="0" smtClean="0">
                          <a:ln>
                            <a:noFill/>
                          </a:ln>
                          <a:solidFill>
                            <a:srgbClr val="000000"/>
                          </a:solidFill>
                          <a:effectLst/>
                          <a:latin typeface="Times New Roman" pitchFamily="18" charset="0"/>
                          <a:cs typeface="Times New Roman" pitchFamily="18" charset="0"/>
                        </a:rPr>
                        <a:t>Плановые назначения бюджета Можайского городского округа Московской области на 2022 год</a:t>
                      </a:r>
                      <a:endParaRPr kumimoji="0" lang="ru-RU" sz="85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850" b="1" i="0" u="none" strike="noStrike" cap="none" normalizeH="0" baseline="0" dirty="0" smtClean="0">
                          <a:ln>
                            <a:noFill/>
                          </a:ln>
                          <a:solidFill>
                            <a:srgbClr val="000000"/>
                          </a:solidFill>
                          <a:effectLst/>
                          <a:latin typeface="Times New Roman" pitchFamily="18" charset="0"/>
                          <a:cs typeface="Times New Roman" pitchFamily="18" charset="0"/>
                        </a:rPr>
                        <a:t>Ожидаемое исполнение бюджета Можайского городского округа Московской области за 2022 год</a:t>
                      </a:r>
                      <a:endParaRPr kumimoji="0" lang="ru-RU" sz="85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gridSpan="3">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850" b="1" i="0" u="none" strike="noStrike" cap="none" normalizeH="0" baseline="0" dirty="0" smtClean="0">
                          <a:ln>
                            <a:noFill/>
                          </a:ln>
                          <a:solidFill>
                            <a:schemeClr val="tx1"/>
                          </a:solidFill>
                          <a:effectLst/>
                          <a:latin typeface="Times New Roman" pitchFamily="18" charset="0"/>
                          <a:cs typeface="Times New Roman" pitchFamily="18" charset="0"/>
                        </a:rPr>
                        <a:t>Бюджет Можайского городского округа </a:t>
                      </a:r>
                      <a:endParaRPr kumimoji="0" lang="ru-RU" sz="85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hMerge="1">
                  <a:txBody>
                    <a:bodyPr/>
                    <a:lstStyle/>
                    <a:p>
                      <a:endParaRPr lang="ru-RU"/>
                    </a:p>
                  </a:txBody>
                  <a:tcPr/>
                </a:tc>
                <a:tc hMerge="1">
                  <a:txBody>
                    <a:bodyPr/>
                    <a:lstStyle/>
                    <a:p>
                      <a:endParaRPr lang="ru-RU"/>
                    </a:p>
                  </a:txBody>
                  <a:tcPr/>
                </a:tc>
              </a:tr>
              <a:tr h="100910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850" b="1" i="0" u="none" strike="noStrike" cap="none" normalizeH="0" baseline="0" dirty="0" smtClean="0">
                          <a:ln>
                            <a:noFill/>
                          </a:ln>
                          <a:solidFill>
                            <a:schemeClr val="tx1"/>
                          </a:solidFill>
                          <a:effectLst/>
                          <a:latin typeface="Times New Roman" pitchFamily="18" charset="0"/>
                          <a:cs typeface="Times New Roman" pitchFamily="18" charset="0"/>
                        </a:rPr>
                        <a:t>2023 год </a:t>
                      </a:r>
                      <a:endParaRPr kumimoji="0" lang="ru-RU" sz="85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850" b="1" i="0" u="none" strike="noStrike" cap="none" normalizeH="0" baseline="0" dirty="0" smtClean="0">
                          <a:ln>
                            <a:noFill/>
                          </a:ln>
                          <a:solidFill>
                            <a:schemeClr val="tx1"/>
                          </a:solidFill>
                          <a:effectLst/>
                          <a:latin typeface="Times New Roman" pitchFamily="18" charset="0"/>
                          <a:cs typeface="Times New Roman" pitchFamily="18" charset="0"/>
                        </a:rPr>
                        <a:t>2024 год</a:t>
                      </a:r>
                      <a:endParaRPr kumimoji="0" lang="ru-RU" sz="85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850" b="1" i="0" u="none" strike="noStrike" cap="none" normalizeH="0" baseline="0" dirty="0" smtClean="0">
                          <a:ln>
                            <a:noFill/>
                          </a:ln>
                          <a:solidFill>
                            <a:schemeClr val="tx1"/>
                          </a:solidFill>
                          <a:effectLst/>
                          <a:latin typeface="Times New Roman" pitchFamily="18" charset="0"/>
                          <a:cs typeface="Times New Roman" pitchFamily="18" charset="0"/>
                        </a:rPr>
                        <a:t>2025 год</a:t>
                      </a:r>
                      <a:endParaRPr kumimoji="0" lang="ru-RU" sz="85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130277">
                <a:tc>
                  <a:txBody>
                    <a:bodyPr/>
                    <a:lstStyle/>
                    <a:p>
                      <a:pPr algn="l" fontAlgn="ctr"/>
                      <a:r>
                        <a:rPr lang="ru-RU" sz="800" b="1" i="0" u="none" strike="noStrike" dirty="0">
                          <a:solidFill>
                            <a:schemeClr val="tx1"/>
                          </a:solidFill>
                          <a:latin typeface="Times New Roman"/>
                        </a:rPr>
                        <a:t>БЕЗВОЗМЕЗДНЫЕ ПОСТУПЛЕНИЯ</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800" b="1" i="0" u="none" strike="noStrike" dirty="0">
                          <a:latin typeface="Times New Roman"/>
                        </a:rPr>
                        <a:t>2 418 691,0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1" i="0" u="none" strike="noStrike" dirty="0" smtClean="0">
                          <a:solidFill>
                            <a:srgbClr val="000000"/>
                          </a:solidFill>
                          <a:latin typeface="Times New Roman"/>
                        </a:rPr>
                        <a:t>2 289 536,1</a:t>
                      </a:r>
                      <a:endParaRPr lang="ru-RU" sz="800" b="1"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1" i="0" u="none" strike="noStrike" dirty="0">
                          <a:solidFill>
                            <a:srgbClr val="000000"/>
                          </a:solidFill>
                          <a:latin typeface="Times New Roman"/>
                        </a:rPr>
                        <a:t>2 255 820,3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1" i="0" u="none" strike="noStrike" dirty="0">
                          <a:solidFill>
                            <a:schemeClr val="tx1"/>
                          </a:solidFill>
                          <a:latin typeface="Times New Roman"/>
                        </a:rPr>
                        <a:t>2 </a:t>
                      </a:r>
                      <a:r>
                        <a:rPr lang="en-US" sz="800" b="1" i="0" u="none" strike="noStrike" dirty="0" smtClean="0">
                          <a:solidFill>
                            <a:schemeClr val="tx1"/>
                          </a:solidFill>
                          <a:latin typeface="Times New Roman"/>
                        </a:rPr>
                        <a:t>450 144</a:t>
                      </a:r>
                      <a:r>
                        <a:rPr lang="ru-RU" sz="800" b="1" i="0" u="none" strike="noStrike" dirty="0" smtClean="0">
                          <a:solidFill>
                            <a:schemeClr val="tx1"/>
                          </a:solidFill>
                          <a:latin typeface="Times New Roman"/>
                        </a:rPr>
                        <a:t>,</a:t>
                      </a:r>
                      <a:r>
                        <a:rPr lang="en-US" sz="800" b="1" i="0" u="none" strike="noStrike" dirty="0" smtClean="0">
                          <a:solidFill>
                            <a:schemeClr val="tx1"/>
                          </a:solidFill>
                          <a:latin typeface="Times New Roman"/>
                        </a:rPr>
                        <a:t>7</a:t>
                      </a:r>
                      <a:endParaRPr lang="ru-RU" sz="800" b="1"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1" i="0" u="none" strike="noStrike" dirty="0">
                          <a:solidFill>
                            <a:schemeClr val="tx1"/>
                          </a:solidFill>
                          <a:latin typeface="Times New Roman"/>
                        </a:rPr>
                        <a:t>1 </a:t>
                      </a:r>
                      <a:r>
                        <a:rPr lang="ru-RU" sz="800" b="1" i="0" u="none" strike="noStrike" dirty="0" smtClean="0">
                          <a:solidFill>
                            <a:schemeClr val="tx1"/>
                          </a:solidFill>
                          <a:latin typeface="Times New Roman"/>
                        </a:rPr>
                        <a:t> 225 043,2</a:t>
                      </a:r>
                      <a:endParaRPr lang="ru-RU" sz="800" b="1"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1" i="0" u="none" strike="noStrike" dirty="0">
                          <a:solidFill>
                            <a:schemeClr val="tx1"/>
                          </a:solidFill>
                          <a:latin typeface="Times New Roman"/>
                        </a:rPr>
                        <a:t>1 </a:t>
                      </a:r>
                      <a:r>
                        <a:rPr lang="ru-RU" sz="800" b="1" i="0" u="none" strike="noStrike" dirty="0" smtClean="0">
                          <a:solidFill>
                            <a:schemeClr val="tx1"/>
                          </a:solidFill>
                          <a:latin typeface="Times New Roman"/>
                        </a:rPr>
                        <a:t> 427 883,8</a:t>
                      </a:r>
                      <a:endParaRPr lang="ru-RU" sz="800" b="1"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293">
                <a:tc>
                  <a:txBody>
                    <a:bodyPr/>
                    <a:lstStyle/>
                    <a:p>
                      <a:pPr algn="l" fontAlgn="ctr"/>
                      <a:r>
                        <a:rPr lang="ru-RU" sz="800" b="1" i="0" u="none" strike="noStrike" dirty="0">
                          <a:solidFill>
                            <a:schemeClr val="tx1"/>
                          </a:solidFill>
                          <a:latin typeface="Times New Roman"/>
                        </a:rPr>
                        <a:t>БЕЗВОЗМЕЗДНЫЕ ПОСТУПЛЕНИЯ ОТ ДРУГИХ БЮДЖЕТОВ БЮДЖЕТНОЙ СИСТЕМЫ РОССИЙСКОЙ ФЕДЕРАЦИИ</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800" b="1" i="0" u="none" strike="noStrike" dirty="0">
                          <a:latin typeface="Times New Roman"/>
                        </a:rPr>
                        <a:t>2 435 510,5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1" i="0" u="none" strike="noStrike" dirty="0" smtClean="0">
                          <a:solidFill>
                            <a:srgbClr val="000000"/>
                          </a:solidFill>
                          <a:latin typeface="Times New Roman"/>
                        </a:rPr>
                        <a:t>2 289 536,1</a:t>
                      </a:r>
                      <a:endParaRPr lang="ru-RU" sz="800" b="1"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1" i="0" u="none" strike="noStrike" dirty="0">
                          <a:solidFill>
                            <a:srgbClr val="000000"/>
                          </a:solidFill>
                          <a:latin typeface="Times New Roman"/>
                        </a:rPr>
                        <a:t>2 261 060,8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1" i="0" u="none" strike="noStrike" dirty="0">
                          <a:solidFill>
                            <a:schemeClr val="tx1"/>
                          </a:solidFill>
                          <a:latin typeface="Times New Roman"/>
                        </a:rPr>
                        <a:t>2 </a:t>
                      </a:r>
                      <a:r>
                        <a:rPr lang="en-US" sz="800" b="1" i="0" u="none" strike="noStrike" dirty="0" smtClean="0">
                          <a:solidFill>
                            <a:schemeClr val="tx1"/>
                          </a:solidFill>
                          <a:latin typeface="Times New Roman"/>
                        </a:rPr>
                        <a:t>450 144</a:t>
                      </a:r>
                      <a:r>
                        <a:rPr lang="ru-RU" sz="800" b="1" i="0" u="none" strike="noStrike" dirty="0" smtClean="0">
                          <a:solidFill>
                            <a:schemeClr val="tx1"/>
                          </a:solidFill>
                          <a:latin typeface="Times New Roman"/>
                        </a:rPr>
                        <a:t>,</a:t>
                      </a:r>
                      <a:r>
                        <a:rPr lang="en-US" sz="800" b="1" i="0" u="none" strike="noStrike" dirty="0" smtClean="0">
                          <a:solidFill>
                            <a:schemeClr val="tx1"/>
                          </a:solidFill>
                          <a:latin typeface="Times New Roman"/>
                        </a:rPr>
                        <a:t>7</a:t>
                      </a:r>
                      <a:endParaRPr lang="ru-RU" sz="800" b="1"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1" i="0" u="none" strike="noStrike" dirty="0">
                          <a:solidFill>
                            <a:schemeClr val="tx1"/>
                          </a:solidFill>
                          <a:latin typeface="Times New Roman"/>
                        </a:rPr>
                        <a:t>1 </a:t>
                      </a:r>
                      <a:r>
                        <a:rPr lang="ru-RU" sz="800" b="1" i="0" u="none" strike="noStrike" dirty="0" smtClean="0">
                          <a:solidFill>
                            <a:schemeClr val="tx1"/>
                          </a:solidFill>
                          <a:latin typeface="Times New Roman"/>
                        </a:rPr>
                        <a:t> 225 043,2</a:t>
                      </a:r>
                      <a:endParaRPr lang="ru-RU" sz="800" b="1"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1" i="0" u="none" strike="noStrike" dirty="0">
                          <a:solidFill>
                            <a:schemeClr val="tx1"/>
                          </a:solidFill>
                          <a:latin typeface="Times New Roman"/>
                        </a:rPr>
                        <a:t>1 </a:t>
                      </a:r>
                      <a:r>
                        <a:rPr lang="ru-RU" sz="800" b="1" i="0" u="none" strike="noStrike" dirty="0" smtClean="0">
                          <a:solidFill>
                            <a:schemeClr val="tx1"/>
                          </a:solidFill>
                          <a:latin typeface="Times New Roman"/>
                        </a:rPr>
                        <a:t> 427 883,8</a:t>
                      </a:r>
                      <a:endParaRPr lang="ru-RU" sz="800" b="1"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009">
                <a:tc>
                  <a:txBody>
                    <a:bodyPr/>
                    <a:lstStyle/>
                    <a:p>
                      <a:pPr algn="l" fontAlgn="ctr"/>
                      <a:r>
                        <a:rPr lang="ru-RU" sz="800" b="0" i="1" u="none" strike="noStrike" dirty="0">
                          <a:solidFill>
                            <a:schemeClr val="tx1"/>
                          </a:solidFill>
                          <a:latin typeface="Times New Roman"/>
                        </a:rPr>
                        <a:t>Дотации бюджетам бюджетной системы Российской Федерации</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800" b="0" i="1" u="none" strike="noStrike" dirty="0">
                          <a:latin typeface="Times New Roman"/>
                        </a:rPr>
                        <a:t>45 145,1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1" u="none" strike="noStrike" dirty="0">
                          <a:solidFill>
                            <a:srgbClr val="000000"/>
                          </a:solidFill>
                          <a:latin typeface="Times New Roman"/>
                        </a:rPr>
                        <a:t>384,0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1" u="none" strike="noStrike" dirty="0">
                          <a:solidFill>
                            <a:srgbClr val="000000"/>
                          </a:solidFill>
                          <a:latin typeface="Times New Roman"/>
                        </a:rPr>
                        <a:t>384,0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1" u="none" strike="noStrike" dirty="0" smtClean="0">
                          <a:solidFill>
                            <a:schemeClr val="tx1"/>
                          </a:solidFill>
                          <a:latin typeface="Times New Roman"/>
                        </a:rPr>
                        <a:t>158 004,0</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1" u="none" strike="noStrike" dirty="0">
                          <a:solidFill>
                            <a:schemeClr val="tx1"/>
                          </a:solidFill>
                          <a:latin typeface="Times New Roman"/>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1" u="none" strike="noStrike" dirty="0">
                          <a:solidFill>
                            <a:schemeClr val="tx1"/>
                          </a:solidFill>
                          <a:latin typeface="Times New Roman"/>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0277">
                <a:tc>
                  <a:txBody>
                    <a:bodyPr/>
                    <a:lstStyle/>
                    <a:p>
                      <a:pPr algn="l" fontAlgn="ctr"/>
                      <a:r>
                        <a:rPr lang="ru-RU" sz="800" b="0" i="0" u="none" strike="noStrike" dirty="0">
                          <a:solidFill>
                            <a:schemeClr val="tx1"/>
                          </a:solidFill>
                          <a:latin typeface="Times New Roman"/>
                        </a:rPr>
                        <a:t>Дотации на выравнивание бюджетной обеспеченности</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800" b="0" i="0" u="none" strike="noStrike" dirty="0">
                          <a:latin typeface="Times New Roman"/>
                        </a:rPr>
                        <a:t>209,0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rgbClr val="000000"/>
                          </a:solidFill>
                          <a:latin typeface="Times New Roman"/>
                        </a:rPr>
                        <a:t>384,0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rgbClr val="000000"/>
                          </a:solidFill>
                          <a:latin typeface="Times New Roman"/>
                        </a:rPr>
                        <a:t>384,0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smtClean="0">
                          <a:solidFill>
                            <a:schemeClr val="tx1"/>
                          </a:solidFill>
                          <a:latin typeface="Times New Roman"/>
                        </a:rPr>
                        <a:t>158 004,0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chemeClr val="tx1"/>
                          </a:solidFill>
                          <a:latin typeface="Times New Roman"/>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chemeClr val="tx1"/>
                          </a:solidFill>
                          <a:latin typeface="Times New Roman"/>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293">
                <a:tc>
                  <a:txBody>
                    <a:bodyPr/>
                    <a:lstStyle/>
                    <a:p>
                      <a:pPr algn="l" fontAlgn="ctr"/>
                      <a:r>
                        <a:rPr lang="ru-RU" sz="800" b="0" i="0" u="none" strike="noStrike" dirty="0">
                          <a:solidFill>
                            <a:schemeClr val="tx1"/>
                          </a:solidFill>
                          <a:latin typeface="Times New Roman"/>
                        </a:rPr>
                        <a:t>Дотации бюджетам городских округов на выравнивание бюджетной </a:t>
                      </a:r>
                      <a:r>
                        <a:rPr lang="ru-RU" sz="800" b="0" i="0" u="none" strike="noStrike" dirty="0" smtClean="0">
                          <a:solidFill>
                            <a:schemeClr val="tx1"/>
                          </a:solidFill>
                          <a:latin typeface="Times New Roman"/>
                        </a:rPr>
                        <a:t>обеспеченности из бюджета субъекта Российской</a:t>
                      </a:r>
                      <a:r>
                        <a:rPr lang="ru-RU" sz="800" b="0" i="0" u="none" strike="noStrike" baseline="0" dirty="0" smtClean="0">
                          <a:solidFill>
                            <a:schemeClr val="tx1"/>
                          </a:solidFill>
                          <a:latin typeface="Times New Roman"/>
                        </a:rPr>
                        <a:t> Федерации</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800" b="0" i="0" u="none" strike="noStrike" dirty="0">
                          <a:latin typeface="Times New Roman"/>
                        </a:rPr>
                        <a:t>209,0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a:solidFill>
                            <a:srgbClr val="000000"/>
                          </a:solidFill>
                          <a:latin typeface="Times New Roman"/>
                        </a:rPr>
                        <a:t>384,0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rgbClr val="000000"/>
                          </a:solidFill>
                          <a:latin typeface="Times New Roman"/>
                        </a:rPr>
                        <a:t>384,0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158 004,0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a:solidFill>
                            <a:schemeClr val="tx1"/>
                          </a:solidFill>
                          <a:latin typeface="Times New Roman"/>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chemeClr val="tx1"/>
                          </a:solidFill>
                          <a:latin typeface="Times New Roman"/>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0277">
                <a:tc>
                  <a:txBody>
                    <a:bodyPr/>
                    <a:lstStyle/>
                    <a:p>
                      <a:pPr algn="just" fontAlgn="b"/>
                      <a:r>
                        <a:rPr lang="ru-RU" sz="800" b="0" i="0" u="none" strike="noStrike" dirty="0">
                          <a:latin typeface="Times New Roman"/>
                        </a:rPr>
                        <a:t>Прочие дотации</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800" b="0" i="0" u="none" strike="noStrike" dirty="0">
                          <a:latin typeface="Times New Roman"/>
                        </a:rPr>
                        <a:t>44 936,1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0277">
                <a:tc>
                  <a:txBody>
                    <a:bodyPr/>
                    <a:lstStyle/>
                    <a:p>
                      <a:pPr algn="just" fontAlgn="b"/>
                      <a:r>
                        <a:rPr lang="ru-RU" sz="800" b="0" i="0" u="none" strike="noStrike" dirty="0">
                          <a:latin typeface="Times New Roman"/>
                        </a:rPr>
                        <a:t>Прочие дотации бюджетам городских округов</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800" b="0" i="0" u="none" strike="noStrike" dirty="0">
                          <a:latin typeface="Times New Roman"/>
                        </a:rPr>
                        <a:t>44 936,1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009">
                <a:tc>
                  <a:txBody>
                    <a:bodyPr/>
                    <a:lstStyle/>
                    <a:p>
                      <a:pPr algn="l" fontAlgn="ctr"/>
                      <a:r>
                        <a:rPr lang="ru-RU" sz="800" b="0" i="1" u="none" strike="noStrike" dirty="0">
                          <a:solidFill>
                            <a:schemeClr val="tx1"/>
                          </a:solidFill>
                          <a:latin typeface="Times New Roman"/>
                        </a:rPr>
                        <a:t>Субсидии бюджетам бюджетной системы Российской Федерации (межбюджетные субсидии)</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800" b="0" i="1" u="none" strike="noStrike" dirty="0">
                          <a:latin typeface="Times New Roman"/>
                        </a:rPr>
                        <a:t>1 448 751,1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1" u="none" strike="noStrike" dirty="0">
                          <a:solidFill>
                            <a:srgbClr val="000000"/>
                          </a:solidFill>
                          <a:latin typeface="Times New Roman"/>
                        </a:rPr>
                        <a:t>1 </a:t>
                      </a:r>
                      <a:r>
                        <a:rPr lang="ru-RU" sz="800" b="0" i="1" u="none" strike="noStrike" dirty="0" smtClean="0">
                          <a:solidFill>
                            <a:srgbClr val="000000"/>
                          </a:solidFill>
                          <a:latin typeface="Times New Roman"/>
                        </a:rPr>
                        <a:t>225 692,3</a:t>
                      </a:r>
                      <a:endParaRPr lang="ru-RU" sz="800" b="0" i="1"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1" u="none" strike="noStrike" dirty="0">
                          <a:solidFill>
                            <a:srgbClr val="000000"/>
                          </a:solidFill>
                          <a:latin typeface="Times New Roman"/>
                        </a:rPr>
                        <a:t>1 210 364,6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1" u="none" strike="noStrike" dirty="0">
                          <a:solidFill>
                            <a:schemeClr val="tx1"/>
                          </a:solidFill>
                          <a:latin typeface="Times New Roman"/>
                        </a:rPr>
                        <a:t>1 </a:t>
                      </a:r>
                      <a:r>
                        <a:rPr lang="ru-RU" sz="800" b="0" i="1" u="none" strike="noStrike" dirty="0" smtClean="0">
                          <a:solidFill>
                            <a:schemeClr val="tx1"/>
                          </a:solidFill>
                          <a:latin typeface="Times New Roman"/>
                        </a:rPr>
                        <a:t>236 655,7</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1" u="none" strike="noStrike" dirty="0" smtClean="0">
                          <a:solidFill>
                            <a:schemeClr val="tx1"/>
                          </a:solidFill>
                          <a:latin typeface="Times New Roman"/>
                        </a:rPr>
                        <a:t>187 226,1</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1" u="none" strike="noStrike" dirty="0" smtClean="0">
                          <a:solidFill>
                            <a:schemeClr val="tx1"/>
                          </a:solidFill>
                          <a:latin typeface="Times New Roman"/>
                        </a:rPr>
                        <a:t>401 497,9</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009">
                <a:tc>
                  <a:txBody>
                    <a:bodyPr/>
                    <a:lstStyle/>
                    <a:p>
                      <a:pPr algn="l" fontAlgn="ctr"/>
                      <a:r>
                        <a:rPr lang="ru-RU" sz="800" b="0" i="0" u="none" strike="noStrike" dirty="0">
                          <a:solidFill>
                            <a:schemeClr val="tx1"/>
                          </a:solidFill>
                          <a:latin typeface="Times New Roman"/>
                        </a:rPr>
                        <a:t>Субсидии бюджетам на </a:t>
                      </a:r>
                      <a:r>
                        <a:rPr lang="ru-RU" sz="800" b="0" i="0" u="none" strike="noStrike" dirty="0" err="1">
                          <a:solidFill>
                            <a:schemeClr val="tx1"/>
                          </a:solidFill>
                          <a:latin typeface="Times New Roman"/>
                        </a:rPr>
                        <a:t>софинансирование</a:t>
                      </a:r>
                      <a:r>
                        <a:rPr lang="ru-RU" sz="800" b="0" i="0" u="none" strike="noStrike" dirty="0">
                          <a:solidFill>
                            <a:schemeClr val="tx1"/>
                          </a:solidFill>
                          <a:latin typeface="Times New Roman"/>
                        </a:rPr>
                        <a:t> капитальных вложений в объекты муниципальной собственности</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800" b="0" i="0" u="none" strike="noStrike" dirty="0">
                          <a:latin typeface="Times New Roman"/>
                        </a:rPr>
                        <a:t>718 107,9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latin typeface="Times New Roman"/>
                        </a:rPr>
                        <a:t>525 937,4</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rgbClr val="000000"/>
                          </a:solidFill>
                          <a:latin typeface="Times New Roman"/>
                        </a:rPr>
                        <a:t>525 740,0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315 408,0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chemeClr val="tx1"/>
                          </a:solidFill>
                          <a:latin typeface="Times New Roman"/>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chemeClr val="tx1"/>
                          </a:solidFill>
                          <a:latin typeface="Times New Roman"/>
                        </a:rPr>
                        <a:t>156 071,6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9293">
                <a:tc>
                  <a:txBody>
                    <a:bodyPr/>
                    <a:lstStyle/>
                    <a:p>
                      <a:pPr algn="l" fontAlgn="ctr"/>
                      <a:r>
                        <a:rPr lang="ru-RU" sz="800" b="0" i="0" u="none" strike="noStrike" dirty="0">
                          <a:solidFill>
                            <a:schemeClr val="tx1"/>
                          </a:solidFill>
                          <a:latin typeface="Times New Roman"/>
                        </a:rPr>
                        <a:t>Субсидии бюджетам городских округов на </a:t>
                      </a:r>
                      <a:r>
                        <a:rPr lang="ru-RU" sz="800" b="0" i="0" u="none" strike="noStrike" dirty="0" err="1">
                          <a:solidFill>
                            <a:schemeClr val="tx1"/>
                          </a:solidFill>
                          <a:latin typeface="Times New Roman"/>
                        </a:rPr>
                        <a:t>софинансирование</a:t>
                      </a:r>
                      <a:r>
                        <a:rPr lang="ru-RU" sz="800" b="0" i="0" u="none" strike="noStrike" dirty="0">
                          <a:solidFill>
                            <a:schemeClr val="tx1"/>
                          </a:solidFill>
                          <a:latin typeface="Times New Roman"/>
                        </a:rPr>
                        <a:t> капитальных вложений в объекты муниципальной собственности</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800" b="0" i="0" u="none" strike="noStrike" dirty="0">
                          <a:latin typeface="Times New Roman"/>
                        </a:rPr>
                        <a:t>718 107,9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latin typeface="Times New Roman"/>
                        </a:rPr>
                        <a:t>525 937,4</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rgbClr val="000000"/>
                          </a:solidFill>
                          <a:latin typeface="Times New Roman"/>
                        </a:rPr>
                        <a:t>525 740,0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315 408,0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chemeClr val="tx1"/>
                          </a:solidFill>
                          <a:latin typeface="Times New Roman"/>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chemeClr val="tx1"/>
                          </a:solidFill>
                          <a:latin typeface="Times New Roman"/>
                        </a:rPr>
                        <a:t>156 071,6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9146">
                <a:tc>
                  <a:txBody>
                    <a:bodyPr/>
                    <a:lstStyle/>
                    <a:p>
                      <a:pPr algn="l" fontAlgn="ctr"/>
                      <a:r>
                        <a:rPr lang="ru-RU" sz="800" b="0" i="0" u="none" strike="noStrike" dirty="0">
                          <a:solidFill>
                            <a:srgbClr val="000000"/>
                          </a:solidFill>
                          <a:latin typeface="Times New Roman"/>
                        </a:rPr>
                        <a:t>Субсидии бюджетам на осуществление дорожной деятельности в отношении автомобильных дорог общего пользования, а также капитального ремонта и ремонта дворовых территорий многоквартирных домов, проездов к дворовым территориям многоквартирных домов населенных пунктов</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800" b="0" i="0" u="none" strike="noStrike" dirty="0">
                          <a:solidFill>
                            <a:schemeClr val="tx1"/>
                          </a:solidFill>
                          <a:latin typeface="Times New Roman"/>
                        </a:rPr>
                        <a:t>136 189,1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latin typeface="Times New Roman"/>
                        </a:rPr>
                        <a:t>34 319,7</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rgbClr val="000000"/>
                          </a:solidFill>
                          <a:latin typeface="Times New Roman"/>
                        </a:rPr>
                        <a:t>40 172,2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chemeClr val="tx1"/>
                          </a:solidFill>
                          <a:latin typeface="Times New Roman"/>
                        </a:rPr>
                        <a:t>106 841,0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chemeClr val="tx1"/>
                          </a:solidFill>
                          <a:latin typeface="Times New Roman"/>
                        </a:rPr>
                        <a:t>100 991,0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chemeClr val="tx1"/>
                          </a:solidFill>
                          <a:latin typeface="Times New Roman"/>
                        </a:rPr>
                        <a:t>75 375,0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9146">
                <a:tc>
                  <a:txBody>
                    <a:bodyPr/>
                    <a:lstStyle/>
                    <a:p>
                      <a:pPr algn="l" fontAlgn="ctr"/>
                      <a:r>
                        <a:rPr lang="ru-RU" sz="800" b="0" i="0" u="none" strike="noStrike" dirty="0">
                          <a:solidFill>
                            <a:srgbClr val="000000"/>
                          </a:solidFill>
                          <a:latin typeface="Times New Roman"/>
                        </a:rPr>
                        <a:t>Субсидии бюджетам городских округов на осуществление дорожной деятельности в отношении автомобильных дорог общего пользования, а также капитального ремонта и ремонта дворовых территорий многоквартирных домов, проездов к дворовым территориям многоквартирных домов населенных пунктов</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800" b="0" i="0" u="none" strike="noStrike" dirty="0">
                          <a:solidFill>
                            <a:schemeClr val="tx1"/>
                          </a:solidFill>
                          <a:latin typeface="Times New Roman"/>
                        </a:rPr>
                        <a:t>136 189,1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latin typeface="Times New Roman"/>
                        </a:rPr>
                        <a:t>34 319,7</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rgbClr val="000000"/>
                          </a:solidFill>
                          <a:latin typeface="Times New Roman"/>
                        </a:rPr>
                        <a:t>40 172,2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chemeClr val="tx1"/>
                          </a:solidFill>
                          <a:latin typeface="Times New Roman"/>
                        </a:rPr>
                        <a:t>106 841,0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chemeClr val="tx1"/>
                          </a:solidFill>
                          <a:latin typeface="Times New Roman"/>
                        </a:rPr>
                        <a:t>100 991,0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chemeClr val="tx1"/>
                          </a:solidFill>
                          <a:latin typeface="Times New Roman"/>
                        </a:rPr>
                        <a:t>75 375,0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714348" y="785794"/>
            <a:ext cx="8229600" cy="428625"/>
          </a:xfrm>
        </p:spPr>
        <p:txBody>
          <a:bodyPr>
            <a:normAutofit fontScale="90000"/>
          </a:bodyPr>
          <a:lstStyle/>
          <a:p>
            <a:pPr algn="ctr"/>
            <a:r>
              <a:rPr lang="ru-RU" altLang="ru-RU" sz="1600" b="1" dirty="0" smtClean="0">
                <a:latin typeface="Times New Roman" pitchFamily="18" charset="0"/>
                <a:cs typeface="Times New Roman" pitchFamily="18" charset="0"/>
              </a:rPr>
              <a:t/>
            </a:r>
            <a:br>
              <a:rPr lang="ru-RU" altLang="ru-RU" sz="1600" b="1" dirty="0" smtClean="0">
                <a:latin typeface="Times New Roman" pitchFamily="18" charset="0"/>
                <a:cs typeface="Times New Roman" pitchFamily="18" charset="0"/>
              </a:rPr>
            </a:br>
            <a:r>
              <a:rPr lang="ru-RU" altLang="ru-RU" sz="1600" b="1" dirty="0" smtClean="0">
                <a:latin typeface="Times New Roman" pitchFamily="18" charset="0"/>
                <a:cs typeface="Times New Roman" pitchFamily="18" charset="0"/>
              </a:rPr>
              <a:t/>
            </a:r>
            <a:br>
              <a:rPr lang="ru-RU" altLang="ru-RU" sz="1600" b="1" dirty="0" smtClean="0">
                <a:latin typeface="Times New Roman" pitchFamily="18" charset="0"/>
                <a:cs typeface="Times New Roman" pitchFamily="18" charset="0"/>
              </a:rPr>
            </a:br>
            <a:r>
              <a:rPr lang="ru-RU" altLang="ru-RU" sz="2200" b="1" dirty="0" smtClean="0">
                <a:latin typeface="Times New Roman" pitchFamily="18" charset="0"/>
                <a:cs typeface="Times New Roman" pitchFamily="18" charset="0"/>
              </a:rPr>
              <a:t>Основные понятия, используемые в бюджетном процессе </a:t>
            </a:r>
            <a:r>
              <a:rPr lang="ru-RU" altLang="ru-RU" sz="1800" dirty="0" smtClean="0"/>
              <a:t/>
            </a:r>
            <a:br>
              <a:rPr lang="ru-RU" altLang="ru-RU" sz="1800" dirty="0" smtClean="0"/>
            </a:br>
            <a:endParaRPr lang="ru-RU" altLang="ru-RU" sz="1800" dirty="0" smtClean="0"/>
          </a:p>
        </p:txBody>
      </p:sp>
      <p:sp>
        <p:nvSpPr>
          <p:cNvPr id="10243" name="Содержимое 2"/>
          <p:cNvSpPr>
            <a:spLocks noGrp="1"/>
          </p:cNvSpPr>
          <p:nvPr>
            <p:ph idx="1"/>
          </p:nvPr>
        </p:nvSpPr>
        <p:spPr>
          <a:xfrm>
            <a:off x="357188" y="1214438"/>
            <a:ext cx="8572500" cy="5143500"/>
          </a:xfrm>
        </p:spPr>
        <p:txBody>
          <a:bodyPr>
            <a:normAutofit lnSpcReduction="10000"/>
          </a:bodyPr>
          <a:lstStyle/>
          <a:p>
            <a:pPr>
              <a:buFont typeface="Wingdings" pitchFamily="2" charset="2"/>
              <a:buChar char="Ø"/>
            </a:pPr>
            <a:r>
              <a:rPr lang="ru-RU" altLang="ru-RU" sz="1600" b="1" i="1" dirty="0" smtClean="0">
                <a:latin typeface="Times New Roman" pitchFamily="18" charset="0"/>
                <a:cs typeface="Times New Roman" pitchFamily="18" charset="0"/>
              </a:rPr>
              <a:t>Бюджет</a:t>
            </a:r>
            <a:r>
              <a:rPr lang="ru-RU" altLang="ru-RU" sz="1600" b="1" dirty="0" smtClean="0">
                <a:latin typeface="Times New Roman" pitchFamily="18" charset="0"/>
                <a:cs typeface="Times New Roman" pitchFamily="18" charset="0"/>
              </a:rPr>
              <a:t> – </a:t>
            </a:r>
            <a:r>
              <a:rPr lang="ru-RU" altLang="ru-RU" sz="1600" dirty="0" smtClean="0">
                <a:latin typeface="Times New Roman" pitchFamily="18" charset="0"/>
                <a:cs typeface="Times New Roman" pitchFamily="18" charset="0"/>
              </a:rPr>
              <a:t>форма образования и расходования денежных средств, предназначенных для финансового обеспечения задач и функций государства и самоуправления;</a:t>
            </a:r>
          </a:p>
          <a:p>
            <a:pPr>
              <a:buFont typeface="Wingdings" pitchFamily="2" charset="2"/>
              <a:buChar char="Ø"/>
            </a:pPr>
            <a:r>
              <a:rPr lang="ru-RU" altLang="ru-RU" sz="1600" b="1" i="1" dirty="0" smtClean="0">
                <a:latin typeface="Times New Roman" pitchFamily="18" charset="0"/>
                <a:cs typeface="Times New Roman" pitchFamily="18" charset="0"/>
              </a:rPr>
              <a:t>Бюджетный процесс </a:t>
            </a:r>
            <a:r>
              <a:rPr lang="ru-RU" altLang="ru-RU" sz="1600" b="1" dirty="0" smtClean="0">
                <a:latin typeface="Times New Roman" pitchFamily="18" charset="0"/>
                <a:cs typeface="Times New Roman" pitchFamily="18" charset="0"/>
              </a:rPr>
              <a:t>– </a:t>
            </a:r>
            <a:r>
              <a:rPr lang="ru-RU" altLang="ru-RU" sz="1600" dirty="0" smtClean="0">
                <a:latin typeface="Times New Roman" pitchFamily="18" charset="0"/>
                <a:cs typeface="Times New Roman" pitchFamily="18" charset="0"/>
              </a:rPr>
              <a:t>это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рассмотрению и утверждению бюджетной отчетности и внешних проверок;</a:t>
            </a:r>
          </a:p>
          <a:p>
            <a:pPr>
              <a:buFont typeface="Wingdings" pitchFamily="2" charset="2"/>
              <a:buChar char="Ø"/>
            </a:pPr>
            <a:r>
              <a:rPr lang="ru-RU" altLang="ru-RU" sz="1600" b="1" i="1" dirty="0" smtClean="0">
                <a:latin typeface="Times New Roman" pitchFamily="18" charset="0"/>
                <a:cs typeface="Times New Roman" pitchFamily="18" charset="0"/>
              </a:rPr>
              <a:t>Бюджетный система </a:t>
            </a:r>
            <a:r>
              <a:rPr lang="ru-RU" altLang="ru-RU" sz="1600" b="1" dirty="0" smtClean="0">
                <a:latin typeface="Times New Roman" pitchFamily="18" charset="0"/>
                <a:cs typeface="Times New Roman" pitchFamily="18" charset="0"/>
              </a:rPr>
              <a:t>– </a:t>
            </a:r>
            <a:r>
              <a:rPr lang="ru-RU" altLang="ru-RU" sz="1600" dirty="0" smtClean="0">
                <a:latin typeface="Times New Roman" pitchFamily="18" charset="0"/>
                <a:cs typeface="Times New Roman" pitchFamily="18" charset="0"/>
              </a:rPr>
              <a:t>совокупность бюджетов всех уровней и бюджетов государственных внебюджетных фондов, основанная на экономических отношениях, государственном устройстве и регулируемая законодательством Российской Федерации;</a:t>
            </a:r>
          </a:p>
          <a:p>
            <a:pPr>
              <a:buFont typeface="Wingdings" pitchFamily="2" charset="2"/>
              <a:buChar char="Ø"/>
            </a:pPr>
            <a:r>
              <a:rPr lang="ru-RU" altLang="ru-RU" sz="1600" b="1" i="1" dirty="0" smtClean="0">
                <a:latin typeface="Times New Roman" pitchFamily="18" charset="0"/>
                <a:cs typeface="Times New Roman" pitchFamily="18" charset="0"/>
              </a:rPr>
              <a:t>Консолидированный бюджет </a:t>
            </a:r>
            <a:r>
              <a:rPr lang="ru-RU" altLang="ru-RU" sz="1600" b="1" dirty="0" smtClean="0">
                <a:latin typeface="Times New Roman" pitchFamily="18" charset="0"/>
                <a:cs typeface="Times New Roman" pitchFamily="18" charset="0"/>
              </a:rPr>
              <a:t>– </a:t>
            </a:r>
            <a:r>
              <a:rPr lang="ru-RU" altLang="ru-RU" sz="1600" dirty="0" smtClean="0">
                <a:latin typeface="Times New Roman" pitchFamily="18" charset="0"/>
                <a:cs typeface="Times New Roman" pitchFamily="18" charset="0"/>
              </a:rPr>
              <a:t>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p>
          <a:p>
            <a:pPr>
              <a:buFont typeface="Wingdings" pitchFamily="2" charset="2"/>
              <a:buChar char="Ø"/>
            </a:pPr>
            <a:r>
              <a:rPr lang="ru-RU" altLang="ru-RU" sz="1600" b="1" i="1" dirty="0" smtClean="0">
                <a:latin typeface="Times New Roman" pitchFamily="18" charset="0"/>
                <a:cs typeface="Times New Roman" pitchFamily="18" charset="0"/>
              </a:rPr>
              <a:t>Доходы бюджета </a:t>
            </a:r>
            <a:r>
              <a:rPr lang="ru-RU" altLang="ru-RU" sz="1600" b="1" dirty="0" smtClean="0">
                <a:latin typeface="Times New Roman" pitchFamily="18" charset="0"/>
                <a:cs typeface="Times New Roman" pitchFamily="18" charset="0"/>
              </a:rPr>
              <a:t>– </a:t>
            </a:r>
            <a:r>
              <a:rPr lang="ru-RU" altLang="ru-RU" sz="1600" dirty="0" smtClean="0">
                <a:latin typeface="Times New Roman" pitchFamily="18" charset="0"/>
                <a:cs typeface="Times New Roman" pitchFamily="18" charset="0"/>
              </a:rPr>
              <a:t>поступающие в бюджет денежные средства за исключением средств, являющихся в соответствии с Бюджетным Кодексом Российской Федерации источниками финансирования дефицита бюджета;</a:t>
            </a:r>
          </a:p>
          <a:p>
            <a:pPr>
              <a:buFont typeface="Wingdings" pitchFamily="2" charset="2"/>
              <a:buChar char="Ø"/>
            </a:pPr>
            <a:r>
              <a:rPr lang="ru-RU" altLang="ru-RU" sz="1600" b="1" i="1" dirty="0" smtClean="0">
                <a:latin typeface="Times New Roman" pitchFamily="18" charset="0"/>
                <a:cs typeface="Times New Roman" pitchFamily="18" charset="0"/>
              </a:rPr>
              <a:t>Расходы бюджета </a:t>
            </a:r>
            <a:r>
              <a:rPr lang="ru-RU" altLang="ru-RU" sz="1600" b="1" dirty="0" smtClean="0">
                <a:latin typeface="Times New Roman" pitchFamily="18" charset="0"/>
                <a:cs typeface="Times New Roman" pitchFamily="18" charset="0"/>
              </a:rPr>
              <a:t>– </a:t>
            </a:r>
            <a:r>
              <a:rPr lang="ru-RU" altLang="ru-RU" sz="1600" dirty="0" smtClean="0">
                <a:latin typeface="Times New Roman" pitchFamily="18" charset="0"/>
                <a:cs typeface="Times New Roman" pitchFamily="18" charset="0"/>
              </a:rPr>
              <a:t>выплачиваемые из бюджета денежные средства, за исключением средств, являющихся в соответствии с Бюджетным кодексом источниками финансирования;</a:t>
            </a:r>
          </a:p>
          <a:p>
            <a:pPr>
              <a:buFont typeface="Wingdings" pitchFamily="2" charset="2"/>
              <a:buChar char="Ø"/>
            </a:pPr>
            <a:r>
              <a:rPr lang="ru-RU" altLang="ru-RU" sz="1600" b="1" i="1" dirty="0" smtClean="0">
                <a:latin typeface="Times New Roman" pitchFamily="18" charset="0"/>
                <a:cs typeface="Times New Roman" pitchFamily="18" charset="0"/>
              </a:rPr>
              <a:t>Дефицит бюджета </a:t>
            </a:r>
            <a:r>
              <a:rPr lang="ru-RU" altLang="ru-RU" sz="1600" b="1" dirty="0" smtClean="0">
                <a:latin typeface="Times New Roman" pitchFamily="18" charset="0"/>
                <a:cs typeface="Times New Roman" pitchFamily="18" charset="0"/>
              </a:rPr>
              <a:t>– </a:t>
            </a:r>
            <a:r>
              <a:rPr lang="ru-RU" altLang="ru-RU" sz="1600" dirty="0" smtClean="0">
                <a:latin typeface="Times New Roman" pitchFamily="18" charset="0"/>
                <a:cs typeface="Times New Roman" pitchFamily="18" charset="0"/>
              </a:rPr>
              <a:t>превышение расходов бюджета над его доходами;</a:t>
            </a:r>
          </a:p>
          <a:p>
            <a:pPr>
              <a:buFont typeface="Wingdings" pitchFamily="2" charset="2"/>
              <a:buChar char="Ø"/>
            </a:pPr>
            <a:r>
              <a:rPr lang="ru-RU" altLang="ru-RU" sz="1600" b="1" i="1" dirty="0" err="1" smtClean="0">
                <a:latin typeface="Times New Roman" pitchFamily="18" charset="0"/>
                <a:cs typeface="Times New Roman" pitchFamily="18" charset="0"/>
              </a:rPr>
              <a:t>Профицит</a:t>
            </a:r>
            <a:r>
              <a:rPr lang="ru-RU" altLang="ru-RU" sz="1600" b="1" i="1" dirty="0" smtClean="0">
                <a:latin typeface="Times New Roman" pitchFamily="18" charset="0"/>
                <a:cs typeface="Times New Roman" pitchFamily="18" charset="0"/>
              </a:rPr>
              <a:t> бюджета </a:t>
            </a:r>
            <a:r>
              <a:rPr lang="ru-RU" altLang="ru-RU" sz="1600" b="1" dirty="0" smtClean="0">
                <a:latin typeface="Times New Roman" pitchFamily="18" charset="0"/>
                <a:cs typeface="Times New Roman" pitchFamily="18" charset="0"/>
              </a:rPr>
              <a:t>– </a:t>
            </a:r>
            <a:r>
              <a:rPr lang="ru-RU" altLang="ru-RU" sz="1600" dirty="0" smtClean="0">
                <a:latin typeface="Times New Roman" pitchFamily="18" charset="0"/>
                <a:cs typeface="Times New Roman" pitchFamily="18" charset="0"/>
              </a:rPr>
              <a:t>превышение доходов бюджета над его расходами;</a:t>
            </a:r>
          </a:p>
        </p:txBody>
      </p:sp>
      <p:sp>
        <p:nvSpPr>
          <p:cNvPr id="10244" name="Прямоугольник 89"/>
          <p:cNvSpPr>
            <a:spLocks noChangeArrowheads="1"/>
          </p:cNvSpPr>
          <p:nvPr/>
        </p:nvSpPr>
        <p:spPr bwMode="auto">
          <a:xfrm>
            <a:off x="1571604" y="6215082"/>
            <a:ext cx="7286625" cy="304800"/>
          </a:xfrm>
          <a:prstGeom prst="rect">
            <a:avLst/>
          </a:prstGeom>
          <a:noFill/>
          <a:ln w="9525">
            <a:noFill/>
            <a:miter lim="800000"/>
            <a:headEnd/>
            <a:tailEnd/>
          </a:ln>
        </p:spPr>
        <p:txBody>
          <a:bodyPr>
            <a:spAutoFit/>
          </a:bodyPr>
          <a:lstStyle/>
          <a:p>
            <a:pPr algn="r"/>
            <a:r>
              <a:rPr lang="ru-RU" altLang="ru-RU" sz="1400" i="1" dirty="0">
                <a:solidFill>
                  <a:srgbClr val="000072"/>
                </a:solidFill>
                <a:latin typeface="Times New Roman" pitchFamily="18" charset="0"/>
                <a:cs typeface="Times New Roman" pitchFamily="18" charset="0"/>
              </a:rPr>
              <a:t>Можайский городской округ</a:t>
            </a:r>
            <a:endParaRPr lang="ru-RU" altLang="ru-RU" sz="1400" dirty="0">
              <a:latin typeface="Times New Roman" pitchFamily="18" charset="0"/>
              <a:cs typeface="Times New Roman" pitchFamily="18" charset="0"/>
            </a:endParaRPr>
          </a:p>
        </p:txBody>
      </p:sp>
      <p:pic>
        <p:nvPicPr>
          <p:cNvPr id="10245" name="Рисунок 32" descr="Описание: Можайск-ГО-ПП-01"/>
          <p:cNvPicPr>
            <a:picLocks noChangeAspect="1" noChangeArrowheads="1"/>
          </p:cNvPicPr>
          <p:nvPr/>
        </p:nvPicPr>
        <p:blipFill>
          <a:blip r:embed="rId2" cstate="print"/>
          <a:srcRect/>
          <a:stretch>
            <a:fillRect/>
          </a:stretch>
        </p:blipFill>
        <p:spPr bwMode="auto">
          <a:xfrm>
            <a:off x="460572" y="461189"/>
            <a:ext cx="585763" cy="7318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947605" y="362465"/>
            <a:ext cx="7929563" cy="785834"/>
          </a:xfrm>
          <a:prstGeom prst="rect">
            <a:avLst/>
          </a:prstGeom>
          <a:noFill/>
          <a:ln w="9525">
            <a:noFill/>
            <a:miter lim="800000"/>
            <a:headEnd/>
            <a:tailEnd/>
          </a:ln>
        </p:spPr>
        <p:txBody>
          <a:bodyPr anchor="ctr"/>
          <a:lstStyle/>
          <a:p>
            <a:pPr algn="ctr">
              <a:defRPr/>
            </a:pPr>
            <a:r>
              <a:rPr lang="ru-RU" sz="1600" i="1" dirty="0">
                <a:effectLst>
                  <a:outerShdw blurRad="38100" dist="38100" dir="2700000" algn="tl">
                    <a:srgbClr val="C0C0C0"/>
                  </a:outerShdw>
                </a:effectLst>
                <a:latin typeface="Times New Roman" pitchFamily="18" charset="0"/>
                <a:cs typeface="Times New Roman" pitchFamily="18" charset="0"/>
              </a:rPr>
              <a:t>Объем и структура налоговых и неналоговых доходов, а также межбюджетных трансфертов, поступающих в бюджет Можайского городского округа (тыс. руб.)</a:t>
            </a:r>
          </a:p>
        </p:txBody>
      </p:sp>
      <p:pic>
        <p:nvPicPr>
          <p:cNvPr id="34819" name="Рисунок 32" descr="Описание: Можайск-ГО-ПП-01"/>
          <p:cNvPicPr>
            <a:picLocks noChangeAspect="1" noChangeArrowheads="1"/>
          </p:cNvPicPr>
          <p:nvPr/>
        </p:nvPicPr>
        <p:blipFill>
          <a:blip r:embed="rId2" cstate="print"/>
          <a:srcRect/>
          <a:stretch>
            <a:fillRect/>
          </a:stretch>
        </p:blipFill>
        <p:spPr bwMode="auto">
          <a:xfrm>
            <a:off x="455164" y="457989"/>
            <a:ext cx="500066" cy="624775"/>
          </a:xfrm>
          <a:prstGeom prst="rect">
            <a:avLst/>
          </a:prstGeom>
          <a:noFill/>
          <a:ln w="9525">
            <a:noFill/>
            <a:miter lim="800000"/>
            <a:headEnd/>
            <a:tailEnd/>
          </a:ln>
        </p:spPr>
      </p:pic>
      <p:sp>
        <p:nvSpPr>
          <p:cNvPr id="34820" name="Прямоугольник 89"/>
          <p:cNvSpPr>
            <a:spLocks noChangeArrowheads="1"/>
          </p:cNvSpPr>
          <p:nvPr/>
        </p:nvSpPr>
        <p:spPr bwMode="auto">
          <a:xfrm>
            <a:off x="6419197" y="6483157"/>
            <a:ext cx="2428861" cy="307975"/>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32083" name="Group 339"/>
          <p:cNvGraphicFramePr>
            <a:graphicFrameLocks noGrp="1"/>
          </p:cNvGraphicFramePr>
          <p:nvPr/>
        </p:nvGraphicFramePr>
        <p:xfrm>
          <a:off x="428596" y="1074409"/>
          <a:ext cx="8270561" cy="5040630"/>
        </p:xfrm>
        <a:graphic>
          <a:graphicData uri="http://schemas.openxmlformats.org/drawingml/2006/table">
            <a:tbl>
              <a:tblPr/>
              <a:tblGrid>
                <a:gridCol w="2590653"/>
                <a:gridCol w="1022826"/>
                <a:gridCol w="856616"/>
                <a:gridCol w="995666"/>
                <a:gridCol w="863016"/>
                <a:gridCol w="934933"/>
                <a:gridCol w="1006851"/>
              </a:tblGrid>
              <a:tr h="286647">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Наименование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Отчет об исполнении  бюджета Можайского городского округа Московской области за 2021 год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Плановые назначения бюджета Можайского городского округа Московской области на 2022 год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Ожидаемое исполнение бюджета Можайского городского округа Московской области за 2022 год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gridSpan="3">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Бюджет Можайского городского округа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hMerge="1">
                  <a:txBody>
                    <a:bodyPr/>
                    <a:lstStyle/>
                    <a:p>
                      <a:endParaRPr lang="ru-RU"/>
                    </a:p>
                  </a:txBody>
                  <a:tcPr/>
                </a:tc>
                <a:tc hMerge="1">
                  <a:txBody>
                    <a:bodyPr/>
                    <a:lstStyle/>
                    <a:p>
                      <a:endParaRPr lang="ru-RU"/>
                    </a:p>
                  </a:txBody>
                  <a:tcPr/>
                </a:tc>
              </a:tr>
              <a:tr h="101506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2023 год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2024 год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2025 год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682648">
                <a:tc>
                  <a:txBody>
                    <a:bodyPr/>
                    <a:lstStyle/>
                    <a:p>
                      <a:pPr algn="l" fontAlgn="ctr"/>
                      <a:r>
                        <a:rPr lang="ru-RU" sz="800" b="0" i="0" u="none" strike="noStrike" dirty="0">
                          <a:solidFill>
                            <a:srgbClr val="000000"/>
                          </a:solidFill>
                          <a:latin typeface="Times New Roman"/>
                        </a:rPr>
                        <a:t>Субсидии бюджетам муниципальных образований на обеспечение мероприятий по переселению граждан из аварийного жилищного фонда, в том числе переселению граждан из аварийного жилищного фонда с учетом необходимости развития малоэтажного жилищного строительства, за счет средств бюджетов</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latin typeface="Times New Roman"/>
                        </a:rPr>
                        <a:t>126 405,8</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rgbClr val="000000"/>
                          </a:solidFill>
                          <a:latin typeface="Times New Roman"/>
                        </a:rPr>
                        <a:t>110 827,7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latin typeface="Times New Roman"/>
                        </a:rPr>
                        <a:t>190 447,0</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latin typeface="Times New Roman"/>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latin typeface="Times New Roman"/>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2648">
                <a:tc>
                  <a:txBody>
                    <a:bodyPr/>
                    <a:lstStyle/>
                    <a:p>
                      <a:pPr algn="l" fontAlgn="ctr"/>
                      <a:r>
                        <a:rPr lang="ru-RU" sz="800" b="0" i="0" u="none" strike="noStrike" dirty="0">
                          <a:solidFill>
                            <a:srgbClr val="000000"/>
                          </a:solidFill>
                          <a:latin typeface="Times New Roman"/>
                        </a:rPr>
                        <a:t>Субсидии бюджетам городских округов на обеспечение мероприятий по переселению граждан из аварийного жилищного фонда, в том числе переселению граждан из аварийного жилищного фонда с учетом необходимости развития малоэтажного жилищного строительства, за счет средств бюджетов</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latin typeface="Times New Roman"/>
                        </a:rPr>
                        <a:t>126 405,8</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rgbClr val="000000"/>
                          </a:solidFill>
                          <a:latin typeface="Times New Roman"/>
                        </a:rPr>
                        <a:t>110 827,7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latin typeface="Times New Roman"/>
                        </a:rPr>
                        <a:t>190 447,0</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latin typeface="Times New Roman"/>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latin typeface="Times New Roman"/>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7579">
                <a:tc>
                  <a:txBody>
                    <a:bodyPr/>
                    <a:lstStyle/>
                    <a:p>
                      <a:pPr algn="l" fontAlgn="ctr"/>
                      <a:r>
                        <a:rPr lang="ru-RU" sz="800" b="0" i="0" u="none" strike="noStrike" dirty="0">
                          <a:solidFill>
                            <a:schemeClr val="tx1"/>
                          </a:solidFill>
                          <a:latin typeface="Times New Roman"/>
                        </a:rPr>
                        <a:t>Субсидии бюджетам на создание в общеобразовательных организациях, расположенных в сельской </a:t>
                      </a:r>
                      <a:r>
                        <a:rPr lang="ru-RU" sz="800" b="0" i="0" u="none" strike="noStrike" dirty="0" smtClean="0">
                          <a:solidFill>
                            <a:schemeClr val="tx1"/>
                          </a:solidFill>
                          <a:latin typeface="Times New Roman"/>
                        </a:rPr>
                        <a:t>местности и малых городах, </a:t>
                      </a:r>
                      <a:r>
                        <a:rPr lang="ru-RU" sz="800" b="0" i="0" u="none" strike="noStrike" dirty="0">
                          <a:solidFill>
                            <a:schemeClr val="tx1"/>
                          </a:solidFill>
                          <a:latin typeface="Times New Roman"/>
                        </a:rPr>
                        <a:t>условий для занятий физической культурой и спортом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chemeClr val="tx1"/>
                          </a:solidFill>
                          <a:latin typeface="Times New Roman"/>
                        </a:rPr>
                        <a:t>4 127,0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chemeClr val="tx1"/>
                          </a:solidFill>
                          <a:latin typeface="Times New Roman"/>
                        </a:rPr>
                        <a:t>4 112,4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8216">
                <a:tc>
                  <a:txBody>
                    <a:bodyPr/>
                    <a:lstStyle/>
                    <a:p>
                      <a:pPr algn="l" fontAlgn="ctr"/>
                      <a:r>
                        <a:rPr lang="ru-RU" sz="800" b="0" i="0" u="none" strike="noStrike" dirty="0">
                          <a:solidFill>
                            <a:schemeClr val="tx1"/>
                          </a:solidFill>
                          <a:latin typeface="Times New Roman"/>
                        </a:rPr>
                        <a:t>Субсидии бюджетам городских округов на создание в общеобразовательных организациях, </a:t>
                      </a:r>
                      <a:r>
                        <a:rPr lang="ru-RU" sz="800" b="0" i="0" u="none" strike="noStrike" dirty="0" smtClean="0">
                          <a:solidFill>
                            <a:schemeClr val="tx1"/>
                          </a:solidFill>
                          <a:latin typeface="Times New Roman"/>
                        </a:rPr>
                        <a:t>расположенных </a:t>
                      </a:r>
                      <a:r>
                        <a:rPr lang="ru-RU" sz="800" b="0" i="0" u="none" strike="noStrike" dirty="0">
                          <a:solidFill>
                            <a:schemeClr val="tx1"/>
                          </a:solidFill>
                          <a:latin typeface="Times New Roman"/>
                        </a:rPr>
                        <a:t>в сельской </a:t>
                      </a:r>
                      <a:r>
                        <a:rPr lang="ru-RU" sz="800" b="0" i="0" u="none" strike="noStrike" dirty="0" smtClean="0">
                          <a:solidFill>
                            <a:schemeClr val="tx1"/>
                          </a:solidFill>
                          <a:latin typeface="Times New Roman"/>
                        </a:rPr>
                        <a:t>местности и малых городах, </a:t>
                      </a:r>
                      <a:r>
                        <a:rPr lang="ru-RU" sz="800" b="0" i="0" u="none" strike="noStrike" dirty="0">
                          <a:solidFill>
                            <a:schemeClr val="tx1"/>
                          </a:solidFill>
                          <a:latin typeface="Times New Roman"/>
                        </a:rPr>
                        <a:t>условий для занятий физической культурой и спортом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chemeClr val="tx1"/>
                          </a:solidFill>
                          <a:latin typeface="Times New Roman"/>
                        </a:rPr>
                        <a:t>4 127,0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chemeClr val="tx1"/>
                          </a:solidFill>
                          <a:latin typeface="Times New Roman"/>
                        </a:rPr>
                        <a:t>4 112,4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8216">
                <a:tc>
                  <a:txBody>
                    <a:bodyPr/>
                    <a:lstStyle/>
                    <a:p>
                      <a:pPr algn="l" fontAlgn="t"/>
                      <a:r>
                        <a:rPr lang="ru-RU" sz="800" b="0" i="0" u="none" strike="noStrike" dirty="0">
                          <a:latin typeface="Times New Roman"/>
                        </a:rPr>
                        <a:t>Субсидии бюджетам на обновление материально-технической базы для организации учебно-исследовательской, научно-практической, творческой деятельности, занятий физической культурой и спортом в образовательных организациях</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800" b="0" i="0" u="none" strike="noStrike" dirty="0" smtClean="0">
                          <a:latin typeface="Times New Roman"/>
                        </a:rPr>
                        <a:t>0</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latin typeface="Times New Roman"/>
                        </a:rPr>
                        <a:t>0</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rgbClr val="000000"/>
                          </a:solidFill>
                          <a:latin typeface="Times New Roman"/>
                        </a:rPr>
                        <a:t>0</a:t>
                      </a:r>
                      <a:endParaRPr lang="ru-RU" sz="800" b="0"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4 777,9</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8216">
                <a:tc>
                  <a:txBody>
                    <a:bodyPr/>
                    <a:lstStyle/>
                    <a:p>
                      <a:pPr algn="l" fontAlgn="t"/>
                      <a:r>
                        <a:rPr lang="ru-RU" sz="800" b="0" i="0" u="none" strike="noStrike" dirty="0">
                          <a:latin typeface="Times New Roman"/>
                        </a:rPr>
                        <a:t>Субсидии бюджетам городских округов на обновление материально-технической базы для организации учебно-исследовательской, научно-практической, творческой деятельности, занятий физической культурой и спортом в образовательных организациях</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800" b="0" i="0" u="none" strike="noStrike" dirty="0" smtClean="0">
                          <a:latin typeface="Times New Roman"/>
                        </a:rPr>
                        <a:t>0</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latin typeface="Times New Roman"/>
                        </a:rPr>
                        <a:t>0</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rgbClr val="000000"/>
                          </a:solidFill>
                          <a:latin typeface="Times New Roman"/>
                        </a:rPr>
                        <a:t>0</a:t>
                      </a:r>
                      <a:endParaRPr lang="ru-RU" sz="800" b="0"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4 777,9</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935493" y="486032"/>
            <a:ext cx="7708474" cy="571504"/>
          </a:xfrm>
          <a:prstGeom prst="rect">
            <a:avLst/>
          </a:prstGeom>
          <a:noFill/>
          <a:ln w="9525">
            <a:noFill/>
            <a:miter lim="800000"/>
            <a:headEnd/>
            <a:tailEnd/>
          </a:ln>
        </p:spPr>
        <p:txBody>
          <a:bodyPr anchor="ctr"/>
          <a:lstStyle/>
          <a:p>
            <a:pPr algn="ctr">
              <a:defRPr/>
            </a:pPr>
            <a:r>
              <a:rPr lang="ru-RU" sz="1600" i="1" dirty="0">
                <a:effectLst>
                  <a:outerShdw blurRad="38100" dist="38100" dir="2700000" algn="tl">
                    <a:srgbClr val="C0C0C0"/>
                  </a:outerShdw>
                </a:effectLst>
                <a:latin typeface="Times New Roman" pitchFamily="18" charset="0"/>
                <a:cs typeface="Times New Roman" pitchFamily="18" charset="0"/>
              </a:rPr>
              <a:t>Объем и структура налоговых и неналоговых доходов, а также межбюджетных трансфертов, поступающих в бюджет Можайского городского округа (тыс. руб.)</a:t>
            </a:r>
          </a:p>
        </p:txBody>
      </p:sp>
      <p:pic>
        <p:nvPicPr>
          <p:cNvPr id="35843" name="Рисунок 32" descr="Описание: Можайск-ГО-ПП-01"/>
          <p:cNvPicPr>
            <a:picLocks noChangeAspect="1" noChangeArrowheads="1"/>
          </p:cNvPicPr>
          <p:nvPr/>
        </p:nvPicPr>
        <p:blipFill>
          <a:blip r:embed="rId2" cstate="print"/>
          <a:srcRect/>
          <a:stretch>
            <a:fillRect/>
          </a:stretch>
        </p:blipFill>
        <p:spPr bwMode="auto">
          <a:xfrm>
            <a:off x="452626" y="461189"/>
            <a:ext cx="508267" cy="635021"/>
          </a:xfrm>
          <a:prstGeom prst="rect">
            <a:avLst/>
          </a:prstGeom>
          <a:noFill/>
          <a:ln w="9525">
            <a:noFill/>
            <a:miter lim="800000"/>
            <a:headEnd/>
            <a:tailEnd/>
          </a:ln>
        </p:spPr>
      </p:pic>
      <p:sp>
        <p:nvSpPr>
          <p:cNvPr id="35844" name="Прямоугольник 89"/>
          <p:cNvSpPr>
            <a:spLocks noChangeArrowheads="1"/>
          </p:cNvSpPr>
          <p:nvPr/>
        </p:nvSpPr>
        <p:spPr bwMode="auto">
          <a:xfrm>
            <a:off x="6429388" y="6550025"/>
            <a:ext cx="2500279" cy="307975"/>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32083" name="Group 339"/>
          <p:cNvGraphicFramePr>
            <a:graphicFrameLocks noGrp="1"/>
          </p:cNvGraphicFramePr>
          <p:nvPr/>
        </p:nvGraphicFramePr>
        <p:xfrm>
          <a:off x="428595" y="1142984"/>
          <a:ext cx="8286809" cy="5313045"/>
        </p:xfrm>
        <a:graphic>
          <a:graphicData uri="http://schemas.openxmlformats.org/drawingml/2006/table">
            <a:tbl>
              <a:tblPr/>
              <a:tblGrid>
                <a:gridCol w="3835217"/>
                <a:gridCol w="1022568"/>
                <a:gridCol w="928694"/>
                <a:gridCol w="857256"/>
                <a:gridCol w="556279"/>
                <a:gridCol w="543398"/>
                <a:gridCol w="543397"/>
              </a:tblGrid>
              <a:tr h="385745">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Наименование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Отчет об исполнении бюджета Можайского городского округа Московской области за 2021 год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Плановые назначения бюджета Можайского городского округа Московской области на 2022 год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Ожидаемое исполнение бюджета Можайского городского округа Московской области за 2022 год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gridSpan="3">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Бюджет Можайского городского округа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hMerge="1">
                  <a:txBody>
                    <a:bodyPr/>
                    <a:lstStyle/>
                    <a:p>
                      <a:endParaRPr lang="ru-RU"/>
                    </a:p>
                  </a:txBody>
                  <a:tcPr/>
                </a:tc>
                <a:tc hMerge="1">
                  <a:txBody>
                    <a:bodyPr/>
                    <a:lstStyle/>
                    <a:p>
                      <a:endParaRPr lang="ru-RU"/>
                    </a:p>
                  </a:txBody>
                  <a:tcPr/>
                </a:tc>
              </a:tr>
              <a:tr h="40007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2023</a:t>
                      </a:r>
                    </a:p>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 год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2024 год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2025 год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201284">
                <a:tc>
                  <a:txBody>
                    <a:bodyPr/>
                    <a:lstStyle/>
                    <a:p>
                      <a:pPr algn="just" fontAlgn="t"/>
                      <a:r>
                        <a:rPr lang="ru-RU" sz="800" b="0" i="0" u="none" strike="noStrike" kern="0" spc="0" baseline="0" dirty="0" smtClean="0">
                          <a:solidFill>
                            <a:schemeClr val="tx1"/>
                          </a:solidFill>
                          <a:latin typeface="Times New Roman"/>
                        </a:rPr>
                        <a:t>Субсидии бюджетам на создание и обеспечение функционирования центров образования </a:t>
                      </a:r>
                      <a:r>
                        <a:rPr lang="ru-RU" sz="800" b="0" i="0" u="none" strike="noStrike" kern="0" spc="0" baseline="0" dirty="0" err="1" smtClean="0">
                          <a:solidFill>
                            <a:schemeClr val="tx1"/>
                          </a:solidFill>
                          <a:latin typeface="Times New Roman"/>
                        </a:rPr>
                        <a:t>естественно-научной</a:t>
                      </a:r>
                      <a:r>
                        <a:rPr lang="ru-RU" sz="800" b="0" i="0" u="none" strike="noStrike" kern="0" spc="0" baseline="0" dirty="0" smtClean="0">
                          <a:solidFill>
                            <a:schemeClr val="tx1"/>
                          </a:solidFill>
                          <a:latin typeface="Times New Roman"/>
                        </a:rPr>
                        <a:t> и технологической направленностей в общеобразовательных организациях, расположенных в сельской местности и малых городах</a:t>
                      </a:r>
                      <a:endParaRPr lang="ru-RU" sz="800" b="0" i="0" u="none" strike="noStrike" kern="0" spc="0" baseline="0" dirty="0">
                        <a:solidFill>
                          <a:schemeClr val="tx1"/>
                        </a:solidFill>
                        <a:latin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800" b="0" i="0" u="none" strike="noStrike" dirty="0">
                          <a:solidFill>
                            <a:schemeClr val="tx1"/>
                          </a:solidFill>
                          <a:latin typeface="Times New Roman"/>
                        </a:rPr>
                        <a:t>5 974,8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2 195,1</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284">
                <a:tc>
                  <a:txBody>
                    <a:bodyPr/>
                    <a:lstStyle/>
                    <a:p>
                      <a:pPr algn="just" fontAlgn="t"/>
                      <a:r>
                        <a:rPr lang="ru-RU" sz="800" b="0" i="0" u="none" strike="noStrike" kern="0" spc="0" baseline="0" dirty="0" smtClean="0">
                          <a:solidFill>
                            <a:schemeClr val="tx1"/>
                          </a:solidFill>
                          <a:latin typeface="Times New Roman"/>
                        </a:rPr>
                        <a:t>Субсидии бюджетам городских округов на создание и обеспечение функционирования центров образования </a:t>
                      </a:r>
                      <a:r>
                        <a:rPr lang="ru-RU" sz="800" b="0" i="0" u="none" strike="noStrike" kern="0" spc="0" baseline="0" dirty="0" err="1" smtClean="0">
                          <a:solidFill>
                            <a:schemeClr val="tx1"/>
                          </a:solidFill>
                          <a:latin typeface="Times New Roman"/>
                        </a:rPr>
                        <a:t>естественно-научной</a:t>
                      </a:r>
                      <a:r>
                        <a:rPr lang="ru-RU" sz="800" b="0" i="0" u="none" strike="noStrike" kern="0" spc="0" baseline="0" dirty="0" smtClean="0">
                          <a:solidFill>
                            <a:schemeClr val="tx1"/>
                          </a:solidFill>
                          <a:latin typeface="Times New Roman"/>
                        </a:rPr>
                        <a:t> и технологической направленностей в общеобразовательных организациях, расположенных в сельской местности и малых городах</a:t>
                      </a:r>
                      <a:endParaRPr lang="ru-RU" sz="800" b="0" i="0" u="none" strike="noStrike" kern="0" spc="0" baseline="0"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800" b="0" i="0" u="none" strike="noStrike" dirty="0">
                          <a:solidFill>
                            <a:schemeClr val="tx1"/>
                          </a:solidFill>
                          <a:latin typeface="Times New Roman"/>
                        </a:rPr>
                        <a:t>5 974,8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2 195,1</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28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800" b="0" i="0" u="none" strike="noStrike" dirty="0" smtClean="0">
                          <a:solidFill>
                            <a:schemeClr val="tx1"/>
                          </a:solidFill>
                          <a:latin typeface="Times New Roman"/>
                        </a:rPr>
                        <a:t>Субсидии бюджетам </a:t>
                      </a:r>
                      <a:r>
                        <a:rPr lang="en-US" sz="800" b="0" i="0" u="none" strike="noStrike" dirty="0" smtClean="0">
                          <a:solidFill>
                            <a:schemeClr val="tx1"/>
                          </a:solidFill>
                          <a:latin typeface="Times New Roman"/>
                        </a:rPr>
                        <a:t> </a:t>
                      </a:r>
                      <a:r>
                        <a:rPr lang="ru-RU" sz="800" b="0" i="0" u="none" strike="noStrike" dirty="0" smtClean="0">
                          <a:solidFill>
                            <a:schemeClr val="tx1"/>
                          </a:solidFill>
                          <a:latin typeface="Times New Roman"/>
                        </a:rPr>
                        <a:t>городских</a:t>
                      </a:r>
                      <a:r>
                        <a:rPr lang="ru-RU" sz="800" b="0" i="0" u="none" strike="noStrike" baseline="0" dirty="0" smtClean="0">
                          <a:solidFill>
                            <a:schemeClr val="tx1"/>
                          </a:solidFill>
                          <a:latin typeface="Times New Roman"/>
                        </a:rPr>
                        <a:t> округов </a:t>
                      </a:r>
                      <a:r>
                        <a:rPr lang="ru-RU" sz="800" b="0" i="0" u="none" strike="noStrike" dirty="0" smtClean="0">
                          <a:solidFill>
                            <a:schemeClr val="tx1"/>
                          </a:solidFill>
                          <a:latin typeface="Times New Roman"/>
                        </a:rPr>
                        <a:t>на государственную поддержку</a:t>
                      </a:r>
                      <a:r>
                        <a:rPr lang="ru-RU" sz="800" b="0" i="0" u="none" strike="noStrike" baseline="0" dirty="0" smtClean="0">
                          <a:solidFill>
                            <a:schemeClr val="tx1"/>
                          </a:solidFill>
                          <a:latin typeface="Times New Roman"/>
                        </a:rPr>
                        <a:t> образовательных организаций в целях оснащения (обновления) их компьютерным, </a:t>
                      </a:r>
                      <a:r>
                        <a:rPr lang="ru-RU" sz="800" b="0" i="0" u="none" strike="noStrike" baseline="0" dirty="0" err="1" smtClean="0">
                          <a:solidFill>
                            <a:schemeClr val="tx1"/>
                          </a:solidFill>
                          <a:latin typeface="Times New Roman"/>
                        </a:rPr>
                        <a:t>мультимедийным</a:t>
                      </a:r>
                      <a:r>
                        <a:rPr lang="ru-RU" sz="800" b="0" i="0" u="none" strike="noStrike" baseline="0" dirty="0" smtClean="0">
                          <a:solidFill>
                            <a:schemeClr val="tx1"/>
                          </a:solidFill>
                          <a:latin typeface="Times New Roman"/>
                        </a:rPr>
                        <a:t>, презентационным оборудованием и программным обеспечением в рамках эксперимента по модернизации начального общего,  основного общего и среднего общего образования  </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 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14 112,7</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chemeClr val="tx1"/>
                          </a:solidFill>
                          <a:latin typeface="Times New Roman"/>
                        </a:rPr>
                        <a:t>14 122,7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284">
                <a:tc>
                  <a:txBody>
                    <a:bodyPr/>
                    <a:lstStyle/>
                    <a:p>
                      <a:pPr algn="l" rtl="0" fontAlgn="ctr"/>
                      <a:r>
                        <a:rPr lang="ru-RU" sz="800" b="0" i="0" u="none" strike="noStrike" dirty="0" smtClean="0">
                          <a:solidFill>
                            <a:schemeClr val="tx1"/>
                          </a:solidFill>
                          <a:latin typeface="Times New Roman"/>
                        </a:rPr>
                        <a:t>Субсидии бюджетам на государственную поддержку</a:t>
                      </a:r>
                      <a:r>
                        <a:rPr lang="ru-RU" sz="800" b="0" i="0" u="none" strike="noStrike" baseline="0" dirty="0" smtClean="0">
                          <a:solidFill>
                            <a:schemeClr val="tx1"/>
                          </a:solidFill>
                          <a:latin typeface="Times New Roman"/>
                        </a:rPr>
                        <a:t> образовательных организаций в целях оснащения (обновления) их компьютерным, </a:t>
                      </a:r>
                      <a:r>
                        <a:rPr lang="ru-RU" sz="800" b="0" i="0" u="none" strike="noStrike" baseline="0" dirty="0" err="1" smtClean="0">
                          <a:solidFill>
                            <a:schemeClr val="tx1"/>
                          </a:solidFill>
                          <a:latin typeface="Times New Roman"/>
                        </a:rPr>
                        <a:t>мультимедийным</a:t>
                      </a:r>
                      <a:r>
                        <a:rPr lang="ru-RU" sz="800" b="0" i="0" u="none" strike="noStrike" baseline="0" dirty="0" smtClean="0">
                          <a:solidFill>
                            <a:schemeClr val="tx1"/>
                          </a:solidFill>
                          <a:latin typeface="Times New Roman"/>
                        </a:rPr>
                        <a:t>, презентационным оборудованием и программным обеспечением в рамках эксперимента по модернизации начального общего,  основного общего и среднего общего образования  </a:t>
                      </a:r>
                      <a:r>
                        <a:rPr lang="ru-RU" sz="800" b="0" i="0" u="none" strike="noStrike" dirty="0" smtClean="0">
                          <a:solidFill>
                            <a:schemeClr val="tx1"/>
                          </a:solidFill>
                          <a:latin typeface="Times New Roman"/>
                        </a:rPr>
                        <a:t> </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 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14 112,7</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14 122,7</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algn="just" fontAlgn="t"/>
                      <a:r>
                        <a:rPr lang="ru-RU" sz="800" b="0" i="0" u="none" strike="noStrike" dirty="0">
                          <a:latin typeface="Times New Roman"/>
                        </a:rPr>
                        <a:t>Субсидии бюджетам на создание новых мест в общеобразовательных организациях в связи с ростом числа обучающихся, вызванным демографическим фактором</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800" b="0" i="0" u="none" strike="noStrike" dirty="0">
                          <a:latin typeface="Times New Roman"/>
                        </a:rPr>
                        <a:t>116 306,6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 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 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1530">
                <a:tc>
                  <a:txBody>
                    <a:bodyPr/>
                    <a:lstStyle/>
                    <a:p>
                      <a:pPr algn="just" fontAlgn="t"/>
                      <a:r>
                        <a:rPr lang="ru-RU" sz="800" b="0" i="0" u="none" strike="noStrike" dirty="0">
                          <a:latin typeface="Times New Roman"/>
                        </a:rPr>
                        <a:t>Субсидии бюджетам городских округов на создание новых мест в общеобразовательных организациях в связи с ростом числа обучающихся, вызванным демографическим фактором</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800" b="0" i="0" u="none" strike="noStrike" dirty="0">
                          <a:latin typeface="Times New Roman"/>
                        </a:rPr>
                        <a:t>116 306,6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 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 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059">
                <a:tc>
                  <a:txBody>
                    <a:bodyPr/>
                    <a:lstStyle/>
                    <a:p>
                      <a:pPr algn="l" fontAlgn="t"/>
                      <a:r>
                        <a:rPr lang="ru-RU" sz="800" b="0" i="0" u="none" strike="noStrike" dirty="0">
                          <a:solidFill>
                            <a:schemeClr val="tx1"/>
                          </a:solidFill>
                          <a:latin typeface="Times New Roman"/>
                        </a:rPr>
                        <a:t>Субсидии бюджетам на софинансирование расходных обязательств субъектов Российской Федерации, связанных с реализацией федеральной целевой программы "Увековечение памяти погибших при защите Отечества на 2019 - 2024 годы"</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latin typeface="Times New Roman"/>
                        </a:rPr>
                        <a:t>202,7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rgbClr val="000000"/>
                          </a:solidFill>
                          <a:latin typeface="Times New Roman"/>
                        </a:rPr>
                        <a:t>201,6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2 319,0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059">
                <a:tc>
                  <a:txBody>
                    <a:bodyPr/>
                    <a:lstStyle/>
                    <a:p>
                      <a:pPr algn="l" fontAlgn="t"/>
                      <a:r>
                        <a:rPr lang="ru-RU" sz="800" b="0" i="0" u="none" strike="noStrike" dirty="0" smtClean="0">
                          <a:solidFill>
                            <a:schemeClr val="tx1"/>
                          </a:solidFill>
                          <a:latin typeface="Times New Roman"/>
                        </a:rPr>
                        <a:t>Субсидии бюджетам городских округов на </a:t>
                      </a:r>
                      <a:r>
                        <a:rPr lang="ru-RU" sz="800" b="0" i="0" u="none" strike="noStrike" dirty="0" err="1" smtClean="0">
                          <a:solidFill>
                            <a:schemeClr val="tx1"/>
                          </a:solidFill>
                          <a:latin typeface="Times New Roman"/>
                        </a:rPr>
                        <a:t>софинансирование</a:t>
                      </a:r>
                      <a:r>
                        <a:rPr lang="ru-RU" sz="800" b="0" i="0" u="none" strike="noStrike" dirty="0" smtClean="0">
                          <a:solidFill>
                            <a:schemeClr val="tx1"/>
                          </a:solidFill>
                          <a:latin typeface="Times New Roman"/>
                        </a:rPr>
                        <a:t> расходных обязательств субъектов Российской Федерации, связанных с реализацией федеральной целевой программы "Увековечение памяти погибших при защите Отечества на 2019 - 2024 годы"</a:t>
                      </a:r>
                      <a:endParaRPr lang="ru-RU" sz="800" b="0" i="0" u="none" strike="noStrike" dirty="0">
                        <a:solidFill>
                          <a:schemeClr val="tx1"/>
                        </a:solidFill>
                        <a:latin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latin typeface="Times New Roman"/>
                        </a:rPr>
                        <a:t>202,7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rgbClr val="000000"/>
                          </a:solidFill>
                          <a:latin typeface="Times New Roman"/>
                        </a:rPr>
                        <a:t>201,6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2 319,0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059">
                <a:tc>
                  <a:txBody>
                    <a:bodyPr/>
                    <a:lstStyle/>
                    <a:p>
                      <a:pPr algn="just" fontAlgn="t"/>
                      <a:r>
                        <a:rPr lang="ru-RU" sz="800" b="0" i="0" u="none" strike="noStrike" dirty="0">
                          <a:latin typeface="Times New Roman"/>
                        </a:rPr>
                        <a:t>Субсидии бюджетам 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800" b="0" i="0" u="none" strike="noStrike" dirty="0">
                          <a:latin typeface="Times New Roman"/>
                        </a:rPr>
                        <a:t>22 078,7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latin typeface="Times New Roman"/>
                        </a:rPr>
                        <a:t>29 311,9</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rgbClr val="000000"/>
                          </a:solidFill>
                          <a:latin typeface="Times New Roman"/>
                        </a:rPr>
                        <a:t>32 187,3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33 089,8</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33 089,8</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36 497,1</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835213" y="395416"/>
            <a:ext cx="7929563" cy="571521"/>
          </a:xfrm>
          <a:prstGeom prst="rect">
            <a:avLst/>
          </a:prstGeom>
          <a:noFill/>
          <a:ln w="9525">
            <a:noFill/>
            <a:miter lim="800000"/>
            <a:headEnd/>
            <a:tailEnd/>
          </a:ln>
        </p:spPr>
        <p:txBody>
          <a:bodyPr anchor="ctr"/>
          <a:lstStyle/>
          <a:p>
            <a:pPr algn="ctr">
              <a:defRPr/>
            </a:pPr>
            <a:r>
              <a:rPr lang="ru-RU" sz="1600" i="1" dirty="0">
                <a:effectLst>
                  <a:outerShdw blurRad="38100" dist="38100" dir="2700000" algn="tl">
                    <a:srgbClr val="C0C0C0"/>
                  </a:outerShdw>
                </a:effectLst>
                <a:latin typeface="Times New Roman" pitchFamily="18" charset="0"/>
                <a:cs typeface="Times New Roman" pitchFamily="18" charset="0"/>
              </a:rPr>
              <a:t>Объем и структура налоговых и неналоговых доходов, а также межбюджетных трансфертов, поступающих в бюджет Можайского городского округа (тыс. руб.)</a:t>
            </a:r>
          </a:p>
        </p:txBody>
      </p:sp>
      <p:pic>
        <p:nvPicPr>
          <p:cNvPr id="36867" name="Рисунок 32" descr="Описание: Можайск-ГО-ПП-01"/>
          <p:cNvPicPr>
            <a:picLocks noChangeAspect="1" noChangeArrowheads="1"/>
          </p:cNvPicPr>
          <p:nvPr/>
        </p:nvPicPr>
        <p:blipFill>
          <a:blip r:embed="rId2" cstate="print"/>
          <a:srcRect/>
          <a:stretch>
            <a:fillRect/>
          </a:stretch>
        </p:blipFill>
        <p:spPr bwMode="auto">
          <a:xfrm>
            <a:off x="485646" y="463655"/>
            <a:ext cx="410274" cy="512590"/>
          </a:xfrm>
          <a:prstGeom prst="rect">
            <a:avLst/>
          </a:prstGeom>
          <a:noFill/>
          <a:ln w="9525">
            <a:noFill/>
            <a:miter lim="800000"/>
            <a:headEnd/>
            <a:tailEnd/>
          </a:ln>
        </p:spPr>
      </p:pic>
      <p:sp>
        <p:nvSpPr>
          <p:cNvPr id="36868" name="Прямоугольник 89"/>
          <p:cNvSpPr>
            <a:spLocks noChangeArrowheads="1"/>
          </p:cNvSpPr>
          <p:nvPr/>
        </p:nvSpPr>
        <p:spPr bwMode="auto">
          <a:xfrm>
            <a:off x="6405913" y="6465502"/>
            <a:ext cx="2428861" cy="307975"/>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32083" name="Group 339"/>
          <p:cNvGraphicFramePr>
            <a:graphicFrameLocks noGrp="1"/>
          </p:cNvGraphicFramePr>
          <p:nvPr/>
        </p:nvGraphicFramePr>
        <p:xfrm>
          <a:off x="428596" y="1000109"/>
          <a:ext cx="8278799" cy="4929224"/>
        </p:xfrm>
        <a:graphic>
          <a:graphicData uri="http://schemas.openxmlformats.org/drawingml/2006/table">
            <a:tbl>
              <a:tblPr/>
              <a:tblGrid>
                <a:gridCol w="2942052"/>
                <a:gridCol w="1026297"/>
                <a:gridCol w="957878"/>
                <a:gridCol w="1094718"/>
                <a:gridCol w="821037"/>
                <a:gridCol w="752619"/>
                <a:gridCol w="684198"/>
              </a:tblGrid>
              <a:tr h="266085">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Наименование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Отчет об исполнении бюджета Можайского городского округа Московской области за 2021 год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Плановые назначения бюджета Можайского городского округа Московской области на 2022 год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Ожидаемое исполнение бюджета Можайского городского округа Московской области за 2022 год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gridSpan="3">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Бюджет Можайского городского округа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hMerge="1">
                  <a:txBody>
                    <a:bodyPr/>
                    <a:lstStyle/>
                    <a:p>
                      <a:endParaRPr lang="ru-RU"/>
                    </a:p>
                  </a:txBody>
                  <a:tcPr/>
                </a:tc>
                <a:tc hMerge="1">
                  <a:txBody>
                    <a:bodyPr/>
                    <a:lstStyle/>
                    <a:p>
                      <a:endParaRPr lang="ru-RU"/>
                    </a:p>
                  </a:txBody>
                  <a:tcPr/>
                </a:tc>
              </a:tr>
              <a:tr h="127720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2023 год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2024 год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2025 год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578734">
                <a:tc>
                  <a:txBody>
                    <a:bodyPr/>
                    <a:lstStyle/>
                    <a:p>
                      <a:pPr algn="just" fontAlgn="t"/>
                      <a:r>
                        <a:rPr lang="ru-RU" sz="800" b="0" i="0" u="none" strike="noStrike" dirty="0">
                          <a:latin typeface="Times New Roman"/>
                        </a:rPr>
                        <a:t>Субсидии бюджетам </a:t>
                      </a:r>
                      <a:r>
                        <a:rPr lang="ru-RU" sz="800" b="0" i="0" u="none" strike="noStrike" dirty="0" smtClean="0">
                          <a:latin typeface="Times New Roman"/>
                        </a:rPr>
                        <a:t>городских округов на </a:t>
                      </a:r>
                      <a:r>
                        <a:rPr lang="ru-RU" sz="800" b="0" i="0" u="none" strike="noStrike" dirty="0">
                          <a:latin typeface="Times New Roman"/>
                        </a:rPr>
                        <a:t>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800" b="0" i="0" u="none" strike="noStrike" dirty="0">
                          <a:latin typeface="Times New Roman"/>
                        </a:rPr>
                        <a:t>22 078,7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latin typeface="Times New Roman"/>
                        </a:rPr>
                        <a:t>29 311,9</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rgbClr val="000000"/>
                          </a:solidFill>
                          <a:latin typeface="Times New Roman"/>
                        </a:rPr>
                        <a:t>32 187,3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33 089,8</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33 089,8</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36 497,1</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911">
                <a:tc>
                  <a:txBody>
                    <a:bodyPr/>
                    <a:lstStyle/>
                    <a:p>
                      <a:pPr algn="l" rtl="0" fontAlgn="ctr"/>
                      <a:r>
                        <a:rPr lang="ru-RU" sz="800" b="0" i="0" u="none" strike="noStrike" dirty="0">
                          <a:solidFill>
                            <a:schemeClr val="tx1"/>
                          </a:solidFill>
                          <a:latin typeface="Times New Roman"/>
                        </a:rPr>
                        <a:t>Субсидии бюджетам на реализацию мероприятий по обеспечению жильем молодых семей</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800" b="0" i="0" u="none" strike="noStrike" dirty="0">
                          <a:latin typeface="Times New Roman"/>
                        </a:rPr>
                        <a:t>1 564,1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latin typeface="Times New Roman"/>
                        </a:rPr>
                        <a:t>1 443,2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rgbClr val="000000"/>
                          </a:solidFill>
                          <a:latin typeface="Times New Roman"/>
                        </a:rPr>
                        <a:t>1 443,1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3 183,6</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2 309,9</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2137,5</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911">
                <a:tc>
                  <a:txBody>
                    <a:bodyPr/>
                    <a:lstStyle/>
                    <a:p>
                      <a:pPr algn="l" rtl="0" fontAlgn="ctr"/>
                      <a:r>
                        <a:rPr lang="ru-RU" sz="800" b="0" i="0" u="none" strike="noStrike" dirty="0">
                          <a:solidFill>
                            <a:schemeClr val="tx1"/>
                          </a:solidFill>
                          <a:latin typeface="Times New Roman"/>
                        </a:rPr>
                        <a:t>Субсидии бюджетам городских округов на реализацию мероприятий по обеспечению жильем молодых </a:t>
                      </a:r>
                      <a:r>
                        <a:rPr lang="ru-RU" sz="800" b="0" i="0" u="none" strike="noStrike" dirty="0" smtClean="0">
                          <a:solidFill>
                            <a:schemeClr val="tx1"/>
                          </a:solidFill>
                          <a:latin typeface="Times New Roman"/>
                        </a:rPr>
                        <a:t>семей</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800" b="0" i="0" u="none" strike="noStrike" dirty="0">
                          <a:latin typeface="Times New Roman"/>
                        </a:rPr>
                        <a:t>1 564,1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latin typeface="Times New Roman"/>
                        </a:rPr>
                        <a:t>1 443,2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rgbClr val="000000"/>
                          </a:solidFill>
                          <a:latin typeface="Times New Roman"/>
                        </a:rPr>
                        <a:t>1 443,1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3 183,6</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2 309,9</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2137,5</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2999">
                <a:tc>
                  <a:txBody>
                    <a:bodyPr/>
                    <a:lstStyle/>
                    <a:p>
                      <a:pPr algn="just" fontAlgn="t"/>
                      <a:r>
                        <a:rPr lang="ru-RU" sz="800" b="0" i="0" u="none" strike="noStrike" dirty="0">
                          <a:solidFill>
                            <a:schemeClr val="tx1"/>
                          </a:solidFill>
                          <a:latin typeface="Times New Roman"/>
                        </a:rPr>
                        <a:t>Субсидия бюджетам на поддержку отрасли культуры</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800" b="0" i="0" u="none" strike="noStrike" dirty="0">
                          <a:latin typeface="Times New Roman"/>
                        </a:rPr>
                        <a:t>5 881,7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latin typeface="Times New Roman"/>
                        </a:rPr>
                        <a:t>5 457,7</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rgbClr val="000000"/>
                          </a:solidFill>
                          <a:latin typeface="Times New Roman"/>
                        </a:rPr>
                        <a:t>5 457,6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800" dirty="0" smtClean="0">
                          <a:solidFill>
                            <a:schemeClr val="tx1"/>
                          </a:solidFill>
                          <a:latin typeface="Times New Roman" pitchFamily="18" charset="0"/>
                          <a:cs typeface="Times New Roman" pitchFamily="18" charset="0"/>
                        </a:rPr>
                        <a:t>368,7</a:t>
                      </a:r>
                      <a:endParaRPr lang="ru-RU" sz="800" dirty="0">
                        <a:solidFill>
                          <a:schemeClr val="tx1"/>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pitchFamily="18" charset="0"/>
                          <a:cs typeface="Times New Roman" pitchFamily="18" charset="0"/>
                        </a:rPr>
                        <a:t>372,2</a:t>
                      </a:r>
                      <a:endParaRPr lang="ru-RU" sz="800" b="0" i="0" u="none" strike="noStrike" dirty="0">
                        <a:solidFill>
                          <a:schemeClr val="tx1"/>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pitchFamily="18" charset="0"/>
                          <a:cs typeface="Times New Roman" pitchFamily="18" charset="0"/>
                        </a:rPr>
                        <a:t>376,2</a:t>
                      </a:r>
                      <a:endParaRPr lang="ru-RU" sz="800" b="0" i="0" u="none" strike="noStrike" dirty="0">
                        <a:solidFill>
                          <a:schemeClr val="tx1"/>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911">
                <a:tc>
                  <a:txBody>
                    <a:bodyPr/>
                    <a:lstStyle/>
                    <a:p>
                      <a:pPr algn="just" fontAlgn="t"/>
                      <a:r>
                        <a:rPr lang="ru-RU" sz="800" b="0" i="0" u="none" strike="noStrike" dirty="0">
                          <a:solidFill>
                            <a:schemeClr val="tx1"/>
                          </a:solidFill>
                          <a:latin typeface="Times New Roman"/>
                        </a:rPr>
                        <a:t>Субсидия бюджетам </a:t>
                      </a:r>
                      <a:r>
                        <a:rPr lang="ru-RU" sz="800" b="0" i="0" u="none" strike="noStrike" dirty="0" smtClean="0">
                          <a:solidFill>
                            <a:schemeClr val="tx1"/>
                          </a:solidFill>
                          <a:latin typeface="Times New Roman"/>
                        </a:rPr>
                        <a:t>городских округов на </a:t>
                      </a:r>
                      <a:r>
                        <a:rPr lang="ru-RU" sz="800" b="0" i="0" u="none" strike="noStrike" dirty="0">
                          <a:solidFill>
                            <a:schemeClr val="tx1"/>
                          </a:solidFill>
                          <a:latin typeface="Times New Roman"/>
                        </a:rPr>
                        <a:t>поддержку отрасли культуры</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800" b="0" i="0" u="none" strike="noStrike" dirty="0">
                          <a:latin typeface="Times New Roman"/>
                        </a:rPr>
                        <a:t>5 881,7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latin typeface="Times New Roman"/>
                        </a:rPr>
                        <a:t>5 457,7</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rgbClr val="000000"/>
                          </a:solidFill>
                          <a:latin typeface="Times New Roman"/>
                        </a:rPr>
                        <a:t>5 457,6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800" dirty="0" smtClean="0">
                          <a:solidFill>
                            <a:schemeClr val="tx1"/>
                          </a:solidFill>
                          <a:latin typeface="Times New Roman" pitchFamily="18" charset="0"/>
                          <a:cs typeface="Times New Roman" pitchFamily="18" charset="0"/>
                        </a:rPr>
                        <a:t>368,7</a:t>
                      </a:r>
                      <a:endParaRPr lang="ru-RU" sz="800" dirty="0">
                        <a:solidFill>
                          <a:schemeClr val="tx1"/>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pitchFamily="18" charset="0"/>
                          <a:cs typeface="Times New Roman" pitchFamily="18" charset="0"/>
                        </a:rPr>
                        <a:t>372,2</a:t>
                      </a:r>
                      <a:endParaRPr lang="ru-RU" sz="800" b="0" i="0" u="none" strike="noStrike" dirty="0">
                        <a:solidFill>
                          <a:schemeClr val="tx1"/>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pitchFamily="18" charset="0"/>
                          <a:cs typeface="Times New Roman" pitchFamily="18" charset="0"/>
                        </a:rPr>
                        <a:t>376,2</a:t>
                      </a:r>
                      <a:endParaRPr lang="ru-RU" sz="800" b="0" i="0" u="none" strike="noStrike" dirty="0">
                        <a:solidFill>
                          <a:schemeClr val="tx1"/>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911">
                <a:tc>
                  <a:txBody>
                    <a:bodyPr/>
                    <a:lstStyle/>
                    <a:p>
                      <a:pPr algn="l" rtl="0" fontAlgn="ctr"/>
                      <a:r>
                        <a:rPr lang="ru-RU" sz="800" b="0" i="0" u="none" strike="noStrike" dirty="0">
                          <a:solidFill>
                            <a:schemeClr val="tx1"/>
                          </a:solidFill>
                          <a:latin typeface="Times New Roman"/>
                        </a:rPr>
                        <a:t>Субсидии бюджетам на реализацию программ формирования современной городской среды</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131 532,8</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65 408,6</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65 408,6</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smtClean="0">
                          <a:latin typeface="Times New Roman"/>
                        </a:rPr>
                        <a:t>0,0</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smtClean="0">
                          <a:latin typeface="Times New Roman"/>
                        </a:rPr>
                        <a:t>0,0</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smtClean="0">
                          <a:latin typeface="Times New Roman"/>
                        </a:rPr>
                        <a:t>0,0</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911">
                <a:tc>
                  <a:txBody>
                    <a:bodyPr/>
                    <a:lstStyle/>
                    <a:p>
                      <a:pPr algn="l" rtl="0" fontAlgn="ctr"/>
                      <a:r>
                        <a:rPr lang="ru-RU" sz="800" b="0" i="0" u="none" strike="noStrike" dirty="0">
                          <a:solidFill>
                            <a:schemeClr val="tx1"/>
                          </a:solidFill>
                          <a:latin typeface="Times New Roman"/>
                        </a:rPr>
                        <a:t>Субсидии бюджетам городских округов на реализацию программ формирования современной городской среды</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131 532,8</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65 408,6</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65 408,6</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smtClean="0">
                          <a:latin typeface="Times New Roman"/>
                        </a:rPr>
                        <a:t>0,0</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smtClean="0">
                          <a:latin typeface="Times New Roman"/>
                        </a:rPr>
                        <a:t>0,0</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smtClean="0">
                          <a:latin typeface="Times New Roman"/>
                        </a:rPr>
                        <a:t>0,0</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911">
                <a:tc>
                  <a:txBody>
                    <a:bodyPr/>
                    <a:lstStyle/>
                    <a:p>
                      <a:pPr algn="l" rtl="0" fontAlgn="ctr"/>
                      <a:r>
                        <a:rPr lang="ru-RU" sz="800" b="0" i="0" u="none" strike="noStrike" dirty="0" smtClean="0">
                          <a:solidFill>
                            <a:schemeClr val="tx1"/>
                          </a:solidFill>
                          <a:latin typeface="Times New Roman"/>
                        </a:rPr>
                        <a:t>Субсидии бюджетам на обеспечение комплексного развития сельских территорий</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623,1</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smtClean="0">
                          <a:latin typeface="Times New Roman"/>
                        </a:rPr>
                        <a:t>0,0</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smtClean="0">
                          <a:latin typeface="Times New Roman"/>
                        </a:rPr>
                        <a:t>0,0</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smtClean="0">
                          <a:latin typeface="Times New Roman"/>
                        </a:rPr>
                        <a:t>0,0</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91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800" b="0" i="0" u="none" strike="noStrike" dirty="0" smtClean="0">
                          <a:solidFill>
                            <a:schemeClr val="tx1"/>
                          </a:solidFill>
                          <a:latin typeface="Times New Roman"/>
                        </a:rPr>
                        <a:t>Субсидии бюджетам  городских округов на обеспечение комплексного развития сельских территорий</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623,1</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smtClean="0">
                          <a:latin typeface="Times New Roman"/>
                        </a:rPr>
                        <a:t>0,0</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smtClean="0">
                          <a:latin typeface="Times New Roman"/>
                        </a:rPr>
                        <a:t>0,0</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smtClean="0">
                          <a:latin typeface="Times New Roman"/>
                        </a:rPr>
                        <a:t>0,0</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911">
                <a:tc>
                  <a:txBody>
                    <a:bodyPr/>
                    <a:lstStyle/>
                    <a:p>
                      <a:pPr algn="just" fontAlgn="t"/>
                      <a:r>
                        <a:rPr lang="ru-RU" sz="800" b="0" i="0" u="none" strike="noStrike" dirty="0">
                          <a:latin typeface="Times New Roman"/>
                        </a:rPr>
                        <a:t>Субсидии бюджетам на реализацию мероприятий по модернизации школьных систем образования</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latin typeface="Times New Roman"/>
                        </a:rPr>
                        <a:t>117 177,7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rgbClr val="000000"/>
                          </a:solidFill>
                          <a:latin typeface="Times New Roman"/>
                        </a:rPr>
                        <a:t>116 724,0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smtClean="0">
                          <a:latin typeface="Times New Roman"/>
                        </a:rPr>
                        <a:t>0,0</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smtClean="0">
                          <a:latin typeface="Times New Roman"/>
                        </a:rPr>
                        <a:t>0,0</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smtClean="0">
                          <a:latin typeface="Times New Roman"/>
                        </a:rPr>
                        <a:t>0,0</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911">
                <a:tc>
                  <a:txBody>
                    <a:bodyPr/>
                    <a:lstStyle/>
                    <a:p>
                      <a:pPr algn="just" fontAlgn="t"/>
                      <a:r>
                        <a:rPr lang="ru-RU" sz="800" b="0" i="0" u="none" strike="noStrike" dirty="0">
                          <a:latin typeface="Times New Roman"/>
                        </a:rPr>
                        <a:t>Субсидии бюджетам городских округов на реализацию мероприятий по модернизации школьных систем образования</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latin typeface="Times New Roman"/>
                        </a:rPr>
                        <a:t>117 177,7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solidFill>
                            <a:srgbClr val="000000"/>
                          </a:solidFill>
                          <a:latin typeface="Times New Roman"/>
                        </a:rPr>
                        <a:t>116 724,0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smtClean="0">
                          <a:latin typeface="Times New Roman"/>
                        </a:rPr>
                        <a:t>0,0</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smtClean="0">
                          <a:latin typeface="Times New Roman"/>
                        </a:rPr>
                        <a:t>0,0</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latin typeface="Times New Roman"/>
                        </a:rPr>
                        <a:t>0,0</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904079" y="411892"/>
            <a:ext cx="7811325" cy="571521"/>
          </a:xfrm>
          <a:prstGeom prst="rect">
            <a:avLst/>
          </a:prstGeom>
          <a:noFill/>
          <a:ln w="9525">
            <a:noFill/>
            <a:miter lim="800000"/>
            <a:headEnd/>
            <a:tailEnd/>
          </a:ln>
        </p:spPr>
        <p:txBody>
          <a:bodyPr anchor="ctr"/>
          <a:lstStyle/>
          <a:p>
            <a:pPr algn="ctr">
              <a:defRPr/>
            </a:pPr>
            <a:r>
              <a:rPr lang="ru-RU" sz="1600" i="1" dirty="0">
                <a:effectLst>
                  <a:outerShdw blurRad="38100" dist="38100" dir="2700000" algn="tl">
                    <a:srgbClr val="C0C0C0"/>
                  </a:outerShdw>
                </a:effectLst>
                <a:latin typeface="Times New Roman" pitchFamily="18" charset="0"/>
                <a:cs typeface="Times New Roman" pitchFamily="18" charset="0"/>
              </a:rPr>
              <a:t>Объем и структура налоговых и неналоговых доходов, а также межбюджетных трансфертов, поступающих в бюджет Можайского городского округа (тыс. руб.)</a:t>
            </a:r>
          </a:p>
        </p:txBody>
      </p:sp>
      <p:pic>
        <p:nvPicPr>
          <p:cNvPr id="36867" name="Рисунок 32" descr="Описание: Можайск-ГО-ПП-01"/>
          <p:cNvPicPr>
            <a:picLocks noChangeAspect="1" noChangeArrowheads="1"/>
          </p:cNvPicPr>
          <p:nvPr/>
        </p:nvPicPr>
        <p:blipFill>
          <a:blip r:embed="rId2" cstate="print"/>
          <a:srcRect/>
          <a:stretch>
            <a:fillRect/>
          </a:stretch>
        </p:blipFill>
        <p:spPr bwMode="auto">
          <a:xfrm>
            <a:off x="464911" y="471892"/>
            <a:ext cx="405364" cy="506454"/>
          </a:xfrm>
          <a:prstGeom prst="rect">
            <a:avLst/>
          </a:prstGeom>
          <a:noFill/>
          <a:ln w="9525">
            <a:noFill/>
            <a:miter lim="800000"/>
            <a:headEnd/>
            <a:tailEnd/>
          </a:ln>
        </p:spPr>
      </p:pic>
      <p:sp>
        <p:nvSpPr>
          <p:cNvPr id="36868" name="Прямоугольник 89"/>
          <p:cNvSpPr>
            <a:spLocks noChangeArrowheads="1"/>
          </p:cNvSpPr>
          <p:nvPr/>
        </p:nvSpPr>
        <p:spPr bwMode="auto">
          <a:xfrm>
            <a:off x="6429388" y="6550025"/>
            <a:ext cx="2428861" cy="307975"/>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32083" name="Group 339"/>
          <p:cNvGraphicFramePr>
            <a:graphicFrameLocks noGrp="1"/>
          </p:cNvGraphicFramePr>
          <p:nvPr/>
        </p:nvGraphicFramePr>
        <p:xfrm>
          <a:off x="428596" y="1000109"/>
          <a:ext cx="8278799" cy="5407201"/>
        </p:xfrm>
        <a:graphic>
          <a:graphicData uri="http://schemas.openxmlformats.org/drawingml/2006/table">
            <a:tbl>
              <a:tblPr/>
              <a:tblGrid>
                <a:gridCol w="2942052"/>
                <a:gridCol w="1026297"/>
                <a:gridCol w="957878"/>
                <a:gridCol w="1094718"/>
                <a:gridCol w="821037"/>
                <a:gridCol w="752619"/>
                <a:gridCol w="684198"/>
              </a:tblGrid>
              <a:tr h="220091">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Наименование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Отчет об исполнении бюджета Можайского городского округа Московской области за 2021 год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Плановые назначения бюджета Можайского городского округа Московской области на 2022 год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Ожидаемое исполнение бюджета Можайского городского округа Московской области за 2022 год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gridSpan="3">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Бюджет Можайского городского округа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hMerge="1">
                  <a:txBody>
                    <a:bodyPr/>
                    <a:lstStyle/>
                    <a:p>
                      <a:endParaRPr lang="ru-RU"/>
                    </a:p>
                  </a:txBody>
                  <a:tcPr/>
                </a:tc>
                <a:tc hMerge="1">
                  <a:txBody>
                    <a:bodyPr/>
                    <a:lstStyle/>
                    <a:p>
                      <a:endParaRPr lang="ru-RU"/>
                    </a:p>
                  </a:txBody>
                  <a:tcPr/>
                </a:tc>
              </a:tr>
              <a:tr h="105643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2023 год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2024 год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2025 год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478699">
                <a:tc>
                  <a:txBody>
                    <a:bodyPr/>
                    <a:lstStyle/>
                    <a:p>
                      <a:pPr algn="l" fontAlgn="t"/>
                      <a:r>
                        <a:rPr lang="ru-RU" sz="750" b="0" i="0" u="none" strike="noStrike" dirty="0">
                          <a:latin typeface="Times New Roman"/>
                        </a:rPr>
                        <a:t>Субсидии бюджетам на обеспечение оснащения государственных и муниципальных общеобразовательных организаций, в том числе структурных подразделений указанных организаций, государственными символами Российской Федерации</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smtClean="0">
                          <a:latin typeface="Times New Roman"/>
                        </a:rPr>
                        <a:t>0,0</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smtClean="0">
                          <a:latin typeface="Times New Roman"/>
                        </a:rPr>
                        <a:t>0,0</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smtClean="0">
                          <a:latin typeface="Times New Roman"/>
                        </a:rPr>
                        <a:t>0,0</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latin typeface="Times New Roman"/>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latin typeface="Times New Roman"/>
                        </a:rPr>
                        <a:t>663,4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latin typeface="Times New Roman"/>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6081">
                <a:tc>
                  <a:txBody>
                    <a:bodyPr/>
                    <a:lstStyle/>
                    <a:p>
                      <a:pPr algn="l" fontAlgn="t"/>
                      <a:r>
                        <a:rPr lang="ru-RU" sz="750" b="0" i="0" u="none" strike="noStrike" dirty="0">
                          <a:latin typeface="Times New Roman"/>
                        </a:rPr>
                        <a:t>Субсидии бюджетам городских округов на обеспечение оснащения государственных и муниципальных общеобразовательных организаций, в том числе структурных подразделений указанных организаций, государственными символами Российской Федерации</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smtClean="0">
                          <a:latin typeface="Times New Roman"/>
                        </a:rPr>
                        <a:t>0,0</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smtClean="0">
                          <a:latin typeface="Times New Roman"/>
                        </a:rPr>
                        <a:t>0,0</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latin typeface="Times New Roman"/>
                        </a:rPr>
                        <a:t>0,0</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latin typeface="Times New Roman"/>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latin typeface="Times New Roman"/>
                        </a:rPr>
                        <a:t>663,4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a:latin typeface="Times New Roman"/>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970">
                <a:tc>
                  <a:txBody>
                    <a:bodyPr/>
                    <a:lstStyle/>
                    <a:p>
                      <a:pPr algn="l" rtl="0" fontAlgn="ctr"/>
                      <a:r>
                        <a:rPr lang="ru-RU" sz="750" b="0" i="0" u="none" strike="noStrike" dirty="0">
                          <a:solidFill>
                            <a:srgbClr val="000000"/>
                          </a:solidFill>
                          <a:latin typeface="Times New Roman"/>
                        </a:rPr>
                        <a:t>Прочие субсидии</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800" b="0" i="0" u="none" strike="noStrike" dirty="0" smtClean="0">
                          <a:latin typeface="Times New Roman"/>
                        </a:rPr>
                        <a:t>310 492,3</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latin typeface="Times New Roman"/>
                        </a:rPr>
                        <a:t>301 787,9</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rgbClr val="000000"/>
                          </a:solidFill>
                          <a:latin typeface="Times New Roman"/>
                        </a:rPr>
                        <a:t>293 967,4</a:t>
                      </a:r>
                      <a:endParaRPr lang="ru-RU" sz="800" b="0"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800" dirty="0" smtClean="0">
                          <a:solidFill>
                            <a:schemeClr val="tx1"/>
                          </a:solidFill>
                          <a:latin typeface="Times New Roman" pitchFamily="18" charset="0"/>
                          <a:cs typeface="Times New Roman" pitchFamily="18" charset="0"/>
                        </a:rPr>
                        <a:t>582 803,5</a:t>
                      </a:r>
                      <a:endParaRPr lang="ru-RU" sz="800" dirty="0">
                        <a:solidFill>
                          <a:schemeClr val="tx1"/>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pitchFamily="18" charset="0"/>
                          <a:cs typeface="Times New Roman" pitchFamily="18" charset="0"/>
                        </a:rPr>
                        <a:t>45 021,9</a:t>
                      </a:r>
                      <a:endParaRPr lang="ru-RU" sz="800" b="0" i="0" u="none" strike="noStrike" dirty="0">
                        <a:solidFill>
                          <a:schemeClr val="tx1"/>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pitchFamily="18" charset="0"/>
                          <a:cs typeface="Times New Roman" pitchFamily="18" charset="0"/>
                        </a:rPr>
                        <a:t>131 040,5</a:t>
                      </a:r>
                      <a:endParaRPr lang="ru-RU" sz="800" b="0" i="0" u="none" strike="noStrike" dirty="0">
                        <a:solidFill>
                          <a:schemeClr val="tx1"/>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970">
                <a:tc>
                  <a:txBody>
                    <a:bodyPr/>
                    <a:lstStyle/>
                    <a:p>
                      <a:pPr algn="l" rtl="0" fontAlgn="ctr"/>
                      <a:r>
                        <a:rPr lang="ru-RU" sz="750" b="0" i="0" u="none" strike="noStrike" dirty="0">
                          <a:solidFill>
                            <a:srgbClr val="000000"/>
                          </a:solidFill>
                          <a:latin typeface="Times New Roman"/>
                        </a:rPr>
                        <a:t>Прочие субсидии бюджетам городских округов</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310 492,3</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301 787,9</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293 967,4</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800" dirty="0" smtClean="0">
                          <a:solidFill>
                            <a:schemeClr val="tx1"/>
                          </a:solidFill>
                          <a:latin typeface="Times New Roman" pitchFamily="18" charset="0"/>
                          <a:cs typeface="Times New Roman" pitchFamily="18" charset="0"/>
                        </a:rPr>
                        <a:t>582 803,5</a:t>
                      </a:r>
                      <a:endParaRPr lang="ru-RU" sz="800" dirty="0">
                        <a:solidFill>
                          <a:schemeClr val="tx1"/>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pitchFamily="18" charset="0"/>
                          <a:cs typeface="Times New Roman" pitchFamily="18" charset="0"/>
                        </a:rPr>
                        <a:t>45 021,9</a:t>
                      </a:r>
                      <a:endParaRPr lang="ru-RU" sz="800" b="0" i="0" u="none" strike="noStrike" dirty="0">
                        <a:solidFill>
                          <a:schemeClr val="tx1"/>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pitchFamily="18" charset="0"/>
                          <a:cs typeface="Times New Roman" pitchFamily="18" charset="0"/>
                        </a:rPr>
                        <a:t>131 040,5</a:t>
                      </a:r>
                      <a:endParaRPr lang="ru-RU" sz="800" b="0" i="0" u="none" strike="noStrike" dirty="0">
                        <a:solidFill>
                          <a:schemeClr val="tx1"/>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935">
                <a:tc>
                  <a:txBody>
                    <a:bodyPr/>
                    <a:lstStyle/>
                    <a:p>
                      <a:pPr algn="l" fontAlgn="ctr"/>
                      <a:r>
                        <a:rPr lang="ru-RU" sz="750" b="0" i="1" u="none" strike="noStrike" dirty="0">
                          <a:solidFill>
                            <a:srgbClr val="000000"/>
                          </a:solidFill>
                          <a:latin typeface="Times New Roman"/>
                        </a:rPr>
                        <a:t>Субвенции бюджетам бюджетной системы Российской Федерации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939 314,5</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1 053 478,8</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1 041 086,7</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1 054 985,0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1 037 817,1</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1 026 385,9</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317">
                <a:tc>
                  <a:txBody>
                    <a:bodyPr/>
                    <a:lstStyle/>
                    <a:p>
                      <a:pPr algn="l" rtl="0" fontAlgn="ctr"/>
                      <a:r>
                        <a:rPr lang="ru-RU" sz="750" b="0" i="0" u="none" strike="noStrike" dirty="0">
                          <a:solidFill>
                            <a:srgbClr val="000000"/>
                          </a:solidFill>
                          <a:latin typeface="Times New Roman"/>
                        </a:rPr>
                        <a:t>Субвенции бюджетам муниципальных образований на предоставление гражданам субсидий на оплату жилого помещения и коммунальных услуг</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39 338,8</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20  289,0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19 294,1</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317">
                <a:tc>
                  <a:txBody>
                    <a:bodyPr/>
                    <a:lstStyle/>
                    <a:p>
                      <a:pPr algn="l" rtl="0" fontAlgn="ctr"/>
                      <a:r>
                        <a:rPr lang="ru-RU" sz="750" b="0" i="0" u="none" strike="noStrike" dirty="0">
                          <a:solidFill>
                            <a:srgbClr val="000000"/>
                          </a:solidFill>
                          <a:latin typeface="Times New Roman"/>
                        </a:rPr>
                        <a:t>Субвенции бюджетам городских округов на предоставление гражданам субсидий на оплату жилого помещения и коммунальных услуг</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39 338,8</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20 289,0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19 294,1</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935">
                <a:tc>
                  <a:txBody>
                    <a:bodyPr/>
                    <a:lstStyle/>
                    <a:p>
                      <a:pPr algn="l" rtl="0" fontAlgn="ctr"/>
                      <a:r>
                        <a:rPr lang="ru-RU" sz="750" b="0" i="0" u="none" strike="noStrike" dirty="0">
                          <a:solidFill>
                            <a:srgbClr val="000000"/>
                          </a:solidFill>
                          <a:latin typeface="Times New Roman"/>
                        </a:rPr>
                        <a:t>Субвенции местным бюджетам на выполнение передаваемых полномочий субъектов Российской Федерации</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30 790,0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latin typeface="Times New Roman"/>
                        </a:rPr>
                        <a:t>32 695,8</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rgbClr val="000000"/>
                          </a:solidFill>
                          <a:latin typeface="Times New Roman"/>
                        </a:rPr>
                        <a:t>32 865,0</a:t>
                      </a:r>
                      <a:endParaRPr lang="ru-RU" sz="800" b="0"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40 301,6</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40 412,6</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40 492,6</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935">
                <a:tc>
                  <a:txBody>
                    <a:bodyPr/>
                    <a:lstStyle/>
                    <a:p>
                      <a:pPr algn="l" rtl="0" fontAlgn="ctr"/>
                      <a:r>
                        <a:rPr lang="ru-RU" sz="750" b="0" i="0" u="none" strike="noStrike" dirty="0">
                          <a:solidFill>
                            <a:srgbClr val="000000"/>
                          </a:solidFill>
                          <a:latin typeface="Times New Roman"/>
                        </a:rPr>
                        <a:t>Субвенции бюджетам городских округов на выполнение передаваемых полномочий субъектов Российской Федерации</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30 790,0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latin typeface="Times New Roman"/>
                        </a:rPr>
                        <a:t>32 695,8</a:t>
                      </a:r>
                      <a:endParaRPr lang="ru-RU" sz="800" b="0"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rgbClr val="000000"/>
                          </a:solidFill>
                          <a:latin typeface="Times New Roman"/>
                        </a:rPr>
                        <a:t>32 865,0</a:t>
                      </a:r>
                      <a:endParaRPr lang="ru-RU" sz="800" b="0"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40 301,6</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40 412,6</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40 492,6</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6081">
                <a:tc>
                  <a:txBody>
                    <a:bodyPr/>
                    <a:lstStyle/>
                    <a:p>
                      <a:pPr algn="l" rtl="0" fontAlgn="ctr"/>
                      <a:r>
                        <a:rPr lang="ru-RU" sz="750" b="0" i="0" u="none" strike="noStrike" dirty="0">
                          <a:solidFill>
                            <a:srgbClr val="000000"/>
                          </a:solidFill>
                          <a:latin typeface="Times New Roman"/>
                        </a:rPr>
                        <a:t>Субвенции бюджетам на компенсацию части платы, взимаемой с родителей (законных представителей) за присмотр и уход за детьми, посещающими образовательные организации, реализующие образовательные программы дошкольного образования</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800" dirty="0" smtClean="0">
                          <a:latin typeface="Times New Roman" pitchFamily="18" charset="0"/>
                          <a:cs typeface="Times New Roman" pitchFamily="18" charset="0"/>
                        </a:rPr>
                        <a:t>17 545,8</a:t>
                      </a:r>
                      <a:endParaRPr lang="ru-RU" sz="800" dirty="0">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800" dirty="0" smtClean="0">
                          <a:latin typeface="Times New Roman" pitchFamily="18" charset="0"/>
                          <a:cs typeface="Times New Roman" pitchFamily="18" charset="0"/>
                        </a:rPr>
                        <a:t>16 861,0</a:t>
                      </a:r>
                      <a:endParaRPr lang="ru-RU" sz="800" dirty="0">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800" dirty="0" smtClean="0">
                          <a:latin typeface="Times New Roman" pitchFamily="18" charset="0"/>
                          <a:cs typeface="Times New Roman" pitchFamily="18" charset="0"/>
                        </a:rPr>
                        <a:t>16 787,0</a:t>
                      </a:r>
                      <a:endParaRPr lang="ru-RU" sz="800" dirty="0">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800" dirty="0" smtClean="0">
                          <a:solidFill>
                            <a:schemeClr val="tx1"/>
                          </a:solidFill>
                          <a:latin typeface="Times New Roman" pitchFamily="18" charset="0"/>
                          <a:cs typeface="Times New Roman" pitchFamily="18" charset="0"/>
                        </a:rPr>
                        <a:t>18 990,0</a:t>
                      </a:r>
                      <a:endParaRPr lang="ru-RU" sz="800" dirty="0">
                        <a:solidFill>
                          <a:schemeClr val="tx1"/>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800" dirty="0" smtClean="0">
                          <a:solidFill>
                            <a:schemeClr val="tx1"/>
                          </a:solidFill>
                          <a:latin typeface="Times New Roman" pitchFamily="18" charset="0"/>
                          <a:cs typeface="Times New Roman" pitchFamily="18" charset="0"/>
                        </a:rPr>
                        <a:t>18 990,0</a:t>
                      </a:r>
                      <a:endParaRPr lang="ru-RU" sz="800" dirty="0">
                        <a:solidFill>
                          <a:schemeClr val="tx1"/>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800" dirty="0" smtClean="0">
                          <a:solidFill>
                            <a:schemeClr val="tx1"/>
                          </a:solidFill>
                          <a:latin typeface="Times New Roman" pitchFamily="18" charset="0"/>
                          <a:cs typeface="Times New Roman" pitchFamily="18" charset="0"/>
                        </a:rPr>
                        <a:t>18 990,0</a:t>
                      </a:r>
                      <a:endParaRPr lang="ru-RU" sz="800" dirty="0">
                        <a:solidFill>
                          <a:schemeClr val="tx1"/>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6081">
                <a:tc>
                  <a:txBody>
                    <a:bodyPr/>
                    <a:lstStyle/>
                    <a:p>
                      <a:pPr algn="l" rtl="0" fontAlgn="ctr"/>
                      <a:r>
                        <a:rPr lang="ru-RU" sz="750" b="0" i="0" u="none" strike="noStrike" dirty="0">
                          <a:solidFill>
                            <a:srgbClr val="000000"/>
                          </a:solidFill>
                          <a:latin typeface="Times New Roman"/>
                        </a:rPr>
                        <a:t>Субвенции бюджетам городских округов на компенсацию части платы, взимаемой с родителей (законных представителей) за присмотр и уход за детьми, посещающими образовательные организации, реализующие образовательные программы дошкольного образования</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latin typeface="Times New Roman" pitchFamily="18" charset="0"/>
                          <a:cs typeface="Times New Roman" pitchFamily="18" charset="0"/>
                        </a:rPr>
                        <a:t>17 545,8</a:t>
                      </a:r>
                    </a:p>
                    <a:p>
                      <a:pPr algn="ctr"/>
                      <a:endParaRPr lang="ru-RU" sz="800" dirty="0">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800" dirty="0" smtClean="0">
                          <a:latin typeface="Times New Roman" pitchFamily="18" charset="0"/>
                          <a:cs typeface="Times New Roman" pitchFamily="18" charset="0"/>
                        </a:rPr>
                        <a:t>16 861,0</a:t>
                      </a:r>
                      <a:endParaRPr lang="ru-RU" sz="800" dirty="0">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800" dirty="0" smtClean="0">
                          <a:latin typeface="Times New Roman" pitchFamily="18" charset="0"/>
                          <a:cs typeface="Times New Roman" pitchFamily="18" charset="0"/>
                        </a:rPr>
                        <a:t>16 787,0</a:t>
                      </a:r>
                      <a:endParaRPr lang="ru-RU" sz="800" dirty="0">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800" dirty="0" smtClean="0">
                          <a:solidFill>
                            <a:schemeClr val="tx1"/>
                          </a:solidFill>
                          <a:latin typeface="Times New Roman" pitchFamily="18" charset="0"/>
                          <a:cs typeface="Times New Roman" pitchFamily="18" charset="0"/>
                        </a:rPr>
                        <a:t>18 990,0</a:t>
                      </a:r>
                      <a:endParaRPr lang="ru-RU" sz="800" dirty="0">
                        <a:solidFill>
                          <a:schemeClr val="tx1"/>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800" dirty="0" smtClean="0">
                          <a:solidFill>
                            <a:schemeClr val="tx1"/>
                          </a:solidFill>
                          <a:latin typeface="Times New Roman" pitchFamily="18" charset="0"/>
                          <a:cs typeface="Times New Roman" pitchFamily="18" charset="0"/>
                        </a:rPr>
                        <a:t>18 990,0</a:t>
                      </a:r>
                      <a:endParaRPr lang="ru-RU" sz="800" dirty="0">
                        <a:solidFill>
                          <a:schemeClr val="tx1"/>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800" dirty="0" smtClean="0">
                          <a:solidFill>
                            <a:schemeClr val="tx1"/>
                          </a:solidFill>
                          <a:latin typeface="Times New Roman" pitchFamily="18" charset="0"/>
                          <a:cs typeface="Times New Roman" pitchFamily="18" charset="0"/>
                        </a:rPr>
                        <a:t>18 990,0</a:t>
                      </a:r>
                      <a:endParaRPr lang="ru-RU" sz="800" dirty="0">
                        <a:solidFill>
                          <a:schemeClr val="tx1"/>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961248" y="469557"/>
            <a:ext cx="7643841" cy="642958"/>
          </a:xfrm>
          <a:prstGeom prst="rect">
            <a:avLst/>
          </a:prstGeom>
          <a:noFill/>
          <a:ln w="9525">
            <a:noFill/>
            <a:miter lim="800000"/>
            <a:headEnd/>
            <a:tailEnd/>
          </a:ln>
        </p:spPr>
        <p:txBody>
          <a:bodyPr anchor="ctr"/>
          <a:lstStyle/>
          <a:p>
            <a:pPr algn="ctr">
              <a:defRPr/>
            </a:pPr>
            <a:r>
              <a:rPr lang="ru-RU" sz="1600" i="1" dirty="0">
                <a:effectLst>
                  <a:outerShdw blurRad="38100" dist="38100" dir="2700000" algn="tl">
                    <a:srgbClr val="C0C0C0"/>
                  </a:outerShdw>
                </a:effectLst>
                <a:latin typeface="Times New Roman" pitchFamily="18" charset="0"/>
                <a:cs typeface="Times New Roman" pitchFamily="18" charset="0"/>
              </a:rPr>
              <a:t>Объем и структура налоговых и неналоговых доходов, а также межбюджетных трансфертов, поступающих в бюджет Можайского городского округа (тыс. руб.)</a:t>
            </a:r>
          </a:p>
        </p:txBody>
      </p:sp>
      <p:pic>
        <p:nvPicPr>
          <p:cNvPr id="38915" name="Рисунок 32" descr="Описание: Можайск-ГО-ПП-01"/>
          <p:cNvPicPr>
            <a:picLocks noChangeAspect="1" noChangeArrowheads="1"/>
          </p:cNvPicPr>
          <p:nvPr/>
        </p:nvPicPr>
        <p:blipFill>
          <a:blip r:embed="rId2" cstate="print"/>
          <a:srcRect/>
          <a:stretch>
            <a:fillRect/>
          </a:stretch>
        </p:blipFill>
        <p:spPr bwMode="auto">
          <a:xfrm>
            <a:off x="477436" y="482464"/>
            <a:ext cx="478052" cy="597270"/>
          </a:xfrm>
          <a:prstGeom prst="rect">
            <a:avLst/>
          </a:prstGeom>
          <a:noFill/>
          <a:ln w="9525">
            <a:noFill/>
            <a:miter lim="800000"/>
            <a:headEnd/>
            <a:tailEnd/>
          </a:ln>
        </p:spPr>
      </p:pic>
      <p:sp>
        <p:nvSpPr>
          <p:cNvPr id="38916" name="Прямоугольник 89"/>
          <p:cNvSpPr>
            <a:spLocks noChangeArrowheads="1"/>
          </p:cNvSpPr>
          <p:nvPr/>
        </p:nvSpPr>
        <p:spPr bwMode="auto">
          <a:xfrm>
            <a:off x="1714500" y="6429375"/>
            <a:ext cx="7286625" cy="307975"/>
          </a:xfrm>
          <a:prstGeom prst="rect">
            <a:avLst/>
          </a:prstGeom>
          <a:noFill/>
          <a:ln w="9525">
            <a:noFill/>
            <a:miter lim="800000"/>
            <a:headEnd/>
            <a:tailEnd/>
          </a:ln>
        </p:spPr>
        <p:txBody>
          <a:bodyPr>
            <a:spAutoFit/>
          </a:bodyPr>
          <a:lstStyle/>
          <a:p>
            <a:pPr algn="r"/>
            <a:r>
              <a:rPr lang="ru-RU" sz="1400" i="1">
                <a:solidFill>
                  <a:srgbClr val="000072"/>
                </a:solidFill>
                <a:latin typeface="Times New Roman" pitchFamily="18" charset="0"/>
                <a:cs typeface="Times New Roman" pitchFamily="18" charset="0"/>
              </a:rPr>
              <a:t>Можайский городской округ</a:t>
            </a:r>
            <a:endParaRPr lang="ru-RU" sz="1400">
              <a:latin typeface="Times New Roman" pitchFamily="18" charset="0"/>
              <a:cs typeface="Times New Roman" pitchFamily="18" charset="0"/>
            </a:endParaRPr>
          </a:p>
        </p:txBody>
      </p:sp>
      <p:graphicFrame>
        <p:nvGraphicFramePr>
          <p:cNvPr id="32083" name="Group 339"/>
          <p:cNvGraphicFramePr>
            <a:graphicFrameLocks noGrp="1"/>
          </p:cNvGraphicFramePr>
          <p:nvPr/>
        </p:nvGraphicFramePr>
        <p:xfrm>
          <a:off x="411893" y="1142984"/>
          <a:ext cx="8303513" cy="5286412"/>
        </p:xfrm>
        <a:graphic>
          <a:graphicData uri="http://schemas.openxmlformats.org/drawingml/2006/table">
            <a:tbl>
              <a:tblPr/>
              <a:tblGrid>
                <a:gridCol w="3088083"/>
                <a:gridCol w="1235233"/>
                <a:gridCol w="960738"/>
                <a:gridCol w="1097985"/>
                <a:gridCol w="686240"/>
                <a:gridCol w="617617"/>
                <a:gridCol w="617617"/>
              </a:tblGrid>
              <a:tr h="485135">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Наименование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Отчет об исполнении бюджета Можайского городского округа Московской области за 2021 год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Плановые назначения бюджета Можайского городского округа Московской области на 2022 год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Ожидаемое исполнение бюджета Можайского городского округа Московской области за 2022 год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gridSpan="3">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Бюджет Можайского городского округа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hMerge="1">
                  <a:txBody>
                    <a:bodyPr/>
                    <a:lstStyle/>
                    <a:p>
                      <a:endParaRPr lang="ru-RU"/>
                    </a:p>
                  </a:txBody>
                  <a:tcPr/>
                </a:tc>
                <a:tc hMerge="1">
                  <a:txBody>
                    <a:bodyPr/>
                    <a:lstStyle/>
                    <a:p>
                      <a:endParaRPr lang="ru-RU"/>
                    </a:p>
                  </a:txBody>
                  <a:tcPr/>
                </a:tc>
              </a:tr>
              <a:tr h="72931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2023 год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2024 год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2025 год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527938">
                <a:tc>
                  <a:txBody>
                    <a:bodyPr/>
                    <a:lstStyle/>
                    <a:p>
                      <a:pPr algn="l" rtl="0" fontAlgn="ctr"/>
                      <a:r>
                        <a:rPr lang="ru-RU" sz="800" b="0" i="0" u="none" strike="noStrike" dirty="0">
                          <a:solidFill>
                            <a:srgbClr val="000000"/>
                          </a:solidFill>
                          <a:latin typeface="Times New Roman"/>
                        </a:rPr>
                        <a:t>Субвенции бюджетам муниципальных образований на предоставление жилых помещений детям-сиротам и детям, оставшимся без попечения родителей, лицам из их числа по договорам найма специализированных жилых помещений</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25 610,0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48 774,0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smtClean="0">
                          <a:solidFill>
                            <a:schemeClr val="tx1"/>
                          </a:solidFill>
                          <a:latin typeface="Times New Roman"/>
                        </a:rPr>
                        <a:t>48 773,4</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37 410,0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20 144,0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smtClean="0">
                          <a:solidFill>
                            <a:schemeClr val="tx1"/>
                          </a:solidFill>
                          <a:latin typeface="Times New Roman"/>
                        </a:rPr>
                        <a:t>8 633,0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7938">
                <a:tc>
                  <a:txBody>
                    <a:bodyPr/>
                    <a:lstStyle/>
                    <a:p>
                      <a:pPr algn="l" rtl="0" fontAlgn="ctr"/>
                      <a:r>
                        <a:rPr lang="ru-RU" sz="800" b="0" i="0" u="none" strike="noStrike" dirty="0">
                          <a:solidFill>
                            <a:srgbClr val="000000"/>
                          </a:solidFill>
                          <a:latin typeface="Times New Roman"/>
                        </a:rPr>
                        <a:t>Субвенции бюджетам городских округов на предоставление жилых помещений детям-сиротам и детям, оставшимся без попечения родителей, лицам из их числа по договорам найма специализированных жилых помещений</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smtClean="0">
                          <a:solidFill>
                            <a:schemeClr val="tx1"/>
                          </a:solidFill>
                          <a:latin typeface="Times New Roman"/>
                        </a:rPr>
                        <a:t>25 610,0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48 774,0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smtClean="0">
                          <a:solidFill>
                            <a:schemeClr val="tx1"/>
                          </a:solidFill>
                          <a:latin typeface="Times New Roman"/>
                        </a:rPr>
                        <a:t>48 773,4</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37 410,0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20 144,0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smtClean="0">
                          <a:solidFill>
                            <a:schemeClr val="tx1"/>
                          </a:solidFill>
                          <a:latin typeface="Times New Roman"/>
                        </a:rPr>
                        <a:t>8 633,0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5764">
                <a:tc>
                  <a:txBody>
                    <a:bodyPr/>
                    <a:lstStyle/>
                    <a:p>
                      <a:pPr algn="l" rtl="0" fontAlgn="ctr"/>
                      <a:r>
                        <a:rPr lang="ru-RU" sz="800" b="0" i="0" u="none" strike="noStrike" dirty="0">
                          <a:solidFill>
                            <a:srgbClr val="000000"/>
                          </a:solidFill>
                          <a:latin typeface="Times New Roman"/>
                        </a:rPr>
                        <a:t>Субвенции бюджетам на 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3,0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767,0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513,6</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2,4</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2,5</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2,3</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7938">
                <a:tc>
                  <a:txBody>
                    <a:bodyPr/>
                    <a:lstStyle/>
                    <a:p>
                      <a:pPr algn="l" rtl="0" fontAlgn="ctr"/>
                      <a:r>
                        <a:rPr lang="ru-RU" sz="800" b="0" i="0" u="none" strike="noStrike" dirty="0">
                          <a:solidFill>
                            <a:srgbClr val="000000"/>
                          </a:solidFill>
                          <a:latin typeface="Times New Roman"/>
                        </a:rPr>
                        <a:t>Субвенции бюджетам городских округов на 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3,0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767,0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513,6</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2,4</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2,5</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2,3</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4334">
                <a:tc>
                  <a:txBody>
                    <a:bodyPr/>
                    <a:lstStyle/>
                    <a:p>
                      <a:pPr algn="l" rtl="0" fontAlgn="ctr"/>
                      <a:r>
                        <a:rPr lang="ru-RU" sz="800" b="0" i="0" u="none" strike="noStrike" dirty="0" smtClean="0">
                          <a:solidFill>
                            <a:srgbClr val="000000"/>
                          </a:solidFill>
                          <a:latin typeface="Times New Roman"/>
                        </a:rPr>
                        <a:t>Субвенции бюджетам на осуществление полномочий по обеспечению жильем отдельных категорий граждан, установленных Федеральным законом от 12 января 1995 года № 5-ФЗ «О ветеранах», в соответствии с Указом Президента Российской</a:t>
                      </a:r>
                      <a:r>
                        <a:rPr lang="ru-RU" sz="800" b="0" i="0" u="none" strike="noStrike" baseline="0" dirty="0" smtClean="0">
                          <a:solidFill>
                            <a:srgbClr val="000000"/>
                          </a:solidFill>
                          <a:latin typeface="Times New Roman"/>
                        </a:rPr>
                        <a:t> Федерации от7 мая  2008 года № 714 «Об обеспечении жильем ветеранов Великой Отечественной войны 1941-1945 годов»</a:t>
                      </a:r>
                      <a:endParaRPr lang="ru-RU" sz="800" b="0"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2 613,0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054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800" b="0" i="0" u="none" strike="noStrike" dirty="0" smtClean="0">
                          <a:solidFill>
                            <a:srgbClr val="000000"/>
                          </a:solidFill>
                          <a:latin typeface="Times New Roman"/>
                        </a:rPr>
                        <a:t>Субвенции бюджетам городских округов на осуществление полномочий по обеспечению жильем отдельных категорий граждан, установленных Федеральным законом от 12 января 1995 года № 5-ФЗ «О ветеранах», в соответствии с Указом Президента Российской</a:t>
                      </a:r>
                      <a:r>
                        <a:rPr lang="ru-RU" sz="800" b="0" i="0" u="none" strike="noStrike" baseline="0" dirty="0" smtClean="0">
                          <a:solidFill>
                            <a:srgbClr val="000000"/>
                          </a:solidFill>
                          <a:latin typeface="Times New Roman"/>
                        </a:rPr>
                        <a:t> Федерации от7 мая  2008 года № 714 «Об обеспечении жильем ветеранов Великой Отечественной войны 1941-1945 годов»</a:t>
                      </a:r>
                      <a:endParaRPr lang="ru-RU" sz="800" b="0"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2 613,0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smtClean="0">
                          <a:solidFill>
                            <a:schemeClr val="tx1"/>
                          </a:solidFill>
                          <a:latin typeface="Times New Roman"/>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9364">
                <a:tc>
                  <a:txBody>
                    <a:bodyPr/>
                    <a:lstStyle/>
                    <a:p>
                      <a:pPr algn="l" rtl="0" fontAlgn="ctr"/>
                      <a:r>
                        <a:rPr lang="ru-RU" sz="800" b="0" i="0" u="none" strike="noStrike" dirty="0">
                          <a:solidFill>
                            <a:srgbClr val="000000"/>
                          </a:solidFill>
                          <a:latin typeface="Times New Roman"/>
                        </a:rPr>
                        <a:t>Субвенции бюджетам на осуществление полномочий по обеспечению жильем отдельных категорий граждан, установленных Федеральным законом от 12 января 1995 года N 5-ФЗ "О ветеранах</a:t>
                      </a:r>
                      <a:r>
                        <a:rPr lang="ru-RU" sz="800" b="0" i="0" u="none" strike="noStrike" dirty="0" smtClean="0">
                          <a:solidFill>
                            <a:srgbClr val="000000"/>
                          </a:solidFill>
                          <a:latin typeface="Times New Roman"/>
                        </a:rPr>
                        <a:t>"</a:t>
                      </a:r>
                      <a:endParaRPr lang="ru-RU" sz="800" b="0"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2 450,0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996902" y="518984"/>
            <a:ext cx="7643841" cy="571520"/>
          </a:xfrm>
          <a:prstGeom prst="rect">
            <a:avLst/>
          </a:prstGeom>
          <a:noFill/>
          <a:ln w="9525">
            <a:noFill/>
            <a:miter lim="800000"/>
            <a:headEnd/>
            <a:tailEnd/>
          </a:ln>
        </p:spPr>
        <p:txBody>
          <a:bodyPr anchor="ctr"/>
          <a:lstStyle/>
          <a:p>
            <a:pPr algn="ctr">
              <a:defRPr/>
            </a:pPr>
            <a:r>
              <a:rPr lang="ru-RU" sz="1600" i="1" dirty="0">
                <a:effectLst>
                  <a:outerShdw blurRad="38100" dist="38100" dir="2700000" algn="tl">
                    <a:srgbClr val="C0C0C0"/>
                  </a:outerShdw>
                </a:effectLst>
                <a:latin typeface="Times New Roman" pitchFamily="18" charset="0"/>
                <a:cs typeface="Times New Roman" pitchFamily="18" charset="0"/>
              </a:rPr>
              <a:t>Объем и структура налоговых и неналоговых доходов, а также межбюджетных трансфертов, поступающих в бюджет Можайского городского округа (тыс. руб.)</a:t>
            </a:r>
          </a:p>
        </p:txBody>
      </p:sp>
      <p:pic>
        <p:nvPicPr>
          <p:cNvPr id="39939" name="Рисунок 32" descr="Описание: Можайск-ГО-ПП-01"/>
          <p:cNvPicPr>
            <a:picLocks noChangeAspect="1" noChangeArrowheads="1"/>
          </p:cNvPicPr>
          <p:nvPr/>
        </p:nvPicPr>
        <p:blipFill>
          <a:blip r:embed="rId2" cstate="print"/>
          <a:srcRect/>
          <a:stretch>
            <a:fillRect/>
          </a:stretch>
        </p:blipFill>
        <p:spPr bwMode="auto">
          <a:xfrm>
            <a:off x="469198" y="487221"/>
            <a:ext cx="530902" cy="663300"/>
          </a:xfrm>
          <a:prstGeom prst="rect">
            <a:avLst/>
          </a:prstGeom>
          <a:noFill/>
          <a:ln w="9525">
            <a:noFill/>
            <a:miter lim="800000"/>
            <a:headEnd/>
            <a:tailEnd/>
          </a:ln>
        </p:spPr>
      </p:pic>
      <p:sp>
        <p:nvSpPr>
          <p:cNvPr id="39940" name="Прямоугольник 89"/>
          <p:cNvSpPr>
            <a:spLocks noChangeArrowheads="1"/>
          </p:cNvSpPr>
          <p:nvPr/>
        </p:nvSpPr>
        <p:spPr bwMode="auto">
          <a:xfrm>
            <a:off x="6500826" y="6550025"/>
            <a:ext cx="2428861" cy="307975"/>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32083" name="Group 339"/>
          <p:cNvGraphicFramePr>
            <a:graphicFrameLocks noGrp="1"/>
          </p:cNvGraphicFramePr>
          <p:nvPr/>
        </p:nvGraphicFramePr>
        <p:xfrm>
          <a:off x="428369" y="1244601"/>
          <a:ext cx="8279025" cy="4703990"/>
        </p:xfrm>
        <a:graphic>
          <a:graphicData uri="http://schemas.openxmlformats.org/drawingml/2006/table">
            <a:tbl>
              <a:tblPr/>
              <a:tblGrid>
                <a:gridCol w="2942134"/>
                <a:gridCol w="1089363"/>
                <a:gridCol w="863898"/>
                <a:gridCol w="1079874"/>
                <a:gridCol w="791906"/>
                <a:gridCol w="791906"/>
                <a:gridCol w="719944"/>
              </a:tblGrid>
              <a:tr h="409375">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Наименование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Отчет об исполнении бюджета Можайского городского округа Московской области за 2021 год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Плановые назначения бюджета Можайского городского округа Московской области на 2022 год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Ожидаемое исполнение бюджета Можайского городского округа Московской области за 2022 год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gridSpan="3">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Бюджет Можайского городского округа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hMerge="1">
                  <a:txBody>
                    <a:bodyPr/>
                    <a:lstStyle/>
                    <a:p>
                      <a:endParaRPr lang="ru-RU"/>
                    </a:p>
                  </a:txBody>
                  <a:tcPr/>
                </a:tc>
                <a:tc hMerge="1">
                  <a:txBody>
                    <a:bodyPr/>
                    <a:lstStyle/>
                    <a:p>
                      <a:endParaRPr lang="ru-RU"/>
                    </a:p>
                  </a:txBody>
                  <a:tcPr/>
                </a:tc>
              </a:tr>
              <a:tr h="118966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2023 год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2024 год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2025 год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492934">
                <a:tc>
                  <a:txBody>
                    <a:bodyPr/>
                    <a:lstStyle/>
                    <a:p>
                      <a:pPr algn="l" rtl="0" fontAlgn="ctr"/>
                      <a:r>
                        <a:rPr lang="ru-RU" sz="800" b="0" i="0" u="none" strike="noStrike" dirty="0">
                          <a:solidFill>
                            <a:srgbClr val="000000"/>
                          </a:solidFill>
                          <a:latin typeface="Times New Roman"/>
                        </a:rPr>
                        <a:t>Субвенции бюджетам городских округов на осуществление полномочий по обеспечению жильем отдельных категорий граждан, установленных Федеральным законом от 12 января 1995 года N 5-ФЗ "О ветеранах</a:t>
                      </a:r>
                      <a:r>
                        <a:rPr lang="ru-RU" sz="800" b="0" i="0" u="none" strike="noStrike" dirty="0" smtClean="0">
                          <a:solidFill>
                            <a:srgbClr val="000000"/>
                          </a:solidFill>
                          <a:latin typeface="Times New Roman"/>
                        </a:rPr>
                        <a:t>"</a:t>
                      </a:r>
                      <a:endParaRPr lang="ru-RU" sz="800" b="0"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2 450,0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2934">
                <a:tc>
                  <a:txBody>
                    <a:bodyPr/>
                    <a:lstStyle/>
                    <a:p>
                      <a:pPr algn="just" fontAlgn="t"/>
                      <a:r>
                        <a:rPr lang="ru-RU" sz="800" b="0" i="0" u="none" strike="noStrike" dirty="0">
                          <a:solidFill>
                            <a:schemeClr val="tx1"/>
                          </a:solidFill>
                          <a:latin typeface="Times New Roman"/>
                        </a:rPr>
                        <a:t>Субвенции бюджетам муниципальных образований </a:t>
                      </a:r>
                      <a:r>
                        <a:rPr lang="ru-RU" sz="800" b="0" i="0" u="none" strike="noStrike" dirty="0" smtClean="0">
                          <a:solidFill>
                            <a:schemeClr val="tx1"/>
                          </a:solidFill>
                          <a:latin typeface="Times New Roman"/>
                        </a:rPr>
                        <a:t>на ежемесячное денежное вознаграждение за классное руководство педагогическим работникам муниципальных общеобразовательных организаций</a:t>
                      </a:r>
                      <a:endParaRPr lang="ru-RU" sz="800" b="0" i="0" u="none" strike="noStrike" dirty="0">
                        <a:solidFill>
                          <a:schemeClr val="tx1"/>
                        </a:solidFill>
                        <a:latin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en-US" sz="800" b="0" i="0" u="none" strike="noStrike" dirty="0" smtClean="0">
                          <a:solidFill>
                            <a:schemeClr val="tx1"/>
                          </a:solidFill>
                          <a:latin typeface="Times New Roman"/>
                        </a:rPr>
                        <a:t>26 153</a:t>
                      </a:r>
                      <a:r>
                        <a:rPr lang="ru-RU" sz="800" b="0" i="0" u="none" strike="noStrike" dirty="0" smtClean="0">
                          <a:solidFill>
                            <a:schemeClr val="tx1"/>
                          </a:solidFill>
                          <a:latin typeface="Times New Roman"/>
                        </a:rPr>
                        <a:t>,</a:t>
                      </a:r>
                      <a:r>
                        <a:rPr lang="en-US" sz="800" b="0" i="0" u="none" strike="noStrike" dirty="0" smtClean="0">
                          <a:solidFill>
                            <a:schemeClr val="tx1"/>
                          </a:solidFill>
                          <a:latin typeface="Times New Roman"/>
                        </a:rPr>
                        <a:t>2</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26 873,0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26 743,0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26 225,0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28 662,0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28 662,0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2934">
                <a:tc>
                  <a:txBody>
                    <a:bodyPr/>
                    <a:lstStyle/>
                    <a:p>
                      <a:pPr algn="just" fontAlgn="t"/>
                      <a:r>
                        <a:rPr lang="ru-RU" sz="800" b="0" i="0" u="none" strike="noStrike" dirty="0">
                          <a:solidFill>
                            <a:schemeClr val="tx1"/>
                          </a:solidFill>
                          <a:latin typeface="Times New Roman"/>
                        </a:rPr>
                        <a:t>Субвенции бюджетам городских округов </a:t>
                      </a:r>
                      <a:r>
                        <a:rPr lang="ru-RU" sz="800" b="0" i="0" u="none" strike="noStrike" dirty="0" smtClean="0">
                          <a:solidFill>
                            <a:schemeClr val="tx1"/>
                          </a:solidFill>
                          <a:latin typeface="Times New Roman"/>
                        </a:rPr>
                        <a:t>на ежемесячное денежное вознаграждение за классное руководство педагогическим работникам муниципальных общеобразовательных организаций</a:t>
                      </a:r>
                      <a:endParaRPr lang="ru-RU" sz="800" b="0" i="0" u="none" strike="noStrike" dirty="0">
                        <a:solidFill>
                          <a:schemeClr val="tx1"/>
                        </a:solidFill>
                        <a:latin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26 153,2</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smtClean="0">
                          <a:solidFill>
                            <a:schemeClr val="tx1"/>
                          </a:solidFill>
                          <a:latin typeface="Times New Roman"/>
                        </a:rPr>
                        <a:t>26 873,0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26 743,0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26 225,0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28 662,0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28 662,0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588">
                <a:tc>
                  <a:txBody>
                    <a:bodyPr/>
                    <a:lstStyle/>
                    <a:p>
                      <a:pPr algn="l" rtl="0" fontAlgn="ctr"/>
                      <a:r>
                        <a:rPr lang="ru-RU" sz="800" b="0" i="0" u="none" strike="noStrike" dirty="0">
                          <a:solidFill>
                            <a:schemeClr val="tx1"/>
                          </a:solidFill>
                          <a:latin typeface="Times New Roman"/>
                        </a:rPr>
                        <a:t>Субвенции бюджетам на проведение Всероссийской переписи населения 2020 года</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517,1</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smtClean="0">
                          <a:solidFill>
                            <a:schemeClr val="tx1"/>
                          </a:solidFill>
                          <a:latin typeface="Times New Roman"/>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588">
                <a:tc>
                  <a:txBody>
                    <a:bodyPr/>
                    <a:lstStyle/>
                    <a:p>
                      <a:pPr algn="l" rtl="0" fontAlgn="ctr"/>
                      <a:r>
                        <a:rPr lang="ru-RU" sz="800" b="0" i="0" u="none" strike="noStrike" dirty="0">
                          <a:solidFill>
                            <a:schemeClr val="tx1"/>
                          </a:solidFill>
                          <a:latin typeface="Times New Roman"/>
                        </a:rPr>
                        <a:t>Субвенции бюджетам городских округов на проведение Всероссийской переписи населения 2020 года</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517,1</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smtClean="0">
                          <a:solidFill>
                            <a:schemeClr val="tx1"/>
                          </a:solidFill>
                          <a:latin typeface="Times New Roman"/>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2061">
                <a:tc>
                  <a:txBody>
                    <a:bodyPr/>
                    <a:lstStyle/>
                    <a:p>
                      <a:pPr algn="l" rtl="0" fontAlgn="ctr"/>
                      <a:r>
                        <a:rPr lang="ru-RU" sz="800" b="0" i="0" u="none" strike="noStrike" dirty="0" smtClean="0">
                          <a:solidFill>
                            <a:srgbClr val="000000"/>
                          </a:solidFill>
                          <a:latin typeface="Times New Roman"/>
                        </a:rPr>
                        <a:t>Субвенции бюджетам на обеспечение  жильем граждан</a:t>
                      </a:r>
                      <a:r>
                        <a:rPr lang="ru-RU" sz="800" b="0" i="0" u="none" strike="noStrike" baseline="0" dirty="0" smtClean="0">
                          <a:solidFill>
                            <a:srgbClr val="000000"/>
                          </a:solidFill>
                          <a:latin typeface="Times New Roman"/>
                        </a:rPr>
                        <a:t>, уволенных с военной службы (</a:t>
                      </a:r>
                      <a:r>
                        <a:rPr lang="ru-RU" sz="800" b="0" i="0" u="none" strike="noStrike" baseline="0" dirty="0" err="1" smtClean="0">
                          <a:solidFill>
                            <a:srgbClr val="000000"/>
                          </a:solidFill>
                          <a:latin typeface="Times New Roman"/>
                        </a:rPr>
                        <a:t>службы</a:t>
                      </a:r>
                      <a:r>
                        <a:rPr lang="ru-RU" sz="800" b="0" i="0" u="none" strike="noStrike" baseline="0" dirty="0" smtClean="0">
                          <a:solidFill>
                            <a:srgbClr val="000000"/>
                          </a:solidFill>
                          <a:latin typeface="Times New Roman"/>
                        </a:rPr>
                        <a:t>), и приравненных к ним лиц</a:t>
                      </a:r>
                      <a:endParaRPr lang="ru-RU" sz="800" b="0"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smtClean="0">
                          <a:solidFill>
                            <a:schemeClr val="tx1"/>
                          </a:solidFill>
                          <a:latin typeface="Times New Roman"/>
                        </a:rPr>
                        <a:t>5 382,0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5 381,6</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206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800" b="0" i="0" u="none" strike="noStrike" dirty="0" smtClean="0">
                          <a:solidFill>
                            <a:srgbClr val="000000"/>
                          </a:solidFill>
                          <a:latin typeface="Times New Roman"/>
                        </a:rPr>
                        <a:t>Субвенции бюджетам городских округов на обеспечение  жильем граждан</a:t>
                      </a:r>
                      <a:r>
                        <a:rPr lang="ru-RU" sz="800" b="0" i="0" u="none" strike="noStrike" baseline="0" dirty="0" smtClean="0">
                          <a:solidFill>
                            <a:srgbClr val="000000"/>
                          </a:solidFill>
                          <a:latin typeface="Times New Roman"/>
                        </a:rPr>
                        <a:t>, уволенных с военной службы (</a:t>
                      </a:r>
                      <a:r>
                        <a:rPr lang="ru-RU" sz="800" b="0" i="0" u="none" strike="noStrike" baseline="0" dirty="0" err="1" smtClean="0">
                          <a:solidFill>
                            <a:srgbClr val="000000"/>
                          </a:solidFill>
                          <a:latin typeface="Times New Roman"/>
                        </a:rPr>
                        <a:t>службы</a:t>
                      </a:r>
                      <a:r>
                        <a:rPr lang="ru-RU" sz="800" b="0" i="0" u="none" strike="noStrike" baseline="0" dirty="0" smtClean="0">
                          <a:solidFill>
                            <a:srgbClr val="000000"/>
                          </a:solidFill>
                          <a:latin typeface="Times New Roman"/>
                        </a:rPr>
                        <a:t>), и приравненных к ним лиц</a:t>
                      </a:r>
                      <a:endParaRPr lang="ru-RU" sz="800" b="0"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smtClean="0">
                          <a:solidFill>
                            <a:schemeClr val="tx1"/>
                          </a:solidFill>
                          <a:latin typeface="Times New Roman"/>
                        </a:rPr>
                        <a:t>5 382,0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5 381,6</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58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800" b="0" i="0" u="none" strike="noStrike" dirty="0" smtClean="0">
                          <a:solidFill>
                            <a:srgbClr val="000000"/>
                          </a:solidFill>
                          <a:latin typeface="Times New Roman"/>
                        </a:rPr>
                        <a:t>Прочие субвенции</a:t>
                      </a:r>
                    </a:p>
                    <a:p>
                      <a:pPr marL="0" marR="0" indent="0" algn="l" defTabSz="914400" rtl="0" eaLnBrk="1" fontAlgn="ctr" latinLnBrk="0" hangingPunct="1">
                        <a:lnSpc>
                          <a:spcPct val="100000"/>
                        </a:lnSpc>
                        <a:spcBef>
                          <a:spcPts val="0"/>
                        </a:spcBef>
                        <a:spcAft>
                          <a:spcPts val="0"/>
                        </a:spcAft>
                        <a:buClrTx/>
                        <a:buSzTx/>
                        <a:buFontTx/>
                        <a:buNone/>
                        <a:tabLst/>
                        <a:defRPr/>
                      </a:pPr>
                      <a:endParaRPr lang="ru-RU" sz="800" b="0" i="0" u="none" strike="noStrike" dirty="0">
                        <a:solidFill>
                          <a:srgbClr val="000000"/>
                        </a:solidFill>
                        <a:latin typeface="Times New Roman"/>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796 743,6</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smtClean="0">
                          <a:solidFill>
                            <a:schemeClr val="tx1"/>
                          </a:solidFill>
                          <a:latin typeface="Times New Roman"/>
                        </a:rPr>
                        <a:t>901 837,0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smtClean="0">
                          <a:solidFill>
                            <a:schemeClr val="tx1"/>
                          </a:solidFill>
                          <a:latin typeface="Times New Roman"/>
                        </a:rPr>
                        <a:t>890 729,0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929 606,0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929 606,0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929 606,0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000125" y="428604"/>
            <a:ext cx="7715279" cy="714396"/>
          </a:xfrm>
          <a:prstGeom prst="rect">
            <a:avLst/>
          </a:prstGeom>
          <a:noFill/>
          <a:ln w="9525">
            <a:noFill/>
            <a:miter lim="800000"/>
            <a:headEnd/>
            <a:tailEnd/>
          </a:ln>
        </p:spPr>
        <p:txBody>
          <a:bodyPr anchor="ctr"/>
          <a:lstStyle/>
          <a:p>
            <a:pPr algn="ctr">
              <a:defRPr/>
            </a:pPr>
            <a:r>
              <a:rPr lang="ru-RU" sz="1600" i="1" dirty="0">
                <a:effectLst>
                  <a:outerShdw blurRad="38100" dist="38100" dir="2700000" algn="tl">
                    <a:srgbClr val="C0C0C0"/>
                  </a:outerShdw>
                </a:effectLst>
                <a:latin typeface="Times New Roman" pitchFamily="18" charset="0"/>
                <a:cs typeface="Times New Roman" pitchFamily="18" charset="0"/>
              </a:rPr>
              <a:t>Объем и структура налоговых и неналоговых доходов, а также межбюджетных трансфертов, поступающих в бюджет Можайского городского округа (тыс. руб.)</a:t>
            </a:r>
          </a:p>
        </p:txBody>
      </p:sp>
      <p:pic>
        <p:nvPicPr>
          <p:cNvPr id="39939" name="Рисунок 32" descr="Описание: Можайск-ГО-ПП-01"/>
          <p:cNvPicPr>
            <a:picLocks noChangeAspect="1" noChangeArrowheads="1"/>
          </p:cNvPicPr>
          <p:nvPr/>
        </p:nvPicPr>
        <p:blipFill>
          <a:blip r:embed="rId2" cstate="print"/>
          <a:srcRect/>
          <a:stretch>
            <a:fillRect/>
          </a:stretch>
        </p:blipFill>
        <p:spPr bwMode="auto">
          <a:xfrm>
            <a:off x="477179" y="461189"/>
            <a:ext cx="585758" cy="731837"/>
          </a:xfrm>
          <a:prstGeom prst="rect">
            <a:avLst/>
          </a:prstGeom>
          <a:noFill/>
          <a:ln w="9525">
            <a:noFill/>
            <a:miter lim="800000"/>
            <a:headEnd/>
            <a:tailEnd/>
          </a:ln>
        </p:spPr>
      </p:pic>
      <p:sp>
        <p:nvSpPr>
          <p:cNvPr id="39940" name="Прямоугольник 89"/>
          <p:cNvSpPr>
            <a:spLocks noChangeArrowheads="1"/>
          </p:cNvSpPr>
          <p:nvPr/>
        </p:nvSpPr>
        <p:spPr bwMode="auto">
          <a:xfrm>
            <a:off x="6511897" y="6470564"/>
            <a:ext cx="2357423" cy="307975"/>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32083" name="Group 339"/>
          <p:cNvGraphicFramePr>
            <a:graphicFrameLocks noGrp="1"/>
          </p:cNvGraphicFramePr>
          <p:nvPr/>
        </p:nvGraphicFramePr>
        <p:xfrm>
          <a:off x="395416" y="1244600"/>
          <a:ext cx="8419071" cy="5308158"/>
        </p:xfrm>
        <a:graphic>
          <a:graphicData uri="http://schemas.openxmlformats.org/drawingml/2006/table">
            <a:tbl>
              <a:tblPr/>
              <a:tblGrid>
                <a:gridCol w="2781924"/>
                <a:gridCol w="1317768"/>
                <a:gridCol w="878511"/>
                <a:gridCol w="1098139"/>
                <a:gridCol w="805303"/>
                <a:gridCol w="805303"/>
                <a:gridCol w="732123"/>
              </a:tblGrid>
              <a:tr h="391644">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Наименование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Отчет об исполнении бюджета Можайского городского округа Московской области за 2021 год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Плановые назначения бюджета Можайского городского округа Московской области на 2022 год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Ожидаемое исполнение бюджета Можайского городского округа Московской области за 2022 год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gridSpan="3">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Бюджет Можайского городского округа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hMerge="1">
                  <a:txBody>
                    <a:bodyPr/>
                    <a:lstStyle/>
                    <a:p>
                      <a:endParaRPr lang="ru-RU"/>
                    </a:p>
                  </a:txBody>
                  <a:tcPr/>
                </a:tc>
                <a:tc hMerge="1">
                  <a:txBody>
                    <a:bodyPr/>
                    <a:lstStyle/>
                    <a:p>
                      <a:endParaRPr lang="ru-RU"/>
                    </a:p>
                  </a:txBody>
                  <a:tcPr/>
                </a:tc>
              </a:tr>
              <a:tr h="97515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2023 год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2024 год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2025 год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203270">
                <a:tc>
                  <a:txBody>
                    <a:bodyPr/>
                    <a:lstStyle/>
                    <a:p>
                      <a:pPr algn="l" rtl="0" fontAlgn="ctr"/>
                      <a:r>
                        <a:rPr lang="ru-RU" sz="800" b="0" i="0" u="none" strike="noStrike" dirty="0">
                          <a:solidFill>
                            <a:srgbClr val="000000"/>
                          </a:solidFill>
                          <a:latin typeface="Times New Roman"/>
                        </a:rPr>
                        <a:t>Прочие субвенции бюджетам городских округов</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796 743,6</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smtClean="0">
                          <a:solidFill>
                            <a:schemeClr val="tx1"/>
                          </a:solidFill>
                          <a:latin typeface="Times New Roman"/>
                        </a:rPr>
                        <a:t>901 837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smtClean="0">
                          <a:solidFill>
                            <a:schemeClr val="tx1"/>
                          </a:solidFill>
                          <a:latin typeface="Times New Roman"/>
                        </a:rPr>
                        <a:t>890 729,0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929 606,0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929 606,0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929 606,0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3270">
                <a:tc>
                  <a:txBody>
                    <a:bodyPr/>
                    <a:lstStyle/>
                    <a:p>
                      <a:pPr algn="l" rtl="0" fontAlgn="ctr"/>
                      <a:r>
                        <a:rPr lang="ru-RU" sz="800" b="0" i="1" u="none" strike="noStrike" dirty="0">
                          <a:solidFill>
                            <a:srgbClr val="000000"/>
                          </a:solidFill>
                          <a:latin typeface="Times New Roman"/>
                        </a:rPr>
                        <a:t>Иные межбюджетные трансферты</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1" u="none" strike="noStrike" dirty="0" smtClean="0">
                          <a:solidFill>
                            <a:schemeClr val="tx1"/>
                          </a:solidFill>
                          <a:latin typeface="Times New Roman"/>
                        </a:rPr>
                        <a:t>2 299,8</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1" u="none" strike="noStrike" dirty="0" smtClean="0">
                          <a:solidFill>
                            <a:schemeClr val="tx1"/>
                          </a:solidFill>
                          <a:latin typeface="Times New Roman"/>
                        </a:rPr>
                        <a:t>9 </a:t>
                      </a:r>
                      <a:r>
                        <a:rPr lang="ru-RU" sz="800" b="0" i="1" u="none" strike="noStrike" baseline="0" dirty="0" smtClean="0">
                          <a:solidFill>
                            <a:schemeClr val="tx1"/>
                          </a:solidFill>
                          <a:latin typeface="Times New Roman"/>
                        </a:rPr>
                        <a:t> 981,0</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1" u="none" strike="noStrike" dirty="0" smtClean="0">
                          <a:solidFill>
                            <a:schemeClr val="tx1"/>
                          </a:solidFill>
                          <a:latin typeface="Times New Roman"/>
                        </a:rPr>
                        <a:t>9 225,5</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1" u="none" strike="noStrike" dirty="0" smtClean="0">
                          <a:solidFill>
                            <a:schemeClr val="tx1"/>
                          </a:solidFill>
                          <a:latin typeface="Times New Roman"/>
                        </a:rPr>
                        <a:t>500,0</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1" u="none" strike="noStrike" dirty="0" smtClean="0">
                          <a:solidFill>
                            <a:schemeClr val="tx1"/>
                          </a:solidFill>
                          <a:latin typeface="Times New Roman"/>
                        </a:rPr>
                        <a:t>0</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1" u="none" strike="noStrike" dirty="0" smtClean="0">
                          <a:solidFill>
                            <a:schemeClr val="tx1"/>
                          </a:solidFill>
                          <a:latin typeface="Times New Roman"/>
                        </a:rPr>
                        <a:t>0</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6380">
                <a:tc>
                  <a:txBody>
                    <a:bodyPr/>
                    <a:lstStyle/>
                    <a:p>
                      <a:pPr algn="just" fontAlgn="t"/>
                      <a:r>
                        <a:rPr lang="ru-RU" sz="800" b="0" i="0" u="none" strike="noStrike" dirty="0">
                          <a:latin typeface="Times New Roman"/>
                        </a:rPr>
                        <a:t>Межбюджетные трансферты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1" u="none" strike="noStrike" dirty="0" smtClean="0">
                          <a:solidFill>
                            <a:schemeClr val="tx1"/>
                          </a:solidFill>
                          <a:latin typeface="Times New Roman"/>
                        </a:rPr>
                        <a:t>0</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1" u="none" strike="noStrike" dirty="0" smtClean="0">
                          <a:solidFill>
                            <a:schemeClr val="tx1"/>
                          </a:solidFill>
                          <a:latin typeface="Times New Roman"/>
                        </a:rPr>
                        <a:t>1 074,0</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1" u="none" strike="noStrike" dirty="0" smtClean="0">
                          <a:solidFill>
                            <a:schemeClr val="tx1"/>
                          </a:solidFill>
                          <a:latin typeface="Times New Roman"/>
                        </a:rPr>
                        <a:t>0</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1" u="none" strike="noStrike" dirty="0" smtClean="0">
                          <a:solidFill>
                            <a:schemeClr val="tx1"/>
                          </a:solidFill>
                          <a:latin typeface="Times New Roman"/>
                        </a:rPr>
                        <a:t>0</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1" u="none" strike="noStrike" dirty="0" smtClean="0">
                          <a:solidFill>
                            <a:schemeClr val="tx1"/>
                          </a:solidFill>
                          <a:latin typeface="Times New Roman"/>
                        </a:rPr>
                        <a:t>0</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1" u="none" strike="noStrike" dirty="0" smtClean="0">
                          <a:solidFill>
                            <a:schemeClr val="tx1"/>
                          </a:solidFill>
                          <a:latin typeface="Times New Roman"/>
                        </a:rPr>
                        <a:t>0</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5646">
                <a:tc>
                  <a:txBody>
                    <a:bodyPr/>
                    <a:lstStyle/>
                    <a:p>
                      <a:pPr algn="just" fontAlgn="t"/>
                      <a:r>
                        <a:rPr lang="ru-RU" sz="800" b="0" i="0" u="none" strike="noStrike" dirty="0">
                          <a:latin typeface="Times New Roman"/>
                        </a:rPr>
                        <a:t>Межбюджетные трансферты, передаваемые бюджетам городских округов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1" u="none" strike="noStrike" dirty="0" smtClean="0">
                          <a:solidFill>
                            <a:schemeClr val="tx1"/>
                          </a:solidFill>
                          <a:latin typeface="Times New Roman"/>
                        </a:rPr>
                        <a:t>0</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1" u="none" strike="noStrike" dirty="0" smtClean="0">
                          <a:solidFill>
                            <a:schemeClr val="tx1"/>
                          </a:solidFill>
                          <a:latin typeface="Times New Roman"/>
                        </a:rPr>
                        <a:t>1 074,0</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1" u="none" strike="noStrike" dirty="0" smtClean="0">
                          <a:solidFill>
                            <a:schemeClr val="tx1"/>
                          </a:solidFill>
                          <a:latin typeface="Times New Roman"/>
                        </a:rPr>
                        <a:t>0</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1" u="none" strike="noStrike" dirty="0" smtClean="0">
                          <a:solidFill>
                            <a:schemeClr val="tx1"/>
                          </a:solidFill>
                          <a:latin typeface="Times New Roman"/>
                        </a:rPr>
                        <a:t>0</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1" u="none" strike="noStrike" dirty="0" smtClean="0">
                          <a:solidFill>
                            <a:schemeClr val="tx1"/>
                          </a:solidFill>
                          <a:latin typeface="Times New Roman"/>
                        </a:rPr>
                        <a:t>0</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1" u="none" strike="noStrike" dirty="0" smtClean="0">
                          <a:solidFill>
                            <a:schemeClr val="tx1"/>
                          </a:solidFill>
                          <a:latin typeface="Times New Roman"/>
                        </a:rPr>
                        <a:t>0</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442">
                <a:tc>
                  <a:txBody>
                    <a:bodyPr/>
                    <a:lstStyle/>
                    <a:p>
                      <a:pPr algn="l" rtl="0" fontAlgn="ctr"/>
                      <a:r>
                        <a:rPr lang="ru-RU" sz="800" b="0" i="0" u="none" strike="noStrike" dirty="0">
                          <a:solidFill>
                            <a:srgbClr val="000000"/>
                          </a:solidFill>
                          <a:latin typeface="Times New Roman"/>
                        </a:rPr>
                        <a:t>Прочие межбюджетные трансферты, передаваемые бюджетам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1" u="none" strike="noStrike" dirty="0" smtClean="0">
                          <a:solidFill>
                            <a:schemeClr val="tx1"/>
                          </a:solidFill>
                          <a:latin typeface="Times New Roman"/>
                        </a:rPr>
                        <a:t>2 299,8</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1" u="none" strike="noStrike" dirty="0" smtClean="0">
                          <a:solidFill>
                            <a:schemeClr val="tx1"/>
                          </a:solidFill>
                          <a:latin typeface="Times New Roman"/>
                        </a:rPr>
                        <a:t>8 907,0</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1" u="none" strike="noStrike" dirty="0" smtClean="0">
                          <a:solidFill>
                            <a:schemeClr val="tx1"/>
                          </a:solidFill>
                          <a:latin typeface="Times New Roman"/>
                        </a:rPr>
                        <a:t>9 225,5</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1" u="none" strike="noStrike" dirty="0" smtClean="0">
                          <a:solidFill>
                            <a:schemeClr val="tx1"/>
                          </a:solidFill>
                          <a:latin typeface="Times New Roman"/>
                        </a:rPr>
                        <a:t>500,0</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1" u="none" strike="noStrike" dirty="0" smtClean="0">
                          <a:solidFill>
                            <a:schemeClr val="tx1"/>
                          </a:solidFill>
                          <a:latin typeface="Times New Roman"/>
                        </a:rPr>
                        <a:t>0</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1" u="none" strike="noStrike" dirty="0" smtClean="0">
                          <a:solidFill>
                            <a:schemeClr val="tx1"/>
                          </a:solidFill>
                          <a:latin typeface="Times New Roman"/>
                        </a:rPr>
                        <a:t>0</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849">
                <a:tc>
                  <a:txBody>
                    <a:bodyPr/>
                    <a:lstStyle/>
                    <a:p>
                      <a:pPr algn="l" rtl="0" fontAlgn="ctr"/>
                      <a:r>
                        <a:rPr lang="ru-RU" sz="800" b="0" i="0" u="none" strike="noStrike" dirty="0">
                          <a:solidFill>
                            <a:srgbClr val="000000"/>
                          </a:solidFill>
                          <a:latin typeface="Times New Roman"/>
                        </a:rPr>
                        <a:t>Прочие межбюджетные трансферты, передаваемые бюджетам городских округов</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1" u="none" strike="noStrike" dirty="0" smtClean="0">
                          <a:solidFill>
                            <a:schemeClr val="tx1"/>
                          </a:solidFill>
                          <a:latin typeface="Times New Roman"/>
                        </a:rPr>
                        <a:t>2 299,8</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1" u="none" strike="noStrike" dirty="0" smtClean="0">
                          <a:solidFill>
                            <a:schemeClr val="tx1"/>
                          </a:solidFill>
                          <a:latin typeface="Times New Roman"/>
                        </a:rPr>
                        <a:t>8 907,0</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1" u="none" strike="noStrike" dirty="0" smtClean="0">
                          <a:solidFill>
                            <a:schemeClr val="tx1"/>
                          </a:solidFill>
                          <a:latin typeface="Times New Roman"/>
                        </a:rPr>
                        <a:t>9 225,5</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1" u="none" strike="noStrike" dirty="0" smtClean="0">
                          <a:solidFill>
                            <a:schemeClr val="tx1"/>
                          </a:solidFill>
                          <a:latin typeface="Times New Roman"/>
                        </a:rPr>
                        <a:t>500,0</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1" u="none" strike="noStrike" dirty="0" smtClean="0">
                          <a:solidFill>
                            <a:schemeClr val="tx1"/>
                          </a:solidFill>
                          <a:latin typeface="Times New Roman"/>
                        </a:rPr>
                        <a:t>0</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1" u="none" strike="noStrike" dirty="0" smtClean="0">
                          <a:solidFill>
                            <a:schemeClr val="tx1"/>
                          </a:solidFill>
                          <a:latin typeface="Times New Roman"/>
                        </a:rPr>
                        <a:t>0</a:t>
                      </a:r>
                      <a:endParaRPr lang="ru-RU" sz="800" b="0" i="1"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8583">
                <a:tc>
                  <a:txBody>
                    <a:bodyPr/>
                    <a:lstStyle/>
                    <a:p>
                      <a:pPr algn="l" rtl="0" fontAlgn="ctr"/>
                      <a:r>
                        <a:rPr lang="ru-RU" sz="800" b="0" i="0" u="none" strike="noStrike">
                          <a:solidFill>
                            <a:srgbClr val="000000"/>
                          </a:solidFill>
                          <a:latin typeface="Times New Roman"/>
                        </a:rPr>
                        <a:t>ПРОЧИЕ БЕЗВОЗМЕЗДНЫЕ ПОСТУПЛЕНИЯ</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602,6</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4706">
                <a:tc>
                  <a:txBody>
                    <a:bodyPr/>
                    <a:lstStyle/>
                    <a:p>
                      <a:pPr algn="l" rtl="0" fontAlgn="ctr"/>
                      <a:r>
                        <a:rPr lang="ru-RU" sz="800" b="0" i="0" u="none" strike="noStrike" dirty="0">
                          <a:solidFill>
                            <a:srgbClr val="000000"/>
                          </a:solidFill>
                          <a:latin typeface="Times New Roman"/>
                        </a:rPr>
                        <a:t>Прочие безвозмездные поступления в бюджеты городских округов</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602,6</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849">
                <a:tc>
                  <a:txBody>
                    <a:bodyPr/>
                    <a:lstStyle/>
                    <a:p>
                      <a:pPr algn="l" rtl="0" fontAlgn="ctr"/>
                      <a:r>
                        <a:rPr lang="ru-RU" sz="800" b="0" i="0" u="none" strike="noStrike" dirty="0">
                          <a:solidFill>
                            <a:srgbClr val="000000"/>
                          </a:solidFill>
                          <a:latin typeface="Times New Roman"/>
                        </a:rPr>
                        <a:t>Прочие безвозмездные поступления в бюджеты городских округов</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602,6</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5646">
                <a:tc>
                  <a:txBody>
                    <a:bodyPr/>
                    <a:lstStyle/>
                    <a:p>
                      <a:pPr algn="l" rtl="0" fontAlgn="ctr"/>
                      <a:r>
                        <a:rPr lang="ru-RU" sz="800" b="0" i="0" u="none" strike="noStrike" dirty="0" smtClean="0">
                          <a:solidFill>
                            <a:srgbClr val="000000"/>
                          </a:solidFill>
                          <a:latin typeface="Times New Roman"/>
                        </a:rPr>
                        <a:t>ДОХОДЫ БЮДЖЕТОВ БЮДЖЕТНОЙ СИСТЕМЫ РОССИЙСКОЙ ФЕДЕРАЦИИ ОТ ВОЗВРАТА ОСТАТКОВ СУБСИДИЙ, СУБВЕНЦИЙ И ИНЫХ МЕЖБЮДЖЕТНЫХ ТРАНСФЕРТОВ, ИМЕЮЩИХ</a:t>
                      </a:r>
                      <a:r>
                        <a:rPr lang="ru-RU" sz="800" b="0" i="0" u="none" strike="noStrike" baseline="0" dirty="0" smtClean="0">
                          <a:solidFill>
                            <a:srgbClr val="000000"/>
                          </a:solidFill>
                          <a:latin typeface="Times New Roman"/>
                        </a:rPr>
                        <a:t> ЦЕЛЕВОЕ НАЗНАЧЕНИЕ, ПРОШЛЫХ ЛЕТ</a:t>
                      </a:r>
                      <a:endParaRPr lang="ru-RU" sz="800" b="0"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130,2</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131,6</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24911">
                <a:tc>
                  <a:txBody>
                    <a:bodyPr/>
                    <a:lstStyle/>
                    <a:p>
                      <a:pPr algn="l" rtl="0" fontAlgn="ctr"/>
                      <a:r>
                        <a:rPr lang="ru-RU" sz="800" b="0" i="0" u="none" strike="noStrike" dirty="0" smtClean="0">
                          <a:solidFill>
                            <a:srgbClr val="000000"/>
                          </a:solidFill>
                          <a:latin typeface="Times New Roman"/>
                        </a:rPr>
                        <a:t>Доходы бюджетов бюджетной системы Российской Федерации от возврата бюджетами</a:t>
                      </a:r>
                      <a:r>
                        <a:rPr lang="ru-RU" sz="800" b="0" i="0" u="none" strike="noStrike" baseline="0" dirty="0" smtClean="0">
                          <a:solidFill>
                            <a:srgbClr val="000000"/>
                          </a:solidFill>
                          <a:latin typeface="Times New Roman"/>
                        </a:rPr>
                        <a:t> бюджетной системы Российской Федерации остатков субсидий, субвенций и иных межбюджетных трансфертов, имеющих целевое  назначение, прошлых лет, а также от возврата организациями остатков субсидий прошлых лет</a:t>
                      </a:r>
                      <a:endParaRPr lang="ru-RU" sz="800" b="0"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130,2</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131,6</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000125" y="428604"/>
            <a:ext cx="7715279" cy="714396"/>
          </a:xfrm>
          <a:prstGeom prst="rect">
            <a:avLst/>
          </a:prstGeom>
          <a:noFill/>
          <a:ln w="9525">
            <a:noFill/>
            <a:miter lim="800000"/>
            <a:headEnd/>
            <a:tailEnd/>
          </a:ln>
        </p:spPr>
        <p:txBody>
          <a:bodyPr anchor="ctr"/>
          <a:lstStyle/>
          <a:p>
            <a:pPr algn="ctr">
              <a:defRPr/>
            </a:pPr>
            <a:r>
              <a:rPr lang="ru-RU" sz="1600" i="1" dirty="0">
                <a:effectLst>
                  <a:outerShdw blurRad="38100" dist="38100" dir="2700000" algn="tl">
                    <a:srgbClr val="C0C0C0"/>
                  </a:outerShdw>
                </a:effectLst>
                <a:latin typeface="Times New Roman" pitchFamily="18" charset="0"/>
                <a:cs typeface="Times New Roman" pitchFamily="18" charset="0"/>
              </a:rPr>
              <a:t>Объем и структура налоговых и неналоговых доходов, а также межбюджетных трансфертов, поступающих в бюджет Можайского городского округа (тыс. руб.)</a:t>
            </a:r>
          </a:p>
        </p:txBody>
      </p:sp>
      <p:pic>
        <p:nvPicPr>
          <p:cNvPr id="40963" name="Рисунок 32" descr="Описание: Можайск-ГО-ПП-01"/>
          <p:cNvPicPr>
            <a:picLocks noChangeAspect="1" noChangeArrowheads="1"/>
          </p:cNvPicPr>
          <p:nvPr/>
        </p:nvPicPr>
        <p:blipFill>
          <a:blip r:embed="rId2" cstate="print"/>
          <a:srcRect/>
          <a:stretch>
            <a:fillRect/>
          </a:stretch>
        </p:blipFill>
        <p:spPr bwMode="auto">
          <a:xfrm>
            <a:off x="447417" y="466595"/>
            <a:ext cx="566854" cy="708218"/>
          </a:xfrm>
          <a:prstGeom prst="rect">
            <a:avLst/>
          </a:prstGeom>
          <a:noFill/>
          <a:ln w="9525">
            <a:noFill/>
            <a:miter lim="800000"/>
            <a:headEnd/>
            <a:tailEnd/>
          </a:ln>
        </p:spPr>
      </p:pic>
      <p:sp>
        <p:nvSpPr>
          <p:cNvPr id="40964" name="Прямоугольник 89"/>
          <p:cNvSpPr>
            <a:spLocks noChangeArrowheads="1"/>
          </p:cNvSpPr>
          <p:nvPr/>
        </p:nvSpPr>
        <p:spPr bwMode="auto">
          <a:xfrm>
            <a:off x="6240537" y="6483157"/>
            <a:ext cx="2571737" cy="307975"/>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32083" name="Group 339"/>
          <p:cNvGraphicFramePr>
            <a:graphicFrameLocks noGrp="1"/>
          </p:cNvGraphicFramePr>
          <p:nvPr/>
        </p:nvGraphicFramePr>
        <p:xfrm>
          <a:off x="500063" y="1244600"/>
          <a:ext cx="8215370" cy="4640841"/>
        </p:xfrm>
        <a:graphic>
          <a:graphicData uri="http://schemas.openxmlformats.org/drawingml/2006/table">
            <a:tbl>
              <a:tblPr/>
              <a:tblGrid>
                <a:gridCol w="2428863"/>
                <a:gridCol w="1143008"/>
                <a:gridCol w="857256"/>
                <a:gridCol w="1000161"/>
                <a:gridCol w="857256"/>
                <a:gridCol w="928694"/>
                <a:gridCol w="1000132"/>
              </a:tblGrid>
              <a:tr h="457198">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Наименование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Отчет об исполнении бюджета Можайского муниципального района Московской области за 2021 год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Плановые назначения бюджета Можайского городского округа Московской области на 2022 год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Ожидаемое исполнение бюджета Можайского городского округа Московской области за 2022 год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gridSpan="3">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Бюджет Можайского городского округа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hMerge="1">
                  <a:txBody>
                    <a:bodyPr/>
                    <a:lstStyle/>
                    <a:p>
                      <a:endParaRPr lang="ru-RU"/>
                    </a:p>
                  </a:txBody>
                  <a:tcPr/>
                </a:tc>
                <a:tc hMerge="1">
                  <a:txBody>
                    <a:bodyPr/>
                    <a:lstStyle/>
                    <a:p>
                      <a:endParaRPr lang="ru-RU"/>
                    </a:p>
                  </a:txBody>
                  <a:tcPr/>
                </a:tc>
              </a:tr>
              <a:tr h="122713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2023 год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2024 год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2025 год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77385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800" b="0" i="0" u="none" strike="noStrike" dirty="0" smtClean="0">
                          <a:solidFill>
                            <a:srgbClr val="000000"/>
                          </a:solidFill>
                          <a:latin typeface="Times New Roman"/>
                        </a:rPr>
                        <a:t>Доходы бюджетов городских округов от возврата бюджетами</a:t>
                      </a:r>
                      <a:r>
                        <a:rPr lang="ru-RU" sz="800" b="0" i="0" u="none" strike="noStrike" baseline="0" dirty="0" smtClean="0">
                          <a:solidFill>
                            <a:srgbClr val="000000"/>
                          </a:solidFill>
                          <a:latin typeface="Times New Roman"/>
                        </a:rPr>
                        <a:t> бюджетной системы Российской Федерации остатков субсидий, субвенций и иных межбюджетных трансфертов, имеющих целевое  назначение, прошлых лет, а также от возврата организациями остатков субсидий прошлых лет</a:t>
                      </a:r>
                      <a:endParaRPr lang="ru-RU" sz="800" b="0"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130,2</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131,6</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7190">
                <a:tc>
                  <a:txBody>
                    <a:bodyPr/>
                    <a:lstStyle/>
                    <a:p>
                      <a:pPr algn="l" rtl="0" fontAlgn="ctr"/>
                      <a:r>
                        <a:rPr lang="ru-RU" sz="800" b="0" i="0" u="none" strike="noStrike" dirty="0" smtClean="0">
                          <a:solidFill>
                            <a:srgbClr val="000000"/>
                          </a:solidFill>
                          <a:latin typeface="Times New Roman"/>
                        </a:rPr>
                        <a:t>Доходы бюджетов городских округов от возврата организациями остатков субсидий прошлых лет</a:t>
                      </a:r>
                      <a:endParaRPr lang="ru-RU" sz="800" b="0"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smtClean="0">
                          <a:solidFill>
                            <a:schemeClr val="tx1"/>
                          </a:solidFill>
                          <a:latin typeface="Times New Roman"/>
                        </a:rPr>
                        <a:t>130,2</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131,6</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5525">
                <a:tc>
                  <a:txBody>
                    <a:bodyPr/>
                    <a:lstStyle/>
                    <a:p>
                      <a:pPr algn="l" rtl="0" fontAlgn="ctr"/>
                      <a:r>
                        <a:rPr lang="ru-RU" sz="800" b="0" i="0" u="none" strike="noStrike" dirty="0" smtClean="0">
                          <a:solidFill>
                            <a:srgbClr val="000000"/>
                          </a:solidFill>
                          <a:latin typeface="Times New Roman"/>
                        </a:rPr>
                        <a:t>Доходы  бюджетов городских округов от возврата бюджетными учреждениями остатков субсидий прошлых лет</a:t>
                      </a:r>
                      <a:endParaRPr lang="ru-RU" sz="800" b="0"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21,0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23,0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552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800" b="0" i="0" u="none" strike="noStrike" dirty="0" smtClean="0">
                          <a:solidFill>
                            <a:srgbClr val="000000"/>
                          </a:solidFill>
                          <a:latin typeface="Times New Roman"/>
                        </a:rPr>
                        <a:t>Доходы  бюджетов городских округов от возврата автономными учреждениями остатков субсидий прошлых лет</a:t>
                      </a:r>
                      <a:endParaRPr lang="ru-RU" sz="800" b="0" i="0" u="none" strike="noStrike" dirty="0">
                        <a:solidFill>
                          <a:srgbClr val="000000"/>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109,2</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108,6</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5525">
                <a:tc>
                  <a:txBody>
                    <a:bodyPr/>
                    <a:lstStyle/>
                    <a:p>
                      <a:pPr algn="l" rtl="0" fontAlgn="ctr"/>
                      <a:r>
                        <a:rPr lang="ru-RU" sz="800" b="0" i="0" u="none" strike="noStrike" dirty="0">
                          <a:solidFill>
                            <a:srgbClr val="000000"/>
                          </a:solidFill>
                          <a:latin typeface="Times New Roman"/>
                        </a:rPr>
                        <a:t>ВОЗВРАТ ОСТАТКОВ СУБСИДИЙ, СУБВЕНЦИЙ И ИНЫХ МЕЖБЮДЖЕТНЫХ ТРАНСФЕРТОВ, ИМЕЮЩИХ ЦЕЛЕВОЕ НАЗНАЧЕНИЕ, ПРОШЛЫХ ЛЕТ</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- 17 552,3</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- 5 372,1</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5525">
                <a:tc>
                  <a:txBody>
                    <a:bodyPr/>
                    <a:lstStyle/>
                    <a:p>
                      <a:pPr algn="l" rtl="0" fontAlgn="ctr"/>
                      <a:r>
                        <a:rPr lang="ru-RU" sz="800" b="0" i="0" u="none" strike="noStrike" dirty="0">
                          <a:solidFill>
                            <a:srgbClr val="000000"/>
                          </a:solidFill>
                          <a:latin typeface="Times New Roman"/>
                        </a:rPr>
                        <a:t>Возврат остатков субсидий, субвенций и иных межбюджетных трансфертов, имеющих целевое назначение, прошлых лет из бюджетов городских округов</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- 17 552,3</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- 5 372,1</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00" b="0" i="0" u="none" strike="noStrike" dirty="0" smtClean="0">
                          <a:solidFill>
                            <a:schemeClr val="tx1"/>
                          </a:solidFill>
                          <a:latin typeface="Times New Roman"/>
                        </a:rPr>
                        <a:t>0</a:t>
                      </a:r>
                      <a:endParaRPr lang="ru-RU" sz="80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000125" y="428604"/>
            <a:ext cx="7929563" cy="714396"/>
          </a:xfrm>
          <a:prstGeom prst="rect">
            <a:avLst/>
          </a:prstGeom>
          <a:noFill/>
          <a:ln w="9525">
            <a:noFill/>
            <a:miter lim="800000"/>
            <a:headEnd/>
            <a:tailEnd/>
          </a:ln>
        </p:spPr>
        <p:txBody>
          <a:bodyPr anchor="ctr"/>
          <a:lstStyle/>
          <a:p>
            <a:pPr algn="ctr">
              <a:defRPr/>
            </a:pPr>
            <a:r>
              <a:rPr lang="ru-RU" sz="1600" i="1" dirty="0">
                <a:effectLst>
                  <a:outerShdw blurRad="38100" dist="38100" dir="2700000" algn="tl">
                    <a:srgbClr val="C0C0C0"/>
                  </a:outerShdw>
                </a:effectLst>
                <a:latin typeface="Times New Roman" pitchFamily="18" charset="0"/>
                <a:cs typeface="Times New Roman" pitchFamily="18" charset="0"/>
              </a:rPr>
              <a:t>Объем и структура налоговых и неналоговых доходов, а также межбюджетных трансфертов, поступающих в бюджет Можайского городского округа (тыс. руб.)</a:t>
            </a:r>
          </a:p>
        </p:txBody>
      </p:sp>
      <p:pic>
        <p:nvPicPr>
          <p:cNvPr id="40963" name="Рисунок 32" descr="Описание: Можайск-ГО-ПП-01"/>
          <p:cNvPicPr>
            <a:picLocks noChangeAspect="1" noChangeArrowheads="1"/>
          </p:cNvPicPr>
          <p:nvPr/>
        </p:nvPicPr>
        <p:blipFill>
          <a:blip r:embed="rId2" cstate="print"/>
          <a:srcRect/>
          <a:stretch>
            <a:fillRect/>
          </a:stretch>
        </p:blipFill>
        <p:spPr bwMode="auto">
          <a:xfrm>
            <a:off x="471771" y="460822"/>
            <a:ext cx="508267" cy="635021"/>
          </a:xfrm>
          <a:prstGeom prst="rect">
            <a:avLst/>
          </a:prstGeom>
          <a:noFill/>
          <a:ln w="9525">
            <a:noFill/>
            <a:miter lim="800000"/>
            <a:headEnd/>
            <a:tailEnd/>
          </a:ln>
        </p:spPr>
      </p:pic>
      <p:sp>
        <p:nvSpPr>
          <p:cNvPr id="40964" name="Прямоугольник 89"/>
          <p:cNvSpPr>
            <a:spLocks noChangeArrowheads="1"/>
          </p:cNvSpPr>
          <p:nvPr/>
        </p:nvSpPr>
        <p:spPr bwMode="auto">
          <a:xfrm>
            <a:off x="6500826" y="6550025"/>
            <a:ext cx="2357423" cy="307975"/>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32083" name="Group 339"/>
          <p:cNvGraphicFramePr>
            <a:graphicFrameLocks noGrp="1"/>
          </p:cNvGraphicFramePr>
          <p:nvPr/>
        </p:nvGraphicFramePr>
        <p:xfrm>
          <a:off x="500063" y="1244600"/>
          <a:ext cx="8215370" cy="3858004"/>
        </p:xfrm>
        <a:graphic>
          <a:graphicData uri="http://schemas.openxmlformats.org/drawingml/2006/table">
            <a:tbl>
              <a:tblPr/>
              <a:tblGrid>
                <a:gridCol w="2428863"/>
                <a:gridCol w="1143008"/>
                <a:gridCol w="857256"/>
                <a:gridCol w="1000161"/>
                <a:gridCol w="857256"/>
                <a:gridCol w="928694"/>
                <a:gridCol w="1000132"/>
              </a:tblGrid>
              <a:tr h="457198">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Наименование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Отчет об исполнении бюджета Можайского муниципального района Московской области за 2021 год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Плановые назначения бюджета Можайского городского округа Московской области на 2022 год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rgbClr val="000000"/>
                          </a:solidFill>
                          <a:effectLst/>
                          <a:latin typeface="Times New Roman" pitchFamily="18" charset="0"/>
                          <a:cs typeface="Times New Roman" pitchFamily="18" charset="0"/>
                        </a:rPr>
                        <a:t>Ожидаемое исполнение бюджета Можайского городского округа Московской области за 2022 год</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gridSpan="3">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Бюджет Можайского городского округа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hMerge="1">
                  <a:txBody>
                    <a:bodyPr/>
                    <a:lstStyle/>
                    <a:p>
                      <a:endParaRPr lang="ru-RU"/>
                    </a:p>
                  </a:txBody>
                  <a:tcPr/>
                </a:tc>
                <a:tc hMerge="1">
                  <a:txBody>
                    <a:bodyPr/>
                    <a:lstStyle/>
                    <a:p>
                      <a:endParaRPr lang="ru-RU"/>
                    </a:p>
                  </a:txBody>
                  <a:tcPr/>
                </a:tc>
              </a:tr>
              <a:tr h="132864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2023 год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2024 год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Times New Roman" pitchFamily="18" charset="0"/>
                        </a:rPr>
                        <a:t>2025 год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415525">
                <a:tc>
                  <a:txBody>
                    <a:bodyPr/>
                    <a:lstStyle/>
                    <a:p>
                      <a:pPr algn="l" fontAlgn="t"/>
                      <a:r>
                        <a:rPr lang="ru-RU" sz="850" b="0" i="0" u="none" strike="noStrike" dirty="0">
                          <a:solidFill>
                            <a:srgbClr val="000000"/>
                          </a:solidFill>
                          <a:latin typeface="Times New Roman"/>
                        </a:rPr>
                        <a:t>Возврат остатков субвенций на осуществление полномочий по обеспечению жильем отдельных категорий граждан, установленных Федеральным законом от 12 января 1995 года № 5-ФЗ "О ветеранах", в соответствии с Указом Президента Российской Федерации от 7 мая 2008 года № 714 "Об обеспечении жильем ветеранов Великой Отечественной войны 1941 - 1945 годов" из бюджетов городских округов</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ru-RU" sz="850" dirty="0" smtClean="0">
                          <a:latin typeface="Times New Roman" pitchFamily="18" charset="0"/>
                          <a:cs typeface="Times New Roman" pitchFamily="18" charset="0"/>
                        </a:rPr>
                        <a:t>0</a:t>
                      </a:r>
                      <a:endParaRPr lang="ru-RU" sz="850" dirty="0">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50" b="0" i="0" u="none" strike="noStrike" dirty="0" smtClean="0">
                          <a:solidFill>
                            <a:schemeClr val="tx1"/>
                          </a:solidFill>
                          <a:latin typeface="Times New Roman" pitchFamily="18" charset="0"/>
                          <a:cs typeface="Times New Roman" pitchFamily="18" charset="0"/>
                        </a:rPr>
                        <a:t>0</a:t>
                      </a:r>
                      <a:endParaRPr lang="ru-RU" sz="850" b="0" i="0" u="none" strike="noStrike" dirty="0">
                        <a:solidFill>
                          <a:schemeClr val="tx1"/>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50" b="0" i="0" u="none" strike="noStrike" dirty="0" smtClean="0">
                          <a:solidFill>
                            <a:schemeClr val="tx1"/>
                          </a:solidFill>
                          <a:latin typeface="Times New Roman" pitchFamily="18" charset="0"/>
                          <a:cs typeface="Times New Roman" pitchFamily="18" charset="0"/>
                        </a:rPr>
                        <a:t>- 38,1</a:t>
                      </a:r>
                      <a:endParaRPr lang="ru-RU" sz="850" b="0" i="0" u="none" strike="noStrike" dirty="0">
                        <a:solidFill>
                          <a:schemeClr val="tx1"/>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50" b="0" i="0" u="none" strike="noStrike" dirty="0" smtClean="0">
                          <a:solidFill>
                            <a:schemeClr val="tx1"/>
                          </a:solidFill>
                          <a:latin typeface="Times New Roman" pitchFamily="18" charset="0"/>
                          <a:cs typeface="Times New Roman" pitchFamily="18" charset="0"/>
                        </a:rPr>
                        <a:t>0</a:t>
                      </a:r>
                      <a:endParaRPr lang="ru-RU" sz="850" b="0" i="0" u="none" strike="noStrike" dirty="0">
                        <a:solidFill>
                          <a:schemeClr val="tx1"/>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50" b="0" i="0" u="none" strike="noStrike" dirty="0" smtClean="0">
                          <a:solidFill>
                            <a:schemeClr val="tx1"/>
                          </a:solidFill>
                          <a:latin typeface="Times New Roman" pitchFamily="18" charset="0"/>
                          <a:cs typeface="Times New Roman" pitchFamily="18" charset="0"/>
                        </a:rPr>
                        <a:t>0</a:t>
                      </a:r>
                      <a:endParaRPr lang="ru-RU" sz="850" b="0" i="0" u="none" strike="noStrike" dirty="0">
                        <a:solidFill>
                          <a:schemeClr val="tx1"/>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50" b="0" i="0" u="none" strike="noStrike" dirty="0" smtClean="0">
                          <a:solidFill>
                            <a:schemeClr val="tx1"/>
                          </a:solidFill>
                          <a:latin typeface="Times New Roman" pitchFamily="18" charset="0"/>
                          <a:cs typeface="Times New Roman" pitchFamily="18" charset="0"/>
                        </a:rPr>
                        <a:t>0</a:t>
                      </a:r>
                      <a:endParaRPr lang="ru-RU" sz="850" b="0" i="0" u="none" strike="noStrike" dirty="0">
                        <a:solidFill>
                          <a:schemeClr val="tx1"/>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55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850" b="0" i="0" u="none" strike="noStrike" dirty="0" smtClean="0">
                          <a:solidFill>
                            <a:srgbClr val="000000"/>
                          </a:solidFill>
                          <a:latin typeface="Times New Roman"/>
                        </a:rPr>
                        <a:t>Возврат прочих остатков субсидий, субвенций и иных межбюджетных трансфертов, имеющих целевое назначение, прошлых лет из бюджетов городских округов</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50" b="0" i="0" u="none" strike="noStrike" dirty="0" smtClean="0">
                          <a:solidFill>
                            <a:schemeClr val="tx1"/>
                          </a:solidFill>
                          <a:latin typeface="Times New Roman"/>
                        </a:rPr>
                        <a:t>- 17 552,3</a:t>
                      </a:r>
                      <a:endParaRPr lang="ru-RU" sz="85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50" b="0" i="0" u="none" strike="noStrike" dirty="0" smtClean="0">
                          <a:solidFill>
                            <a:schemeClr val="tx1"/>
                          </a:solidFill>
                          <a:latin typeface="Times New Roman"/>
                        </a:rPr>
                        <a:t>0</a:t>
                      </a:r>
                      <a:endParaRPr lang="ru-RU" sz="85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ctr"/>
                      <a:r>
                        <a:rPr lang="ru-RU" sz="850" b="0" i="0" u="none" strike="noStrike" dirty="0" smtClean="0">
                          <a:solidFill>
                            <a:schemeClr val="tx1"/>
                          </a:solidFill>
                          <a:latin typeface="Times New Roman"/>
                        </a:rPr>
                        <a:t>- 5 334,0</a:t>
                      </a:r>
                      <a:endParaRPr lang="ru-RU" sz="85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50" b="0" i="0" u="none" strike="noStrike" dirty="0" smtClean="0">
                          <a:solidFill>
                            <a:schemeClr val="tx1"/>
                          </a:solidFill>
                          <a:latin typeface="Times New Roman"/>
                        </a:rPr>
                        <a:t>0</a:t>
                      </a:r>
                      <a:endParaRPr lang="ru-RU" sz="85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50" b="0" i="0" u="none" strike="noStrike" dirty="0" smtClean="0">
                          <a:solidFill>
                            <a:schemeClr val="tx1"/>
                          </a:solidFill>
                          <a:latin typeface="Times New Roman"/>
                        </a:rPr>
                        <a:t>0</a:t>
                      </a:r>
                      <a:endParaRPr lang="ru-RU" sz="85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50" b="0" i="0" u="none" strike="noStrike" dirty="0" smtClean="0">
                          <a:solidFill>
                            <a:schemeClr val="tx1"/>
                          </a:solidFill>
                          <a:latin typeface="Times New Roman"/>
                        </a:rPr>
                        <a:t>0</a:t>
                      </a:r>
                      <a:endParaRPr lang="ru-RU" sz="850" b="0" i="0" u="none" strike="noStrike" dirty="0">
                        <a:solidFill>
                          <a:schemeClr val="tx1"/>
                        </a:solidFill>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093">
                <a:tc>
                  <a:txBody>
                    <a:bodyPr/>
                    <a:lstStyle/>
                    <a:p>
                      <a:pPr algn="ctr" rtl="0" fontAlgn="ctr"/>
                      <a:r>
                        <a:rPr lang="ru-RU" sz="850" b="1" i="0" u="none" strike="noStrike" dirty="0">
                          <a:solidFill>
                            <a:srgbClr val="000000"/>
                          </a:solidFill>
                          <a:latin typeface="Times New Roman"/>
                        </a:rPr>
                        <a:t>ВСЕГО:</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850" b="1" i="0" u="none" strike="noStrike" dirty="0">
                          <a:latin typeface="Times New Roman"/>
                        </a:rPr>
                        <a:t>4 529 376,2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50" b="1" i="0" u="none" strike="noStrike" dirty="0">
                          <a:solidFill>
                            <a:srgbClr val="000000"/>
                          </a:solidFill>
                          <a:latin typeface="Times New Roman"/>
                        </a:rPr>
                        <a:t>4 955 596,5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ctr"/>
                      <a:r>
                        <a:rPr lang="ru-RU" sz="850" b="1" i="0" u="none" strike="noStrike" dirty="0">
                          <a:solidFill>
                            <a:srgbClr val="000000"/>
                          </a:solidFill>
                          <a:latin typeface="Times New Roman"/>
                        </a:rPr>
                        <a:t>4 690 037,7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850" b="1" i="0" u="none" strike="noStrike" dirty="0" smtClean="0">
                          <a:latin typeface="Times New Roman"/>
                        </a:rPr>
                        <a:t>5 022 409,8</a:t>
                      </a:r>
                      <a:endParaRPr lang="ru-RU" sz="850" b="1"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850" b="1" i="0" u="none" strike="noStrike" dirty="0">
                          <a:latin typeface="Times New Roman"/>
                        </a:rPr>
                        <a:t>3 </a:t>
                      </a:r>
                      <a:r>
                        <a:rPr lang="ru-RU" sz="850" b="1" i="0" u="none" strike="noStrike" dirty="0" smtClean="0">
                          <a:latin typeface="Times New Roman"/>
                        </a:rPr>
                        <a:t>715 026,3</a:t>
                      </a:r>
                      <a:endParaRPr lang="ru-RU" sz="850" b="1"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850" b="1" i="0" u="none" strike="noStrike" dirty="0">
                          <a:latin typeface="Times New Roman"/>
                        </a:rPr>
                        <a:t>3 </a:t>
                      </a:r>
                      <a:r>
                        <a:rPr lang="ru-RU" sz="850" b="1" i="0" u="none" strike="noStrike" dirty="0" smtClean="0">
                          <a:latin typeface="Times New Roman"/>
                        </a:rPr>
                        <a:t>916 495,9</a:t>
                      </a:r>
                      <a:endParaRPr lang="ru-RU" sz="850" b="1" i="0" u="none" strike="noStrike" dirty="0">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971550" y="333375"/>
            <a:ext cx="7931150" cy="714375"/>
          </a:xfrm>
          <a:prstGeom prst="rect">
            <a:avLst/>
          </a:prstGeom>
          <a:noFill/>
          <a:ln w="9525">
            <a:noFill/>
            <a:miter lim="800000"/>
            <a:headEnd/>
            <a:tailEnd/>
          </a:ln>
        </p:spPr>
        <p:txBody>
          <a:bodyPr anchor="ctr"/>
          <a:lstStyle/>
          <a:p>
            <a:pPr algn="ctr">
              <a:defRPr/>
            </a:pPr>
            <a:r>
              <a:rPr lang="ru-RU" i="1" dirty="0">
                <a:effectLst>
                  <a:outerShdw blurRad="38100" dist="38100" dir="2700000" algn="tl">
                    <a:srgbClr val="C0C0C0"/>
                  </a:outerShdw>
                </a:effectLst>
                <a:latin typeface="Times New Roman" pitchFamily="18" charset="0"/>
                <a:cs typeface="Times New Roman" pitchFamily="18" charset="0"/>
              </a:rPr>
              <a:t>Объем и динамика налоговых и неналоговых доходов бюджета </a:t>
            </a:r>
            <a:r>
              <a:rPr lang="ru-RU" i="1" dirty="0" smtClean="0">
                <a:effectLst>
                  <a:outerShdw blurRad="38100" dist="38100" dir="2700000" algn="tl">
                    <a:srgbClr val="C0C0C0"/>
                  </a:outerShdw>
                </a:effectLst>
                <a:latin typeface="Times New Roman" pitchFamily="18" charset="0"/>
                <a:cs typeface="Times New Roman" pitchFamily="18" charset="0"/>
              </a:rPr>
              <a:t>                   Можайского </a:t>
            </a:r>
            <a:r>
              <a:rPr lang="ru-RU" i="1" dirty="0">
                <a:effectLst>
                  <a:outerShdw blurRad="38100" dist="38100" dir="2700000" algn="tl">
                    <a:srgbClr val="C0C0C0"/>
                  </a:outerShdw>
                </a:effectLst>
                <a:latin typeface="Times New Roman" pitchFamily="18" charset="0"/>
                <a:cs typeface="Times New Roman" pitchFamily="18" charset="0"/>
              </a:rPr>
              <a:t>городского округа (тыс. руб.)</a:t>
            </a:r>
          </a:p>
        </p:txBody>
      </p:sp>
      <p:pic>
        <p:nvPicPr>
          <p:cNvPr id="2052" name="Рисунок 32" descr="Описание: Можайск-ГО-ПП-01"/>
          <p:cNvPicPr>
            <a:picLocks noChangeAspect="1" noChangeArrowheads="1"/>
          </p:cNvPicPr>
          <p:nvPr/>
        </p:nvPicPr>
        <p:blipFill>
          <a:blip r:embed="rId2"/>
          <a:srcRect/>
          <a:stretch>
            <a:fillRect/>
          </a:stretch>
        </p:blipFill>
        <p:spPr bwMode="auto">
          <a:xfrm>
            <a:off x="362337" y="400393"/>
            <a:ext cx="642937" cy="803275"/>
          </a:xfrm>
          <a:prstGeom prst="rect">
            <a:avLst/>
          </a:prstGeom>
          <a:noFill/>
          <a:ln w="9525">
            <a:noFill/>
            <a:miter lim="800000"/>
            <a:headEnd/>
            <a:tailEnd/>
          </a:ln>
        </p:spPr>
      </p:pic>
      <p:sp>
        <p:nvSpPr>
          <p:cNvPr id="2053" name="Прямоугольник 89"/>
          <p:cNvSpPr>
            <a:spLocks noChangeArrowheads="1"/>
          </p:cNvSpPr>
          <p:nvPr/>
        </p:nvSpPr>
        <p:spPr bwMode="auto">
          <a:xfrm>
            <a:off x="6023650" y="6532585"/>
            <a:ext cx="2786051" cy="307975"/>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sp>
        <p:nvSpPr>
          <p:cNvPr id="2" name="Rectangle 2"/>
          <p:cNvSpPr>
            <a:spLocks noChangeArrowheads="1"/>
          </p:cNvSpPr>
          <p:nvPr/>
        </p:nvSpPr>
        <p:spPr bwMode="auto">
          <a:xfrm>
            <a:off x="755650" y="3429000"/>
            <a:ext cx="8064500" cy="714375"/>
          </a:xfrm>
          <a:prstGeom prst="rect">
            <a:avLst/>
          </a:prstGeom>
          <a:noFill/>
          <a:ln w="9525">
            <a:noFill/>
            <a:miter lim="800000"/>
            <a:headEnd/>
            <a:tailEnd/>
          </a:ln>
        </p:spPr>
        <p:txBody>
          <a:bodyPr anchor="ctr"/>
          <a:lstStyle/>
          <a:p>
            <a:pPr algn="ctr">
              <a:defRPr/>
            </a:pPr>
            <a:r>
              <a:rPr lang="ru-RU" sz="1400" i="1">
                <a:effectLst>
                  <a:outerShdw blurRad="38100" dist="38100" dir="2700000" algn="tl">
                    <a:srgbClr val="C0C0C0"/>
                  </a:outerShdw>
                </a:effectLst>
                <a:latin typeface="Times New Roman" pitchFamily="18" charset="0"/>
                <a:cs typeface="Times New Roman" pitchFamily="18" charset="0"/>
              </a:rPr>
              <a:t>Структура налоговых и неналоговых доходов бюджета Можайского городского округа (тыс. руб.)</a:t>
            </a:r>
          </a:p>
        </p:txBody>
      </p:sp>
      <p:pic>
        <p:nvPicPr>
          <p:cNvPr id="8" name="Рисунок 7"/>
          <p:cNvPicPr/>
          <p:nvPr/>
        </p:nvPicPr>
        <p:blipFill>
          <a:blip r:embed="rId3"/>
          <a:srcRect l="24811" t="28205" r="41970" b="37546"/>
          <a:stretch>
            <a:fillRect/>
          </a:stretch>
        </p:blipFill>
        <p:spPr bwMode="auto">
          <a:xfrm>
            <a:off x="2071670" y="1214422"/>
            <a:ext cx="4929222" cy="2366966"/>
          </a:xfrm>
          <a:prstGeom prst="rect">
            <a:avLst/>
          </a:prstGeom>
          <a:noFill/>
          <a:ln w="9525">
            <a:noFill/>
            <a:miter lim="800000"/>
            <a:headEnd/>
            <a:tailEnd/>
          </a:ln>
        </p:spPr>
      </p:pic>
      <p:pic>
        <p:nvPicPr>
          <p:cNvPr id="10" name="Рисунок 9"/>
          <p:cNvPicPr/>
          <p:nvPr/>
        </p:nvPicPr>
        <p:blipFill>
          <a:blip r:embed="rId4"/>
          <a:srcRect l="2265" t="39377" r="43686" b="26374"/>
          <a:stretch>
            <a:fillRect/>
          </a:stretch>
        </p:blipFill>
        <p:spPr bwMode="auto">
          <a:xfrm>
            <a:off x="428596" y="4000504"/>
            <a:ext cx="8286808" cy="24479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642910" y="642918"/>
            <a:ext cx="8229600" cy="642943"/>
          </a:xfrm>
        </p:spPr>
        <p:txBody>
          <a:bodyPr>
            <a:noAutofit/>
          </a:bodyPr>
          <a:lstStyle/>
          <a:p>
            <a:pPr algn="ctr"/>
            <a:r>
              <a:rPr lang="ru-RU" altLang="ru-RU" sz="2000" b="1" dirty="0" smtClean="0">
                <a:latin typeface="Times New Roman" pitchFamily="18" charset="0"/>
                <a:cs typeface="Times New Roman" pitchFamily="18" charset="0"/>
              </a:rPr>
              <a:t/>
            </a:r>
            <a:br>
              <a:rPr lang="ru-RU" altLang="ru-RU" sz="2000" b="1" dirty="0" smtClean="0">
                <a:latin typeface="Times New Roman" pitchFamily="18" charset="0"/>
                <a:cs typeface="Times New Roman" pitchFamily="18" charset="0"/>
              </a:rPr>
            </a:br>
            <a:r>
              <a:rPr lang="ru-RU" altLang="ru-RU" sz="2000" b="1" dirty="0" smtClean="0">
                <a:latin typeface="Times New Roman" pitchFamily="18" charset="0"/>
                <a:cs typeface="Times New Roman" pitchFamily="18" charset="0"/>
              </a:rPr>
              <a:t/>
            </a:r>
            <a:br>
              <a:rPr lang="ru-RU" altLang="ru-RU" sz="2000" b="1" dirty="0" smtClean="0">
                <a:latin typeface="Times New Roman" pitchFamily="18" charset="0"/>
                <a:cs typeface="Times New Roman" pitchFamily="18" charset="0"/>
              </a:rPr>
            </a:br>
            <a:r>
              <a:rPr lang="ru-RU" altLang="ru-RU" sz="2000" b="1" dirty="0" smtClean="0">
                <a:latin typeface="Times New Roman" pitchFamily="18" charset="0"/>
                <a:cs typeface="Times New Roman" pitchFamily="18" charset="0"/>
              </a:rPr>
              <a:t>Основные понятия, используемые в бюджетном процессе </a:t>
            </a:r>
            <a:r>
              <a:rPr lang="ru-RU" altLang="ru-RU" sz="2000" dirty="0" smtClean="0"/>
              <a:t/>
            </a:r>
            <a:br>
              <a:rPr lang="ru-RU" altLang="ru-RU" sz="2000" dirty="0" smtClean="0"/>
            </a:br>
            <a:endParaRPr lang="ru-RU" altLang="ru-RU" sz="2000" dirty="0" smtClean="0"/>
          </a:p>
        </p:txBody>
      </p:sp>
      <p:sp>
        <p:nvSpPr>
          <p:cNvPr id="11267" name="Содержимое 2"/>
          <p:cNvSpPr>
            <a:spLocks noGrp="1"/>
          </p:cNvSpPr>
          <p:nvPr>
            <p:ph idx="1"/>
          </p:nvPr>
        </p:nvSpPr>
        <p:spPr>
          <a:xfrm>
            <a:off x="357188" y="1214438"/>
            <a:ext cx="8501062" cy="4314825"/>
          </a:xfrm>
        </p:spPr>
        <p:txBody>
          <a:bodyPr/>
          <a:lstStyle/>
          <a:p>
            <a:pPr>
              <a:buFont typeface="Wingdings" pitchFamily="2" charset="2"/>
              <a:buChar char="Ø"/>
            </a:pPr>
            <a:r>
              <a:rPr lang="ru-RU" altLang="ru-RU" sz="1600" b="1" i="1" dirty="0" smtClean="0">
                <a:latin typeface="Times New Roman" pitchFamily="18" charset="0"/>
                <a:cs typeface="Times New Roman" pitchFamily="18" charset="0"/>
              </a:rPr>
              <a:t>Межбюджетные трансферты </a:t>
            </a:r>
            <a:r>
              <a:rPr lang="ru-RU" altLang="ru-RU" sz="1600" b="1" dirty="0" smtClean="0">
                <a:latin typeface="Times New Roman" pitchFamily="18" charset="0"/>
                <a:cs typeface="Times New Roman" pitchFamily="18" charset="0"/>
              </a:rPr>
              <a:t>– с</a:t>
            </a:r>
            <a:r>
              <a:rPr lang="ru-RU" altLang="ru-RU" sz="1600" dirty="0" smtClean="0">
                <a:latin typeface="Times New Roman" pitchFamily="18" charset="0"/>
                <a:cs typeface="Times New Roman" pitchFamily="18" charset="0"/>
              </a:rPr>
              <a:t>редства, предоставляемые одним бюджетом бюджетной системы Российской Федерации другому бюджету бюджетной системы Российской Федерации;</a:t>
            </a:r>
          </a:p>
          <a:p>
            <a:pPr>
              <a:buFont typeface="Wingdings" pitchFamily="2" charset="2"/>
              <a:buChar char="Ø"/>
            </a:pPr>
            <a:r>
              <a:rPr lang="ru-RU" altLang="ru-RU" sz="1600" b="1" i="1" dirty="0" smtClean="0">
                <a:latin typeface="Times New Roman" pitchFamily="18" charset="0"/>
                <a:cs typeface="Times New Roman" pitchFamily="18" charset="0"/>
              </a:rPr>
              <a:t>Иные межбюджетные трансферты </a:t>
            </a:r>
            <a:r>
              <a:rPr lang="ru-RU" altLang="ru-RU" sz="1600" b="1" dirty="0" smtClean="0">
                <a:latin typeface="Times New Roman" pitchFamily="18" charset="0"/>
                <a:cs typeface="Times New Roman" pitchFamily="18" charset="0"/>
              </a:rPr>
              <a:t>– </a:t>
            </a:r>
            <a:r>
              <a:rPr lang="ru-RU" altLang="ru-RU" sz="1600" dirty="0" smtClean="0">
                <a:latin typeface="Times New Roman" pitchFamily="18" charset="0"/>
                <a:cs typeface="Times New Roman" pitchFamily="18" charset="0"/>
              </a:rPr>
              <a:t>это целевые трансферты направление использования которых не ограничено, но получение которых может быть связано с выполнением определенных условий (требований);</a:t>
            </a:r>
          </a:p>
          <a:p>
            <a:pPr>
              <a:buFont typeface="Wingdings" pitchFamily="2" charset="2"/>
              <a:buChar char="Ø"/>
            </a:pPr>
            <a:r>
              <a:rPr lang="ru-RU" altLang="ru-RU" sz="1600" b="1" i="1" dirty="0" smtClean="0">
                <a:latin typeface="Times New Roman" pitchFamily="18" charset="0"/>
                <a:cs typeface="Times New Roman" pitchFamily="18" charset="0"/>
              </a:rPr>
              <a:t>Дотации</a:t>
            </a:r>
            <a:r>
              <a:rPr lang="ru-RU" altLang="ru-RU" sz="1600" b="1" dirty="0" smtClean="0">
                <a:latin typeface="Times New Roman" pitchFamily="18" charset="0"/>
                <a:cs typeface="Times New Roman" pitchFamily="18" charset="0"/>
              </a:rPr>
              <a:t> – </a:t>
            </a:r>
            <a:r>
              <a:rPr lang="ru-RU" altLang="ru-RU" sz="1600" dirty="0" smtClean="0">
                <a:latin typeface="Times New Roman" pitchFamily="18" charset="0"/>
                <a:cs typeface="Times New Roman" pitchFamily="18" charset="0"/>
              </a:rPr>
              <a:t>межбюджетные трансферты, предоставляемые на безвозмездной и безвозвратной основе без установления направлений их использования;</a:t>
            </a:r>
          </a:p>
          <a:p>
            <a:pPr>
              <a:buFont typeface="Wingdings" pitchFamily="2" charset="2"/>
              <a:buChar char="Ø"/>
            </a:pPr>
            <a:r>
              <a:rPr lang="ru-RU" altLang="ru-RU" sz="1600" b="1" i="1" dirty="0" smtClean="0">
                <a:latin typeface="Times New Roman" pitchFamily="18" charset="0"/>
                <a:cs typeface="Times New Roman" pitchFamily="18" charset="0"/>
              </a:rPr>
              <a:t>Субвенции</a:t>
            </a:r>
            <a:r>
              <a:rPr lang="ru-RU" altLang="ru-RU" sz="1600" b="1" dirty="0" smtClean="0">
                <a:latin typeface="Times New Roman" pitchFamily="18" charset="0"/>
                <a:cs typeface="Times New Roman" pitchFamily="18" charset="0"/>
              </a:rPr>
              <a:t> – </a:t>
            </a:r>
            <a:r>
              <a:rPr lang="ru-RU" altLang="ru-RU" sz="1600" dirty="0" smtClean="0">
                <a:latin typeface="Times New Roman" pitchFamily="18" charset="0"/>
                <a:cs typeface="Times New Roman" pitchFamily="18" charset="0"/>
              </a:rPr>
              <a:t>межбюджетные трансферты, предоставляемые в целях финансового обеспечения расходных обязательств, возникающих при выполнении государственных полномочий Российской Федерации, субъектов Российской Федерации;</a:t>
            </a:r>
          </a:p>
          <a:p>
            <a:pPr>
              <a:buFont typeface="Wingdings" pitchFamily="2" charset="2"/>
              <a:buChar char="Ø"/>
            </a:pPr>
            <a:r>
              <a:rPr lang="ru-RU" altLang="ru-RU" sz="1600" b="1" i="1" dirty="0" smtClean="0">
                <a:latin typeface="Times New Roman" pitchFamily="18" charset="0"/>
                <a:cs typeface="Times New Roman" pitchFamily="18" charset="0"/>
              </a:rPr>
              <a:t>Субсидии</a:t>
            </a:r>
            <a:r>
              <a:rPr lang="ru-RU" altLang="ru-RU" sz="1600" b="1" dirty="0" smtClean="0">
                <a:latin typeface="Times New Roman" pitchFamily="18" charset="0"/>
                <a:cs typeface="Times New Roman" pitchFamily="18" charset="0"/>
              </a:rPr>
              <a:t> </a:t>
            </a:r>
            <a:r>
              <a:rPr lang="ru-RU" altLang="ru-RU" sz="1600" dirty="0" smtClean="0">
                <a:latin typeface="Times New Roman" pitchFamily="18" charset="0"/>
                <a:cs typeface="Times New Roman" pitchFamily="18" charset="0"/>
              </a:rPr>
              <a:t>- межбюджетные трансферты, предоставляемые в целях </a:t>
            </a:r>
            <a:r>
              <a:rPr lang="ru-RU" altLang="ru-RU" sz="1600" dirty="0" err="1" smtClean="0">
                <a:latin typeface="Times New Roman" pitchFamily="18" charset="0"/>
                <a:cs typeface="Times New Roman" pitchFamily="18" charset="0"/>
              </a:rPr>
              <a:t>софинансирования</a:t>
            </a:r>
            <a:r>
              <a:rPr lang="ru-RU" altLang="ru-RU" sz="1600" dirty="0" smtClean="0">
                <a:latin typeface="Times New Roman" pitchFamily="18" charset="0"/>
                <a:cs typeface="Times New Roman" pitchFamily="18" charset="0"/>
              </a:rPr>
              <a:t> расходных обязательств, возникающих при выполнении полномочий.</a:t>
            </a:r>
          </a:p>
        </p:txBody>
      </p:sp>
      <p:sp>
        <p:nvSpPr>
          <p:cNvPr id="11268" name="Прямоугольник 89"/>
          <p:cNvSpPr>
            <a:spLocks noChangeArrowheads="1"/>
          </p:cNvSpPr>
          <p:nvPr/>
        </p:nvSpPr>
        <p:spPr bwMode="auto">
          <a:xfrm>
            <a:off x="6429388" y="6553200"/>
            <a:ext cx="2357403" cy="304800"/>
          </a:xfrm>
          <a:prstGeom prst="rect">
            <a:avLst/>
          </a:prstGeom>
          <a:noFill/>
          <a:ln w="9525">
            <a:noFill/>
            <a:miter lim="800000"/>
            <a:headEnd/>
            <a:tailEnd/>
          </a:ln>
        </p:spPr>
        <p:txBody>
          <a:bodyPr wrap="square">
            <a:spAutoFit/>
          </a:bodyPr>
          <a:lstStyle/>
          <a:p>
            <a:pPr algn="r"/>
            <a:r>
              <a:rPr lang="ru-RU" altLang="ru-RU" sz="1400" i="1" dirty="0">
                <a:solidFill>
                  <a:srgbClr val="000072"/>
                </a:solidFill>
                <a:latin typeface="Times New Roman" pitchFamily="18" charset="0"/>
                <a:cs typeface="Times New Roman" pitchFamily="18" charset="0"/>
              </a:rPr>
              <a:t>Можайский городской округ</a:t>
            </a:r>
            <a:endParaRPr lang="ru-RU" altLang="ru-RU" sz="1400" dirty="0">
              <a:latin typeface="Times New Roman" pitchFamily="18" charset="0"/>
              <a:cs typeface="Times New Roman" pitchFamily="18" charset="0"/>
            </a:endParaRPr>
          </a:p>
        </p:txBody>
      </p:sp>
      <p:pic>
        <p:nvPicPr>
          <p:cNvPr id="11269" name="Рисунок 32" descr="Описание: Можайск-ГО-ПП-01"/>
          <p:cNvPicPr>
            <a:picLocks noChangeAspect="1" noChangeArrowheads="1"/>
          </p:cNvPicPr>
          <p:nvPr/>
        </p:nvPicPr>
        <p:blipFill>
          <a:blip r:embed="rId2"/>
          <a:srcRect/>
          <a:stretch>
            <a:fillRect/>
          </a:stretch>
        </p:blipFill>
        <p:spPr bwMode="auto">
          <a:xfrm>
            <a:off x="485902" y="472129"/>
            <a:ext cx="642938" cy="80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331913" y="549275"/>
            <a:ext cx="6769100" cy="714375"/>
          </a:xfrm>
          <a:prstGeom prst="rect">
            <a:avLst/>
          </a:prstGeom>
          <a:noFill/>
          <a:ln w="9525">
            <a:noFill/>
            <a:miter lim="800000"/>
            <a:headEnd/>
            <a:tailEnd/>
          </a:ln>
        </p:spPr>
        <p:txBody>
          <a:bodyPr anchor="ctr"/>
          <a:lstStyle/>
          <a:p>
            <a:pPr algn="ctr">
              <a:defRPr/>
            </a:pPr>
            <a:r>
              <a:rPr lang="ru-RU" i="1" dirty="0">
                <a:effectLst>
                  <a:outerShdw blurRad="38100" dist="38100" dir="2700000" algn="tl">
                    <a:srgbClr val="C0C0C0"/>
                  </a:outerShdw>
                </a:effectLst>
                <a:latin typeface="Times New Roman" pitchFamily="18" charset="0"/>
                <a:cs typeface="Times New Roman" pitchFamily="18" charset="0"/>
              </a:rPr>
              <a:t>Динамика налоговых, неналоговых и безвозмездных поступлений </a:t>
            </a:r>
            <a:r>
              <a:rPr lang="ru-RU" i="1" dirty="0" smtClean="0">
                <a:effectLst>
                  <a:outerShdw blurRad="38100" dist="38100" dir="2700000" algn="tl">
                    <a:srgbClr val="C0C0C0"/>
                  </a:outerShdw>
                </a:effectLst>
                <a:latin typeface="Times New Roman" pitchFamily="18" charset="0"/>
                <a:cs typeface="Times New Roman" pitchFamily="18" charset="0"/>
              </a:rPr>
              <a:t>             в </a:t>
            </a:r>
            <a:r>
              <a:rPr lang="ru-RU" i="1" dirty="0">
                <a:effectLst>
                  <a:outerShdw blurRad="38100" dist="38100" dir="2700000" algn="tl">
                    <a:srgbClr val="C0C0C0"/>
                  </a:outerShdw>
                </a:effectLst>
                <a:latin typeface="Times New Roman" pitchFamily="18" charset="0"/>
                <a:cs typeface="Times New Roman" pitchFamily="18" charset="0"/>
              </a:rPr>
              <a:t>бюджет Можайского городского округа (тыс. руб.)</a:t>
            </a:r>
          </a:p>
        </p:txBody>
      </p:sp>
      <p:pic>
        <p:nvPicPr>
          <p:cNvPr id="3076" name="Рисунок 32" descr="Описание: Можайск-ГО-ПП-01"/>
          <p:cNvPicPr>
            <a:picLocks noChangeAspect="1" noChangeArrowheads="1"/>
          </p:cNvPicPr>
          <p:nvPr/>
        </p:nvPicPr>
        <p:blipFill>
          <a:blip r:embed="rId2"/>
          <a:srcRect/>
          <a:stretch>
            <a:fillRect/>
          </a:stretch>
        </p:blipFill>
        <p:spPr bwMode="auto">
          <a:xfrm>
            <a:off x="370575" y="400394"/>
            <a:ext cx="642937" cy="803275"/>
          </a:xfrm>
          <a:prstGeom prst="rect">
            <a:avLst/>
          </a:prstGeom>
          <a:noFill/>
          <a:ln w="9525">
            <a:noFill/>
            <a:miter lim="800000"/>
            <a:headEnd/>
            <a:tailEnd/>
          </a:ln>
        </p:spPr>
      </p:pic>
      <p:sp>
        <p:nvSpPr>
          <p:cNvPr id="3077" name="Прямоугольник 89"/>
          <p:cNvSpPr>
            <a:spLocks noChangeArrowheads="1"/>
          </p:cNvSpPr>
          <p:nvPr/>
        </p:nvSpPr>
        <p:spPr bwMode="auto">
          <a:xfrm>
            <a:off x="1714500" y="6357938"/>
            <a:ext cx="7286625" cy="307975"/>
          </a:xfrm>
          <a:prstGeom prst="rect">
            <a:avLst/>
          </a:prstGeom>
          <a:noFill/>
          <a:ln w="9525">
            <a:noFill/>
            <a:miter lim="800000"/>
            <a:headEnd/>
            <a:tailEnd/>
          </a:ln>
        </p:spPr>
        <p:txBody>
          <a:bodyPr>
            <a:spAutoFit/>
          </a:bodyPr>
          <a:lstStyle/>
          <a:p>
            <a:pPr algn="r"/>
            <a:r>
              <a:rPr lang="ru-RU" sz="1400" i="1">
                <a:solidFill>
                  <a:srgbClr val="000072"/>
                </a:solidFill>
                <a:latin typeface="Times New Roman" pitchFamily="18" charset="0"/>
                <a:cs typeface="Times New Roman" pitchFamily="18" charset="0"/>
              </a:rPr>
              <a:t>Можайский городской округ</a:t>
            </a:r>
            <a:endParaRPr lang="ru-RU" sz="1400">
              <a:latin typeface="Times New Roman" pitchFamily="18" charset="0"/>
              <a:cs typeface="Times New Roman" pitchFamily="18" charset="0"/>
            </a:endParaRPr>
          </a:p>
        </p:txBody>
      </p:sp>
      <p:graphicFrame>
        <p:nvGraphicFramePr>
          <p:cNvPr id="7" name="Chart 1"/>
          <p:cNvGraphicFramePr>
            <a:graphicFrameLocks/>
          </p:cNvGraphicFramePr>
          <p:nvPr/>
        </p:nvGraphicFramePr>
        <p:xfrm>
          <a:off x="738187" y="1671637"/>
          <a:ext cx="7667625" cy="35147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Рисунок 32" descr="Описание: Можайск-ГО-ПП-01"/>
          <p:cNvPicPr>
            <a:picLocks noChangeAspect="1" noChangeArrowheads="1"/>
          </p:cNvPicPr>
          <p:nvPr/>
        </p:nvPicPr>
        <p:blipFill>
          <a:blip r:embed="rId2"/>
          <a:srcRect/>
          <a:stretch>
            <a:fillRect/>
          </a:stretch>
        </p:blipFill>
        <p:spPr bwMode="auto">
          <a:xfrm>
            <a:off x="394799" y="375313"/>
            <a:ext cx="642937" cy="803275"/>
          </a:xfrm>
          <a:prstGeom prst="rect">
            <a:avLst/>
          </a:prstGeom>
          <a:noFill/>
          <a:ln w="9525">
            <a:noFill/>
            <a:miter lim="800000"/>
            <a:headEnd/>
            <a:tailEnd/>
          </a:ln>
        </p:spPr>
      </p:pic>
      <p:sp>
        <p:nvSpPr>
          <p:cNvPr id="4100" name="Прямоугольник 89"/>
          <p:cNvSpPr>
            <a:spLocks noChangeArrowheads="1"/>
          </p:cNvSpPr>
          <p:nvPr/>
        </p:nvSpPr>
        <p:spPr bwMode="auto">
          <a:xfrm>
            <a:off x="1714500" y="6357938"/>
            <a:ext cx="7286625" cy="307975"/>
          </a:xfrm>
          <a:prstGeom prst="rect">
            <a:avLst/>
          </a:prstGeom>
          <a:noFill/>
          <a:ln w="9525">
            <a:noFill/>
            <a:miter lim="800000"/>
            <a:headEnd/>
            <a:tailEnd/>
          </a:ln>
        </p:spPr>
        <p:txBody>
          <a:bodyPr>
            <a:spAutoFit/>
          </a:bodyPr>
          <a:lstStyle/>
          <a:p>
            <a:pPr algn="r"/>
            <a:r>
              <a:rPr lang="ru-RU" sz="1400" i="1">
                <a:solidFill>
                  <a:srgbClr val="000072"/>
                </a:solidFill>
                <a:latin typeface="Times New Roman" pitchFamily="18" charset="0"/>
                <a:cs typeface="Times New Roman" pitchFamily="18" charset="0"/>
              </a:rPr>
              <a:t>Можайский городской округ</a:t>
            </a:r>
            <a:endParaRPr lang="ru-RU" sz="1400">
              <a:latin typeface="Times New Roman" pitchFamily="18" charset="0"/>
              <a:cs typeface="Times New Roman" pitchFamily="18" charset="0"/>
            </a:endParaRPr>
          </a:p>
        </p:txBody>
      </p:sp>
      <p:sp>
        <p:nvSpPr>
          <p:cNvPr id="153604" name="Заголовок 1"/>
          <p:cNvSpPr>
            <a:spLocks/>
          </p:cNvSpPr>
          <p:nvPr/>
        </p:nvSpPr>
        <p:spPr bwMode="auto">
          <a:xfrm>
            <a:off x="1187450" y="549275"/>
            <a:ext cx="7554913" cy="912813"/>
          </a:xfrm>
          <a:prstGeom prst="rect">
            <a:avLst/>
          </a:prstGeom>
          <a:noFill/>
          <a:ln w="9525">
            <a:noFill/>
            <a:miter lim="800000"/>
            <a:headEnd/>
            <a:tailEnd/>
          </a:ln>
        </p:spPr>
        <p:txBody>
          <a:bodyPr anchor="ctr"/>
          <a:lstStyle/>
          <a:p>
            <a:pPr algn="ctr" eaLnBrk="0" hangingPunct="0">
              <a:defRPr/>
            </a:pPr>
            <a:r>
              <a:rPr lang="ru-RU" i="1" dirty="0">
                <a:effectLst>
                  <a:outerShdw blurRad="38100" dist="38100" dir="2700000" algn="tl">
                    <a:srgbClr val="C0C0C0"/>
                  </a:outerShdw>
                </a:effectLst>
                <a:latin typeface="Times New Roman" pitchFamily="18" charset="0"/>
                <a:cs typeface="Times New Roman" pitchFamily="18" charset="0"/>
              </a:rPr>
              <a:t>Объем налоговых и неналоговых доходов бюджета Можайского</a:t>
            </a:r>
            <a:r>
              <a:rPr lang="ru-RU" b="1" i="1" dirty="0">
                <a:latin typeface="Times New Roman" pitchFamily="18" charset="0"/>
              </a:rPr>
              <a:t> </a:t>
            </a:r>
            <a:r>
              <a:rPr lang="ru-RU" i="1" dirty="0">
                <a:effectLst>
                  <a:outerShdw blurRad="38100" dist="38100" dir="2700000" algn="tl">
                    <a:srgbClr val="C0C0C0"/>
                  </a:outerShdw>
                </a:effectLst>
                <a:latin typeface="Times New Roman" pitchFamily="18" charset="0"/>
                <a:cs typeface="Times New Roman" pitchFamily="18" charset="0"/>
              </a:rPr>
              <a:t>городского округа в расчете на душу населения в сравнении с другими муниципальными образованиями </a:t>
            </a:r>
          </a:p>
          <a:p>
            <a:pPr algn="ctr" eaLnBrk="0" hangingPunct="0">
              <a:defRPr/>
            </a:pPr>
            <a:r>
              <a:rPr lang="ru-RU" i="1" dirty="0">
                <a:effectLst>
                  <a:outerShdw blurRad="38100" dist="38100" dir="2700000" algn="tl">
                    <a:srgbClr val="C0C0C0"/>
                  </a:outerShdw>
                </a:effectLst>
                <a:latin typeface="Times New Roman" pitchFamily="18" charset="0"/>
                <a:cs typeface="Times New Roman" pitchFamily="18" charset="0"/>
              </a:rPr>
              <a:t>(тыс. руб.)</a:t>
            </a:r>
          </a:p>
        </p:txBody>
      </p:sp>
      <p:sp>
        <p:nvSpPr>
          <p:cNvPr id="6" name="TextBox 5"/>
          <p:cNvSpPr txBox="1"/>
          <p:nvPr/>
        </p:nvSpPr>
        <p:spPr>
          <a:xfrm>
            <a:off x="1071538" y="5857892"/>
            <a:ext cx="7500990" cy="369332"/>
          </a:xfrm>
          <a:prstGeom prst="rect">
            <a:avLst/>
          </a:prstGeom>
          <a:noFill/>
        </p:spPr>
        <p:txBody>
          <a:bodyPr wrap="square" rtlCol="0">
            <a:spAutoFit/>
          </a:bodyPr>
          <a:lstStyle/>
          <a:p>
            <a:r>
              <a:rPr lang="ru-RU" sz="900" dirty="0" smtClean="0">
                <a:latin typeface="Times New Roman" pitchFamily="18" charset="0"/>
                <a:cs typeface="Times New Roman" pitchFamily="18" charset="0"/>
              </a:rPr>
              <a:t>Источник информации Открытый бюджет Московской области (https://budget.mosreg.ru/download/dokumenty/byudzhetnaya-politika/isp-byudzhetov-munobr/2_3/Ispolnenie-na-01.10.2022.xlsx)</a:t>
            </a:r>
            <a:endParaRPr lang="ru-RU" sz="900" dirty="0">
              <a:latin typeface="Times New Roman" pitchFamily="18" charset="0"/>
              <a:cs typeface="Times New Roman" pitchFamily="18" charset="0"/>
            </a:endParaRPr>
          </a:p>
        </p:txBody>
      </p:sp>
      <p:graphicFrame>
        <p:nvGraphicFramePr>
          <p:cNvPr id="7" name="Chart 3"/>
          <p:cNvGraphicFramePr>
            <a:graphicFrameLocks/>
          </p:cNvGraphicFramePr>
          <p:nvPr/>
        </p:nvGraphicFramePr>
        <p:xfrm>
          <a:off x="500034" y="1357298"/>
          <a:ext cx="8258175" cy="43529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285852" y="500041"/>
            <a:ext cx="6769100" cy="214315"/>
          </a:xfrm>
          <a:prstGeom prst="rect">
            <a:avLst/>
          </a:prstGeom>
          <a:noFill/>
          <a:ln w="9525">
            <a:noFill/>
            <a:miter lim="800000"/>
            <a:headEnd/>
            <a:tailEnd/>
          </a:ln>
        </p:spPr>
        <p:txBody>
          <a:bodyPr anchor="ctr"/>
          <a:lstStyle/>
          <a:p>
            <a:pPr algn="ctr">
              <a:defRPr/>
            </a:pPr>
            <a:r>
              <a:rPr lang="ru-RU" sz="1600" i="1" dirty="0">
                <a:effectLst>
                  <a:outerShdw blurRad="38100" dist="38100" dir="2700000" algn="tl">
                    <a:srgbClr val="C0C0C0"/>
                  </a:outerShdw>
                </a:effectLst>
                <a:latin typeface="Times New Roman" pitchFamily="18" charset="0"/>
                <a:cs typeface="Times New Roman" pitchFamily="18" charset="0"/>
              </a:rPr>
              <a:t>Информация об оценке потерь бюджета Можайского городского округа от предоставления налоговых льгот на </a:t>
            </a:r>
            <a:r>
              <a:rPr lang="ru-RU" sz="1600" i="1" dirty="0" smtClean="0">
                <a:effectLst>
                  <a:outerShdw blurRad="38100" dist="38100" dir="2700000" algn="tl">
                    <a:srgbClr val="C0C0C0"/>
                  </a:outerShdw>
                </a:effectLst>
                <a:latin typeface="Times New Roman" pitchFamily="18" charset="0"/>
                <a:cs typeface="Times New Roman" pitchFamily="18" charset="0"/>
              </a:rPr>
              <a:t>2023 </a:t>
            </a:r>
            <a:r>
              <a:rPr lang="ru-RU" sz="1600" i="1" dirty="0">
                <a:effectLst>
                  <a:outerShdw blurRad="38100" dist="38100" dir="2700000" algn="tl">
                    <a:srgbClr val="C0C0C0"/>
                  </a:outerShdw>
                </a:effectLst>
                <a:latin typeface="Times New Roman" pitchFamily="18" charset="0"/>
                <a:cs typeface="Times New Roman" pitchFamily="18" charset="0"/>
              </a:rPr>
              <a:t>год </a:t>
            </a:r>
            <a:r>
              <a:rPr lang="ru-RU" sz="1600" i="1" dirty="0" smtClean="0">
                <a:effectLst>
                  <a:outerShdw blurRad="38100" dist="38100" dir="2700000" algn="tl">
                    <a:srgbClr val="C0C0C0"/>
                  </a:outerShdw>
                </a:effectLst>
                <a:latin typeface="Times New Roman" pitchFamily="18" charset="0"/>
                <a:cs typeface="Times New Roman" pitchFamily="18" charset="0"/>
              </a:rPr>
              <a:t> и </a:t>
            </a:r>
            <a:r>
              <a:rPr lang="ru-RU" sz="1600" i="1" dirty="0">
                <a:effectLst>
                  <a:outerShdw blurRad="38100" dist="38100" dir="2700000" algn="tl">
                    <a:srgbClr val="C0C0C0"/>
                  </a:outerShdw>
                </a:effectLst>
                <a:latin typeface="Times New Roman" pitchFamily="18" charset="0"/>
                <a:cs typeface="Times New Roman" pitchFamily="18" charset="0"/>
              </a:rPr>
              <a:t>на плановый период </a:t>
            </a:r>
            <a:r>
              <a:rPr lang="ru-RU" sz="1600" i="1" dirty="0" smtClean="0">
                <a:effectLst>
                  <a:outerShdw blurRad="38100" dist="38100" dir="2700000" algn="tl">
                    <a:srgbClr val="C0C0C0"/>
                  </a:outerShdw>
                </a:effectLst>
                <a:latin typeface="Times New Roman" pitchFamily="18" charset="0"/>
                <a:cs typeface="Times New Roman" pitchFamily="18" charset="0"/>
              </a:rPr>
              <a:t>2024 </a:t>
            </a:r>
            <a:r>
              <a:rPr lang="ru-RU" sz="1600" i="1" dirty="0">
                <a:effectLst>
                  <a:outerShdw blurRad="38100" dist="38100" dir="2700000" algn="tl">
                    <a:srgbClr val="C0C0C0"/>
                  </a:outerShdw>
                </a:effectLst>
                <a:latin typeface="Times New Roman" pitchFamily="18" charset="0"/>
                <a:cs typeface="Times New Roman" pitchFamily="18" charset="0"/>
              </a:rPr>
              <a:t>и </a:t>
            </a:r>
            <a:r>
              <a:rPr lang="ru-RU" sz="1600" i="1" dirty="0" smtClean="0">
                <a:effectLst>
                  <a:outerShdw blurRad="38100" dist="38100" dir="2700000" algn="tl">
                    <a:srgbClr val="C0C0C0"/>
                  </a:outerShdw>
                </a:effectLst>
                <a:latin typeface="Times New Roman" pitchFamily="18" charset="0"/>
                <a:cs typeface="Times New Roman" pitchFamily="18" charset="0"/>
              </a:rPr>
              <a:t>2025 </a:t>
            </a:r>
            <a:r>
              <a:rPr lang="ru-RU" sz="1600" i="1" dirty="0">
                <a:effectLst>
                  <a:outerShdw blurRad="38100" dist="38100" dir="2700000" algn="tl">
                    <a:srgbClr val="C0C0C0"/>
                  </a:outerShdw>
                </a:effectLst>
                <a:latin typeface="Times New Roman" pitchFamily="18" charset="0"/>
                <a:cs typeface="Times New Roman" pitchFamily="18" charset="0"/>
              </a:rPr>
              <a:t>годов</a:t>
            </a:r>
          </a:p>
        </p:txBody>
      </p:sp>
      <p:pic>
        <p:nvPicPr>
          <p:cNvPr id="41987" name="Рисунок 32" descr="Описание: Можайск-ГО-ПП-01"/>
          <p:cNvPicPr>
            <a:picLocks noChangeAspect="1" noChangeArrowheads="1"/>
          </p:cNvPicPr>
          <p:nvPr/>
        </p:nvPicPr>
        <p:blipFill>
          <a:blip r:embed="rId2" cstate="print"/>
          <a:srcRect/>
          <a:stretch>
            <a:fillRect/>
          </a:stretch>
        </p:blipFill>
        <p:spPr bwMode="auto">
          <a:xfrm>
            <a:off x="428596" y="357166"/>
            <a:ext cx="451089" cy="563583"/>
          </a:xfrm>
          <a:prstGeom prst="rect">
            <a:avLst/>
          </a:prstGeom>
          <a:noFill/>
          <a:ln w="9525">
            <a:noFill/>
            <a:miter lim="800000"/>
            <a:headEnd/>
            <a:tailEnd/>
          </a:ln>
        </p:spPr>
      </p:pic>
      <p:sp>
        <p:nvSpPr>
          <p:cNvPr id="41988" name="Прямоугольник 89"/>
          <p:cNvSpPr>
            <a:spLocks noChangeArrowheads="1"/>
          </p:cNvSpPr>
          <p:nvPr/>
        </p:nvSpPr>
        <p:spPr bwMode="auto">
          <a:xfrm>
            <a:off x="6358960" y="6515208"/>
            <a:ext cx="2549512" cy="304800"/>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7" name="Group 133"/>
          <p:cNvGraphicFramePr>
            <a:graphicFrameLocks noGrp="1"/>
          </p:cNvGraphicFramePr>
          <p:nvPr/>
        </p:nvGraphicFramePr>
        <p:xfrm>
          <a:off x="331044" y="939114"/>
          <a:ext cx="8508157" cy="5560552"/>
        </p:xfrm>
        <a:graphic>
          <a:graphicData uri="http://schemas.openxmlformats.org/drawingml/2006/table">
            <a:tbl>
              <a:tblPr/>
              <a:tblGrid>
                <a:gridCol w="260734"/>
                <a:gridCol w="1180163"/>
                <a:gridCol w="565685"/>
                <a:gridCol w="532141"/>
                <a:gridCol w="343072"/>
                <a:gridCol w="507744"/>
                <a:gridCol w="521467"/>
                <a:gridCol w="411686"/>
                <a:gridCol w="519943"/>
                <a:gridCol w="509270"/>
                <a:gridCol w="388814"/>
                <a:gridCol w="503170"/>
                <a:gridCol w="548913"/>
                <a:gridCol w="332397"/>
                <a:gridCol w="553488"/>
                <a:gridCol w="455903"/>
                <a:gridCol w="373567"/>
              </a:tblGrid>
              <a:tr h="205205">
                <a:tc rowSpan="3">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chemeClr val="tx1"/>
                          </a:solidFill>
                          <a:effectLst/>
                          <a:latin typeface="Arial Cyr" pitchFamily="34" charset="0"/>
                          <a:cs typeface="Arial" charset="0"/>
                        </a:rPr>
                        <a:t>№ </a:t>
                      </a:r>
                      <a:r>
                        <a:rPr kumimoji="0" lang="ru-RU" sz="800" b="1" i="0" u="none" strike="noStrike" cap="none" normalizeH="0" baseline="0" dirty="0" err="1" smtClean="0">
                          <a:ln>
                            <a:noFill/>
                          </a:ln>
                          <a:solidFill>
                            <a:schemeClr val="tx1"/>
                          </a:solidFill>
                          <a:effectLst/>
                          <a:latin typeface="Arial Cyr" pitchFamily="34" charset="0"/>
                          <a:cs typeface="Arial" charset="0"/>
                        </a:rPr>
                        <a:t>п</a:t>
                      </a:r>
                      <a:r>
                        <a:rPr kumimoji="0" lang="ru-RU" sz="800" b="1" i="0" u="none" strike="noStrike" cap="none" normalizeH="0" baseline="0" dirty="0" smtClean="0">
                          <a:ln>
                            <a:noFill/>
                          </a:ln>
                          <a:solidFill>
                            <a:schemeClr val="tx1"/>
                          </a:solidFill>
                          <a:effectLst/>
                          <a:latin typeface="Arial Cyr" pitchFamily="34" charset="0"/>
                          <a:cs typeface="Arial" charset="0"/>
                        </a:rPr>
                        <a:t>/</a:t>
                      </a:r>
                      <a:r>
                        <a:rPr kumimoji="0" lang="ru-RU" sz="800" b="1" i="0" u="none" strike="noStrike" cap="none" normalizeH="0" baseline="0" dirty="0" err="1" smtClean="0">
                          <a:ln>
                            <a:noFill/>
                          </a:ln>
                          <a:solidFill>
                            <a:schemeClr val="tx1"/>
                          </a:solidFill>
                          <a:effectLst/>
                          <a:latin typeface="Arial Cyr" pitchFamily="34" charset="0"/>
                          <a:cs typeface="Arial" charset="0"/>
                        </a:rPr>
                        <a:t>п</a:t>
                      </a:r>
                      <a:endParaRPr kumimoji="0" lang="ru-RU" sz="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rowSpan="3">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800" b="1" i="0" u="none" strike="noStrike" cap="none" normalizeH="0" baseline="0" dirty="0" smtClean="0">
                          <a:ln>
                            <a:noFill/>
                          </a:ln>
                          <a:solidFill>
                            <a:schemeClr val="tx1"/>
                          </a:solidFill>
                          <a:effectLst/>
                          <a:latin typeface="Arial Cyr" pitchFamily="34" charset="0"/>
                          <a:cs typeface="Arial" charset="0"/>
                        </a:rPr>
                        <a:t>Налоговый кодекс Российской Федерации</a:t>
                      </a:r>
                      <a:endParaRPr kumimoji="0" lang="ru-RU" sz="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gridSpan="3">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800" b="1" i="0" u="none" strike="noStrike" cap="none" normalizeH="0" baseline="0" smtClean="0">
                          <a:ln>
                            <a:noFill/>
                          </a:ln>
                          <a:solidFill>
                            <a:schemeClr val="tx1"/>
                          </a:solidFill>
                          <a:effectLst/>
                          <a:latin typeface="Arial" charset="0"/>
                          <a:cs typeface="Arial" charset="0"/>
                        </a:rPr>
                        <a:t>Отчет</a:t>
                      </a:r>
                      <a:r>
                        <a:rPr kumimoji="0" lang="ru-RU" sz="800" b="1" i="0" u="none" strike="noStrike" cap="none" normalizeH="0" baseline="0" smtClean="0">
                          <a:ln>
                            <a:noFill/>
                          </a:ln>
                          <a:solidFill>
                            <a:schemeClr val="tx1"/>
                          </a:solidFill>
                          <a:effectLst/>
                          <a:latin typeface="Arial Cyr" pitchFamily="34" charset="0"/>
                          <a:cs typeface="Arial" charset="0"/>
                        </a:rPr>
                        <a:t> 2021 года</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800" b="1" i="0" u="none" strike="noStrike" cap="none" normalizeH="0" baseline="0" smtClean="0">
                          <a:ln>
                            <a:noFill/>
                          </a:ln>
                          <a:solidFill>
                            <a:schemeClr val="tx1"/>
                          </a:solidFill>
                          <a:effectLst/>
                          <a:latin typeface="Arial Cyr" pitchFamily="34" charset="0"/>
                          <a:cs typeface="Arial" charset="0"/>
                        </a:rPr>
                        <a:t>Оценка 2022 года</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800" b="1" i="0" u="none" strike="noStrike" cap="none" normalizeH="0" baseline="0" smtClean="0">
                          <a:ln>
                            <a:noFill/>
                          </a:ln>
                          <a:solidFill>
                            <a:schemeClr val="tx1"/>
                          </a:solidFill>
                          <a:effectLst/>
                          <a:latin typeface="Arial Cyr" pitchFamily="34" charset="0"/>
                          <a:cs typeface="Arial" charset="0"/>
                        </a:rPr>
                        <a:t>Прогноз 2023 год</a:t>
                      </a:r>
                      <a:endParaRPr kumimoji="0" lang="ru-RU"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800" b="1" i="0" u="none" strike="noStrike" cap="none" normalizeH="0" baseline="0" smtClean="0">
                          <a:ln>
                            <a:noFill/>
                          </a:ln>
                          <a:solidFill>
                            <a:schemeClr val="tx1"/>
                          </a:solidFill>
                          <a:effectLst/>
                          <a:latin typeface="Arial Cyr" pitchFamily="34" charset="0"/>
                          <a:cs typeface="Arial" charset="0"/>
                        </a:rPr>
                        <a:t>Прогноз 2024 год</a:t>
                      </a:r>
                      <a:endParaRPr kumimoji="0" lang="ru-RU"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hMerge="1">
                  <a:txBody>
                    <a:bodyPr/>
                    <a:lstStyle/>
                    <a:p>
                      <a:endParaRPr lang="ru-RU"/>
                    </a:p>
                  </a:txBody>
                  <a:tcPr/>
                </a:tc>
                <a:tc hMerge="1">
                  <a:txBody>
                    <a:bodyPr/>
                    <a:lstStyle/>
                    <a:p>
                      <a:endParaRPr lang="ru-RU"/>
                    </a:p>
                  </a:txBody>
                  <a:tcPr/>
                </a:tc>
                <a:tc gridSpan="3">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800" b="1" i="0" u="none" strike="noStrike" cap="none" normalizeH="0" baseline="0" smtClean="0">
                          <a:ln>
                            <a:noFill/>
                          </a:ln>
                          <a:solidFill>
                            <a:schemeClr val="tx1"/>
                          </a:solidFill>
                          <a:effectLst/>
                          <a:latin typeface="Arial Cyr" pitchFamily="34" charset="0"/>
                          <a:cs typeface="Arial" charset="0"/>
                        </a:rPr>
                        <a:t>Прогноз 2025 год</a:t>
                      </a:r>
                      <a:endParaRPr kumimoji="0" lang="ru-RU"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hMerge="1">
                  <a:txBody>
                    <a:bodyPr/>
                    <a:lstStyle/>
                    <a:p>
                      <a:endParaRPr lang="ru-RU"/>
                    </a:p>
                  </a:txBody>
                  <a:tcPr/>
                </a:tc>
                <a:tc hMerge="1">
                  <a:txBody>
                    <a:bodyPr/>
                    <a:lstStyle/>
                    <a:p>
                      <a:endParaRPr lang="ru-RU"/>
                    </a:p>
                  </a:txBody>
                  <a:tcPr/>
                </a:tc>
              </a:tr>
              <a:tr h="205205">
                <a:tc vMerge="1">
                  <a:txBody>
                    <a:bodyPr/>
                    <a:lstStyle/>
                    <a:p>
                      <a:endParaRPr lang="ru-RU"/>
                    </a:p>
                  </a:txBody>
                  <a:tcPr/>
                </a:tc>
                <a:tc vMerge="1">
                  <a:txBody>
                    <a:bodyPr/>
                    <a:lstStyle/>
                    <a:p>
                      <a:endParaRPr lang="ru-RU"/>
                    </a:p>
                  </a:txBody>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800" b="1" i="0" u="none" strike="noStrike" cap="none" normalizeH="0" baseline="0" smtClean="0">
                          <a:ln>
                            <a:noFill/>
                          </a:ln>
                          <a:solidFill>
                            <a:schemeClr val="tx1"/>
                          </a:solidFill>
                          <a:effectLst/>
                          <a:latin typeface="Arial Cyr" pitchFamily="34" charset="0"/>
                          <a:cs typeface="Arial" charset="0"/>
                        </a:rPr>
                        <a:t>Выпадающие доходы всего, тыс.руб.</a:t>
                      </a:r>
                      <a:endParaRPr kumimoji="0" lang="ru-RU" sz="8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ru-RU" sz="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yr" pitchFamily="34" charset="0"/>
                          <a:cs typeface="Arial" charset="0"/>
                        </a:rPr>
                        <a:t>в том числе</a:t>
                      </a:r>
                      <a:endParaRPr kumimoji="0" lang="ru-RU"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hMerge="1">
                  <a:txBody>
                    <a:bodyPr/>
                    <a:lstStyle/>
                    <a:p>
                      <a:endParaRPr lang="ru-RU"/>
                    </a:p>
                  </a:txBody>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800" b="1" i="0" u="none" strike="noStrike" cap="none" normalizeH="0" baseline="0" smtClean="0">
                          <a:ln>
                            <a:noFill/>
                          </a:ln>
                          <a:solidFill>
                            <a:schemeClr val="tx1"/>
                          </a:solidFill>
                          <a:effectLst/>
                          <a:latin typeface="Arial Cyr" pitchFamily="34" charset="0"/>
                          <a:cs typeface="Arial" charset="0"/>
                        </a:rPr>
                        <a:t>Выпадающие доходы всего, тыс.руб.</a:t>
                      </a:r>
                      <a:endParaRPr kumimoji="0" lang="ru-RU" sz="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yr" pitchFamily="34" charset="0"/>
                          <a:cs typeface="Arial" charset="0"/>
                        </a:rPr>
                        <a:t>в том числе</a:t>
                      </a:r>
                      <a:endParaRPr kumimoji="0" lang="ru-RU"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hMerge="1">
                  <a:txBody>
                    <a:bodyPr/>
                    <a:lstStyle/>
                    <a:p>
                      <a:endParaRPr lang="ru-RU"/>
                    </a:p>
                  </a:txBody>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800" b="1" i="0" u="none" strike="noStrike" cap="none" normalizeH="0" baseline="0" smtClean="0">
                          <a:ln>
                            <a:noFill/>
                          </a:ln>
                          <a:solidFill>
                            <a:schemeClr val="tx1"/>
                          </a:solidFill>
                          <a:effectLst/>
                          <a:latin typeface="Arial Cyr" pitchFamily="34" charset="0"/>
                          <a:cs typeface="Arial" charset="0"/>
                        </a:rPr>
                        <a:t>Выпадающие доходы всего, тыс.руб.</a:t>
                      </a:r>
                      <a:endParaRPr kumimoji="0" lang="ru-RU" sz="8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ru-RU" sz="8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ru-RU" sz="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yr" pitchFamily="34" charset="0"/>
                          <a:cs typeface="Arial" charset="0"/>
                        </a:rPr>
                        <a:t>в том числе</a:t>
                      </a:r>
                      <a:endParaRPr kumimoji="0" lang="ru-RU"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hMerge="1">
                  <a:txBody>
                    <a:bodyPr/>
                    <a:lstStyle/>
                    <a:p>
                      <a:endParaRPr lang="ru-RU"/>
                    </a:p>
                  </a:txBody>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800" b="1" i="0" u="none" strike="noStrike" cap="none" normalizeH="0" baseline="0" smtClean="0">
                          <a:ln>
                            <a:noFill/>
                          </a:ln>
                          <a:solidFill>
                            <a:schemeClr val="tx1"/>
                          </a:solidFill>
                          <a:effectLst/>
                          <a:latin typeface="Arial Cyr" pitchFamily="34" charset="0"/>
                          <a:cs typeface="Arial" charset="0"/>
                        </a:rPr>
                        <a:t>Выпадающие доходы всего, тыс.руб.</a:t>
                      </a:r>
                      <a:endParaRPr kumimoji="0" lang="ru-RU" sz="8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ru-RU" sz="8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ru-RU" sz="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yr" pitchFamily="34" charset="0"/>
                          <a:cs typeface="Arial" charset="0"/>
                        </a:rPr>
                        <a:t>в том числе</a:t>
                      </a:r>
                      <a:endParaRPr kumimoji="0" lang="ru-RU"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hMerge="1">
                  <a:txBody>
                    <a:bodyPr/>
                    <a:lstStyle/>
                    <a:p>
                      <a:endParaRPr lang="ru-RU"/>
                    </a:p>
                  </a:txBody>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800" b="1" i="0" u="none" strike="noStrike" cap="none" normalizeH="0" baseline="0" smtClean="0">
                          <a:ln>
                            <a:noFill/>
                          </a:ln>
                          <a:solidFill>
                            <a:schemeClr val="tx1"/>
                          </a:solidFill>
                          <a:effectLst/>
                          <a:latin typeface="Arial Cyr" pitchFamily="34" charset="0"/>
                          <a:cs typeface="Arial" charset="0"/>
                        </a:rPr>
                        <a:t>Выпадающие доходы всего, тыс.руб.</a:t>
                      </a:r>
                      <a:endParaRPr kumimoji="0" lang="ru-RU" sz="8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ru-RU" sz="800" b="0" i="0" u="none" strike="noStrike" cap="none" normalizeH="0" baseline="0" smtClean="0">
                        <a:ln>
                          <a:noFill/>
                        </a:ln>
                        <a:solidFill>
                          <a:schemeClr val="tx1"/>
                        </a:solidFill>
                        <a:effectLst/>
                        <a:latin typeface="Arial" charset="0"/>
                        <a:cs typeface="Arial" charset="0"/>
                      </a:endParaRPr>
                    </a:p>
                    <a:p>
                      <a:pPr marL="0" marR="0" lvl="0" indent="0" algn="ctr" defTabSz="914400" rtl="0" eaLnBrk="0" fontAlgn="ctr" latinLnBrk="0" hangingPunct="0">
                        <a:lnSpc>
                          <a:spcPct val="100000"/>
                        </a:lnSpc>
                        <a:spcBef>
                          <a:spcPct val="0"/>
                        </a:spcBef>
                        <a:spcAft>
                          <a:spcPct val="0"/>
                        </a:spcAft>
                        <a:buClrTx/>
                        <a:buSzTx/>
                        <a:buFontTx/>
                        <a:buNone/>
                        <a:tabLst/>
                      </a:pPr>
                      <a:endParaRPr kumimoji="0" lang="ru-RU" sz="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yr" pitchFamily="34" charset="0"/>
                          <a:cs typeface="Arial" charset="0"/>
                        </a:rPr>
                        <a:t>в том числе</a:t>
                      </a:r>
                      <a:endParaRPr kumimoji="0" lang="ru-RU"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hMerge="1">
                  <a:txBody>
                    <a:bodyPr/>
                    <a:lstStyle/>
                    <a:p>
                      <a:endParaRPr lang="ru-RU"/>
                    </a:p>
                  </a:txBody>
                  <a:tcPr/>
                </a:tc>
              </a:tr>
              <a:tr h="1964108">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yr" pitchFamily="34" charset="0"/>
                          <a:cs typeface="Arial" charset="0"/>
                        </a:rPr>
                        <a:t>земельный налог </a:t>
                      </a:r>
                      <a:endParaRPr kumimoji="0" lang="ru-RU" sz="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yr" pitchFamily="34" charset="0"/>
                          <a:cs typeface="Arial" charset="0"/>
                        </a:rPr>
                        <a:t>налог на имущество физических лиц  </a:t>
                      </a:r>
                      <a:endParaRPr kumimoji="0" lang="ru-RU" sz="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vMerge="1">
                  <a:txBody>
                    <a:bodyPr/>
                    <a:lstStyle/>
                    <a:p>
                      <a:endParaRPr lang="ru-RU"/>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700" b="0" i="0" u="none" strike="noStrike" cap="none" normalizeH="0" baseline="0" dirty="0" smtClean="0">
                          <a:ln>
                            <a:noFill/>
                          </a:ln>
                          <a:solidFill>
                            <a:schemeClr val="tx1"/>
                          </a:solidFill>
                          <a:effectLst/>
                          <a:latin typeface="Arial Cyr" pitchFamily="34" charset="0"/>
                          <a:cs typeface="Arial" charset="0"/>
                        </a:rPr>
                        <a:t>земельный</a:t>
                      </a:r>
                      <a:r>
                        <a:rPr kumimoji="0" lang="ru-RU" sz="800" b="0" i="0" u="none" strike="noStrike" cap="none" normalizeH="0" baseline="0" dirty="0" smtClean="0">
                          <a:ln>
                            <a:noFill/>
                          </a:ln>
                          <a:solidFill>
                            <a:schemeClr val="tx1"/>
                          </a:solidFill>
                          <a:effectLst/>
                          <a:latin typeface="Arial Cyr" pitchFamily="34" charset="0"/>
                          <a:cs typeface="Arial" charset="0"/>
                        </a:rPr>
                        <a:t> налог </a:t>
                      </a:r>
                      <a:endParaRPr kumimoji="0" lang="ru-RU" sz="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yr" pitchFamily="34" charset="0"/>
                          <a:cs typeface="Arial" charset="0"/>
                        </a:rPr>
                        <a:t>налог на имущество физических лиц  </a:t>
                      </a:r>
                      <a:endParaRPr kumimoji="0" lang="ru-RU" sz="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vMerge="1">
                  <a:txBody>
                    <a:bodyPr/>
                    <a:lstStyle/>
                    <a:p>
                      <a:endParaRPr lang="ru-RU"/>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yr" pitchFamily="34" charset="0"/>
                          <a:cs typeface="Arial" charset="0"/>
                        </a:rPr>
                        <a:t>земельный налог </a:t>
                      </a:r>
                      <a:endParaRPr kumimoji="0" lang="ru-RU" sz="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yr" pitchFamily="34" charset="0"/>
                          <a:cs typeface="Arial" charset="0"/>
                        </a:rPr>
                        <a:t>налог на имущество физических лиц  </a:t>
                      </a:r>
                      <a:endParaRPr kumimoji="0" lang="ru-RU" sz="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vMerge="1">
                  <a:txBody>
                    <a:bodyPr/>
                    <a:lstStyle/>
                    <a:p>
                      <a:endParaRPr lang="ru-RU"/>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yr" pitchFamily="34" charset="0"/>
                          <a:cs typeface="Arial" charset="0"/>
                        </a:rPr>
                        <a:t>земельный налог </a:t>
                      </a:r>
                      <a:endParaRPr kumimoji="0" lang="ru-RU" sz="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yr" pitchFamily="34" charset="0"/>
                          <a:cs typeface="Arial" charset="0"/>
                        </a:rPr>
                        <a:t>налог на имущество физических лиц  </a:t>
                      </a:r>
                      <a:endParaRPr kumimoji="0" lang="ru-RU" sz="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vMerge="1">
                  <a:txBody>
                    <a:bodyPr/>
                    <a:lstStyle/>
                    <a:p>
                      <a:endParaRPr lang="ru-RU"/>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Cyr" pitchFamily="34" charset="0"/>
                          <a:cs typeface="Arial" charset="0"/>
                        </a:rPr>
                        <a:t>земельный налог </a:t>
                      </a:r>
                      <a:endParaRPr kumimoji="0" lang="ru-RU" sz="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yr" pitchFamily="34" charset="0"/>
                          <a:cs typeface="Arial" charset="0"/>
                        </a:rPr>
                        <a:t>налог на имущество физических лиц  </a:t>
                      </a:r>
                      <a:endParaRPr kumimoji="0" lang="ru-RU" sz="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r>
              <a:tr h="205205">
                <a:tc gridSpan="2">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yr" pitchFamily="34" charset="0"/>
                          <a:cs typeface="Arial" charset="0"/>
                        </a:rPr>
                        <a:t>1</a:t>
                      </a:r>
                      <a:endParaRPr kumimoji="0" lang="ru-RU"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hMerge="1">
                  <a:txBody>
                    <a:bodyPr/>
                    <a:lstStyle/>
                    <a:p>
                      <a:endParaRPr lang="ru-RU"/>
                    </a:p>
                  </a:txBody>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harset="0"/>
                          <a:cs typeface="Arial" charset="0"/>
                        </a:rPr>
                        <a:t>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harset="0"/>
                          <a:cs typeface="Arial" charset="0"/>
                        </a:rPr>
                        <a:t>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harset="0"/>
                          <a:cs typeface="Arial"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harset="0"/>
                          <a:cs typeface="Arial"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harset="0"/>
                          <a:cs typeface="Arial"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harset="0"/>
                          <a:cs typeface="Arial" charset="0"/>
                        </a:rPr>
                        <a:t>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harset="0"/>
                          <a:cs typeface="Arial" charset="0"/>
                        </a:rPr>
                        <a:t>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harset="0"/>
                          <a:cs typeface="Arial" charset="0"/>
                        </a:rPr>
                        <a:t>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harset="0"/>
                          <a:cs typeface="Arial"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harset="0"/>
                          <a:cs typeface="Arial" charset="0"/>
                        </a:rPr>
                        <a:t>11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harset="0"/>
                          <a:cs typeface="Arial" charset="0"/>
                        </a:rPr>
                        <a:t>12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harset="0"/>
                          <a:cs typeface="Arial" charset="0"/>
                        </a:rPr>
                        <a:t>13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harset="0"/>
                          <a:cs typeface="Arial" charset="0"/>
                        </a:rPr>
                        <a:t>14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harset="0"/>
                          <a:cs typeface="Arial" charset="0"/>
                        </a:rPr>
                        <a:t>15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harset="0"/>
                          <a:cs typeface="Arial" charset="0"/>
                        </a:rPr>
                        <a:t>16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FF"/>
                    </a:solidFill>
                  </a:tcPr>
                </a:tc>
              </a:tr>
              <a:tr h="1143287">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Cyr" pitchFamily="34" charset="0"/>
                          <a:cs typeface="Arial" charset="0"/>
                        </a:rPr>
                        <a:t>1</a:t>
                      </a:r>
                      <a:endParaRPr kumimoji="0" lang="ru-RU" sz="800" b="0" i="0" u="none" strike="noStrike" cap="none" normalizeH="0" baseline="0" dirty="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cs typeface="Times New Roman" pitchFamily="18" charset="0"/>
                        </a:rPr>
                        <a:t>Статья 387 п.2 . </a:t>
                      </a:r>
                      <a:r>
                        <a:rPr kumimoji="0" lang="ru-RU" sz="800" b="0" i="0" u="none" strike="noStrike" cap="none" normalizeH="0" baseline="0" smtClean="0">
                          <a:ln>
                            <a:noFill/>
                          </a:ln>
                          <a:solidFill>
                            <a:schemeClr val="tx1"/>
                          </a:solidFill>
                          <a:effectLst/>
                          <a:latin typeface="Times New Roman" pitchFamily="18" charset="0"/>
                          <a:cs typeface="Times New Roman" pitchFamily="18" charset="0"/>
                        </a:rPr>
                        <a:t>Льготы по земельному налогу, установленные нормативными правовыми актами представительных органов муниципальных образований</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harset="0"/>
                          <a:cs typeface="Arial" charset="0"/>
                        </a:rPr>
                        <a:t>2311,0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harset="0"/>
                          <a:cs typeface="Arial" charset="0"/>
                        </a:rPr>
                        <a:t>2311,0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yr" pitchFamily="34" charset="0"/>
                          <a:cs typeface="Arial" charset="0"/>
                        </a:rPr>
                        <a:t>х</a:t>
                      </a:r>
                      <a:endParaRPr kumimoji="0" lang="ru-RU" sz="7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harset="0"/>
                          <a:cs typeface="Arial" charset="0"/>
                        </a:rPr>
                        <a:t>2311,0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harset="0"/>
                          <a:cs typeface="Arial" charset="0"/>
                        </a:rPr>
                        <a:t>2311,0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yr" pitchFamily="34" charset="0"/>
                          <a:cs typeface="Arial" charset="0"/>
                        </a:rPr>
                        <a:t>х</a:t>
                      </a:r>
                      <a:endParaRPr kumimoji="0" lang="ru-RU" sz="7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harset="0"/>
                          <a:cs typeface="Arial" charset="0"/>
                        </a:rPr>
                        <a:t>2311,0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harset="0"/>
                          <a:cs typeface="Arial" charset="0"/>
                        </a:rPr>
                        <a:t>2311,0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yr" pitchFamily="34" charset="0"/>
                          <a:cs typeface="Arial" charset="0"/>
                        </a:rPr>
                        <a:t>х</a:t>
                      </a:r>
                      <a:endParaRPr kumimoji="0" lang="ru-RU" sz="7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harset="0"/>
                          <a:cs typeface="Arial" charset="0"/>
                        </a:rPr>
                        <a:t>2426,0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harset="0"/>
                          <a:cs typeface="Arial" charset="0"/>
                        </a:rPr>
                        <a:t>2426,0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yr" pitchFamily="34" charset="0"/>
                          <a:cs typeface="Arial" charset="0"/>
                        </a:rPr>
                        <a:t>х</a:t>
                      </a:r>
                      <a:endParaRPr kumimoji="0" lang="ru-RU" sz="7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harset="0"/>
                          <a:cs typeface="Arial" charset="0"/>
                        </a:rPr>
                        <a:t>2426,0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harset="0"/>
                          <a:cs typeface="Arial" charset="0"/>
                        </a:rPr>
                        <a:t>2426,0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yr" pitchFamily="34" charset="0"/>
                          <a:cs typeface="Arial" charset="0"/>
                        </a:rPr>
                        <a:t>х</a:t>
                      </a:r>
                      <a:endParaRPr kumimoji="0" lang="ru-RU" sz="7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7807">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yr" pitchFamily="34" charset="0"/>
                          <a:cs typeface="Arial" charset="0"/>
                        </a:rPr>
                        <a:t>2</a:t>
                      </a:r>
                      <a:endParaRPr kumimoji="0" lang="ru-RU"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Times New Roman" pitchFamily="18" charset="0"/>
                          <a:cs typeface="Times New Roman" pitchFamily="18" charset="0"/>
                        </a:rPr>
                        <a:t>Статья 399 п.2. Льготы по налогу на имущество физических лиц, установленные нормативными правовыми актами представительных органов муниципальных образований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yr" pitchFamily="34" charset="0"/>
                          <a:cs typeface="Arial" charset="0"/>
                        </a:rPr>
                        <a:t>0,0</a:t>
                      </a:r>
                      <a:endParaRPr kumimoji="0" lang="ru-RU" sz="7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yr" pitchFamily="34" charset="0"/>
                          <a:cs typeface="Arial" charset="0"/>
                        </a:rPr>
                        <a:t>х</a:t>
                      </a:r>
                      <a:endParaRPr kumimoji="0" lang="ru-RU" sz="7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harset="0"/>
                          <a:cs typeface="Arial"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yr" pitchFamily="34" charset="0"/>
                          <a:cs typeface="Arial" charset="0"/>
                        </a:rPr>
                        <a:t>0,0</a:t>
                      </a:r>
                      <a:endParaRPr kumimoji="0" lang="ru-RU" sz="7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yr" pitchFamily="34" charset="0"/>
                          <a:cs typeface="Arial" charset="0"/>
                        </a:rPr>
                        <a:t>х</a:t>
                      </a:r>
                      <a:endParaRPr kumimoji="0" lang="ru-RU" sz="7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harset="0"/>
                          <a:cs typeface="Arial"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yr" pitchFamily="34" charset="0"/>
                          <a:cs typeface="Arial" charset="0"/>
                        </a:rPr>
                        <a:t>5,0</a:t>
                      </a:r>
                      <a:endParaRPr kumimoji="0" lang="ru-RU" sz="7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yr" pitchFamily="34" charset="0"/>
                          <a:cs typeface="Arial" charset="0"/>
                        </a:rPr>
                        <a:t>х</a:t>
                      </a:r>
                      <a:endParaRPr kumimoji="0" lang="ru-RU" sz="7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yr" pitchFamily="34" charset="0"/>
                          <a:cs typeface="Arial" charset="0"/>
                        </a:rPr>
                        <a:t>5,0</a:t>
                      </a:r>
                      <a:endParaRPr kumimoji="0" lang="ru-RU" sz="7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harset="0"/>
                          <a:cs typeface="Arial" charset="0"/>
                        </a:rPr>
                        <a:t>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yr" pitchFamily="34" charset="0"/>
                          <a:cs typeface="Arial" charset="0"/>
                        </a:rPr>
                        <a:t>х</a:t>
                      </a:r>
                      <a:endParaRPr kumimoji="0" lang="ru-RU" sz="7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harset="0"/>
                          <a:cs typeface="Arial" charset="0"/>
                        </a:rPr>
                        <a:t>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harset="0"/>
                          <a:cs typeface="Arial" charset="0"/>
                        </a:rPr>
                        <a:t>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yr" pitchFamily="34" charset="0"/>
                          <a:cs typeface="Arial" charset="0"/>
                        </a:rPr>
                        <a:t>х</a:t>
                      </a:r>
                      <a:endParaRPr kumimoji="0" lang="ru-RU" sz="7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harset="0"/>
                          <a:cs typeface="Arial" charset="0"/>
                        </a:rPr>
                        <a:t>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032">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charset="0"/>
                          <a:cs typeface="Arial"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800" b="1" i="0" u="none" strike="noStrike" cap="none" normalizeH="0" baseline="0" smtClean="0">
                          <a:ln>
                            <a:noFill/>
                          </a:ln>
                          <a:solidFill>
                            <a:schemeClr val="tx1"/>
                          </a:solidFill>
                          <a:effectLst/>
                          <a:latin typeface="Arial Cyr" pitchFamily="34" charset="0"/>
                          <a:cs typeface="Arial" charset="0"/>
                        </a:rPr>
                        <a:t>Всего</a:t>
                      </a:r>
                      <a:endParaRPr kumimoji="0" lang="ru-RU" sz="8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harset="0"/>
                          <a:cs typeface="Arial" charset="0"/>
                        </a:rPr>
                        <a:t>2311,0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harset="0"/>
                          <a:cs typeface="Arial" charset="0"/>
                        </a:rPr>
                        <a:t>2311,0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harset="0"/>
                          <a:cs typeface="Arial"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harset="0"/>
                          <a:cs typeface="Arial" charset="0"/>
                        </a:rPr>
                        <a:t>2311,0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harset="0"/>
                          <a:cs typeface="Arial" charset="0"/>
                        </a:rPr>
                        <a:t>2311,0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yr" pitchFamily="34" charset="0"/>
                          <a:cs typeface="Arial" charset="0"/>
                        </a:rPr>
                        <a:t>0,0</a:t>
                      </a:r>
                      <a:endParaRPr kumimoji="0" lang="ru-RU" sz="7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harset="0"/>
                          <a:cs typeface="Arial" charset="0"/>
                        </a:rPr>
                        <a:t>2316,0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harset="0"/>
                          <a:cs typeface="Arial" charset="0"/>
                        </a:rPr>
                        <a:t>2311,0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yr" pitchFamily="34" charset="0"/>
                          <a:cs typeface="Arial" charset="0"/>
                        </a:rPr>
                        <a:t>5,0</a:t>
                      </a:r>
                      <a:endParaRPr kumimoji="0" lang="ru-RU" sz="7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harset="0"/>
                          <a:cs typeface="Arial" charset="0"/>
                        </a:rPr>
                        <a:t>2431,0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harset="0"/>
                          <a:cs typeface="Arial" charset="0"/>
                        </a:rPr>
                        <a:t>2426,0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dirty="0" smtClean="0">
                          <a:ln>
                            <a:noFill/>
                          </a:ln>
                          <a:solidFill>
                            <a:schemeClr val="tx1"/>
                          </a:solidFill>
                          <a:effectLst/>
                          <a:latin typeface="Arial" charset="0"/>
                          <a:cs typeface="Arial" charset="0"/>
                        </a:rPr>
                        <a:t>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harset="0"/>
                          <a:cs typeface="Arial" charset="0"/>
                        </a:rPr>
                        <a:t>2431,0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smtClean="0">
                          <a:ln>
                            <a:noFill/>
                          </a:ln>
                          <a:solidFill>
                            <a:schemeClr val="tx1"/>
                          </a:solidFill>
                          <a:effectLst/>
                          <a:latin typeface="Arial" charset="0"/>
                          <a:cs typeface="Arial" charset="0"/>
                        </a:rPr>
                        <a:t>2426,0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700" b="0" i="0" u="none" strike="noStrike" cap="none" normalizeH="0" baseline="0" dirty="0" smtClean="0">
                          <a:ln>
                            <a:noFill/>
                          </a:ln>
                          <a:solidFill>
                            <a:schemeClr val="tx1"/>
                          </a:solidFill>
                          <a:effectLst/>
                          <a:latin typeface="Arial" charset="0"/>
                          <a:cs typeface="Arial" charset="0"/>
                        </a:rPr>
                        <a:t>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331912" y="549275"/>
            <a:ext cx="7240615" cy="714375"/>
          </a:xfrm>
          <a:prstGeom prst="rect">
            <a:avLst/>
          </a:prstGeom>
          <a:noFill/>
          <a:ln w="9525">
            <a:noFill/>
            <a:miter lim="800000"/>
            <a:headEnd/>
            <a:tailEnd/>
          </a:ln>
        </p:spPr>
        <p:txBody>
          <a:bodyPr anchor="ctr"/>
          <a:lstStyle/>
          <a:p>
            <a:pPr algn="ctr">
              <a:defRPr/>
            </a:pPr>
            <a:r>
              <a:rPr lang="ru-RU" i="1" dirty="0">
                <a:effectLst>
                  <a:outerShdw blurRad="38100" dist="38100" dir="2700000" algn="tl">
                    <a:srgbClr val="C0C0C0"/>
                  </a:outerShdw>
                </a:effectLst>
                <a:latin typeface="Times New Roman" pitchFamily="18" charset="0"/>
                <a:cs typeface="Times New Roman" pitchFamily="18" charset="0"/>
              </a:rPr>
              <a:t>Информация о ставках налогов и налоговых льготах, установленных решениями Совета депутатов Можайского городского округа Московской области</a:t>
            </a:r>
            <a:r>
              <a:rPr lang="ru-RU" dirty="0"/>
              <a:t> </a:t>
            </a:r>
          </a:p>
        </p:txBody>
      </p:sp>
      <p:pic>
        <p:nvPicPr>
          <p:cNvPr id="43011" name="Рисунок 32" descr="Описание: Можайск-ГО-ПП-01"/>
          <p:cNvPicPr>
            <a:picLocks noChangeAspect="1" noChangeArrowheads="1"/>
          </p:cNvPicPr>
          <p:nvPr/>
        </p:nvPicPr>
        <p:blipFill>
          <a:blip r:embed="rId2"/>
          <a:srcRect/>
          <a:stretch>
            <a:fillRect/>
          </a:stretch>
        </p:blipFill>
        <p:spPr bwMode="auto">
          <a:xfrm>
            <a:off x="370574" y="425107"/>
            <a:ext cx="642937" cy="803275"/>
          </a:xfrm>
          <a:prstGeom prst="rect">
            <a:avLst/>
          </a:prstGeom>
          <a:noFill/>
          <a:ln w="9525">
            <a:noFill/>
            <a:miter lim="800000"/>
            <a:headEnd/>
            <a:tailEnd/>
          </a:ln>
        </p:spPr>
      </p:pic>
      <p:sp>
        <p:nvSpPr>
          <p:cNvPr id="43012" name="Прямоугольник 89"/>
          <p:cNvSpPr>
            <a:spLocks noChangeArrowheads="1"/>
          </p:cNvSpPr>
          <p:nvPr/>
        </p:nvSpPr>
        <p:spPr bwMode="auto">
          <a:xfrm>
            <a:off x="6229727" y="6523446"/>
            <a:ext cx="2549512" cy="304800"/>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428596" y="1500174"/>
          <a:ext cx="8286808" cy="3769043"/>
        </p:xfrm>
        <a:graphic>
          <a:graphicData uri="http://schemas.openxmlformats.org/drawingml/2006/table">
            <a:tbl>
              <a:tblPr/>
              <a:tblGrid>
                <a:gridCol w="344488"/>
                <a:gridCol w="5097462"/>
                <a:gridCol w="750888"/>
                <a:gridCol w="1165276"/>
                <a:gridCol w="928694"/>
              </a:tblGrid>
              <a:tr h="461963">
                <a:tc>
                  <a:txBody>
                    <a:bodyPr/>
                    <a:lstStyle/>
                    <a:p>
                      <a:endParaRPr lang="ru-RU"/>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endParaRPr lang="ru-RU"/>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endParaRPr lang="ru-RU" dirty="0"/>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endParaRPr lang="ru-RU" dirty="0"/>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r>
              <a:tr h="181601">
                <a:tc gridSpan="5">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Земельный налог</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315907">
                <a:tc>
                  <a:txBody>
                    <a:bodyPr/>
                    <a:lstStyle/>
                    <a:p>
                      <a:endParaRPr lang="ru-RU"/>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1000" b="1" i="1" u="none" strike="noStrike" kern="1200" cap="none" normalizeH="0" baseline="0" dirty="0" smtClean="0">
                          <a:ln>
                            <a:noFill/>
                          </a:ln>
                          <a:solidFill>
                            <a:schemeClr val="tx1"/>
                          </a:solidFill>
                          <a:effectLst/>
                          <a:latin typeface="Times New Roman" pitchFamily="18" charset="0"/>
                          <a:ea typeface="+mn-ea"/>
                          <a:cs typeface="Times New Roman" pitchFamily="18" charset="0"/>
                        </a:rPr>
                        <a:t>Налоговые льготы</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1825625">
                <a:tc>
                  <a:txBody>
                    <a:bodyPr/>
                    <a:lstStyle/>
                    <a:p>
                      <a:endParaRPr lang="ru-RU"/>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Налоговые льготы в размере 100 процентов в отношении одного земельного участка на территории Можайского городского округа, находящегося в собственности, постоянном (бессрочном) пользовании или пожизненном наследуемом владении, предназначенного для индивидуального жилищного строительства, ведения личного подсобного хозяйства, садоводства, огородничества, следующим категориям налогоплательщиков:                                                                                                                                                                                                                                                                     - Герои Советского Союза, Герои Российской Федерации, полные кавалеры ордена Славы;                                                                                                                                               - инвалиды I и II групп инвалидности;                                                                                                                                                                                                                                                     - инвалиды с детства, дети-инвалиды;                                                                                                                                                                                                                                                   - ветераны и инвалиды Великой Отечественной войны, а также ветераны и инвалиды боевых действий;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 - физические лица, имеющих право на получение социальной поддержки в соответствии с Законом Российской Федерации "О социальной защите граждан, подвергшихся воздействию радиации вследствие катастрофы на Чернобыльской АЭС" (редакции Закона Российской Федерации от 18 июня 1992 года № 3061-1), в соответствии с Федеральным законом от 26 ноября 1998 года № 175-ФЗ "О социальной защите граждан Российской Федерации, подвергшихся воздействию радиации вследствие аварии в 1957 году на производственном объединении "Маяк" и сбросов радиоактивных отходов в реку </a:t>
                      </a:r>
                      <a:r>
                        <a:rPr kumimoji="0" lang="ru-RU" sz="900" b="0" i="0" u="none" strike="noStrike" cap="none" normalizeH="0" baseline="0" dirty="0" err="1" smtClean="0">
                          <a:ln>
                            <a:noFill/>
                          </a:ln>
                          <a:solidFill>
                            <a:schemeClr val="tx1"/>
                          </a:solidFill>
                          <a:effectLst/>
                          <a:latin typeface="Times New Roman" pitchFamily="18" charset="0"/>
                          <a:cs typeface="Times New Roman" pitchFamily="18" charset="0"/>
                        </a:rPr>
                        <a:t>Теча</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 и в соответствии с Федеральным законом от 10 января 2002 года № 2-ФЗ "О социальных гарантиях гражданам, подвергшимся радиационному воздействию вследствие ядерных испытаний на Семипалатинском полигоне";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ru-RU" dirty="0"/>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331912" y="549275"/>
            <a:ext cx="7240615" cy="714375"/>
          </a:xfrm>
          <a:prstGeom prst="rect">
            <a:avLst/>
          </a:prstGeom>
          <a:noFill/>
          <a:ln w="9525">
            <a:noFill/>
            <a:miter lim="800000"/>
            <a:headEnd/>
            <a:tailEnd/>
          </a:ln>
        </p:spPr>
        <p:txBody>
          <a:bodyPr anchor="ctr"/>
          <a:lstStyle/>
          <a:p>
            <a:pPr algn="ctr">
              <a:defRPr/>
            </a:pPr>
            <a:r>
              <a:rPr lang="ru-RU" i="1" dirty="0">
                <a:effectLst>
                  <a:outerShdw blurRad="38100" dist="38100" dir="2700000" algn="tl">
                    <a:srgbClr val="C0C0C0"/>
                  </a:outerShdw>
                </a:effectLst>
                <a:latin typeface="Times New Roman" pitchFamily="18" charset="0"/>
                <a:cs typeface="Times New Roman" pitchFamily="18" charset="0"/>
              </a:rPr>
              <a:t>Информация о ставках налогов и налоговых льготах, установленных решениями Совета депутатов Можайского городского округа Московской области</a:t>
            </a:r>
            <a:r>
              <a:rPr lang="ru-RU" dirty="0"/>
              <a:t> </a:t>
            </a:r>
          </a:p>
        </p:txBody>
      </p:sp>
      <p:pic>
        <p:nvPicPr>
          <p:cNvPr id="43011" name="Рисунок 32" descr="Описание: Можайск-ГО-ПП-01"/>
          <p:cNvPicPr>
            <a:picLocks noChangeAspect="1" noChangeArrowheads="1"/>
          </p:cNvPicPr>
          <p:nvPr/>
        </p:nvPicPr>
        <p:blipFill>
          <a:blip r:embed="rId2"/>
          <a:srcRect/>
          <a:stretch>
            <a:fillRect/>
          </a:stretch>
        </p:blipFill>
        <p:spPr bwMode="auto">
          <a:xfrm>
            <a:off x="378812" y="408632"/>
            <a:ext cx="642937" cy="803275"/>
          </a:xfrm>
          <a:prstGeom prst="rect">
            <a:avLst/>
          </a:prstGeom>
          <a:noFill/>
          <a:ln w="9525">
            <a:noFill/>
            <a:miter lim="800000"/>
            <a:headEnd/>
            <a:tailEnd/>
          </a:ln>
        </p:spPr>
      </p:pic>
      <p:sp>
        <p:nvSpPr>
          <p:cNvPr id="43012" name="Прямоугольник 89"/>
          <p:cNvSpPr>
            <a:spLocks noChangeArrowheads="1"/>
          </p:cNvSpPr>
          <p:nvPr/>
        </p:nvSpPr>
        <p:spPr bwMode="auto">
          <a:xfrm>
            <a:off x="6188147" y="6556397"/>
            <a:ext cx="2549512" cy="304800"/>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5" name="Group 209"/>
          <p:cNvGraphicFramePr>
            <a:graphicFrameLocks noGrp="1"/>
          </p:cNvGraphicFramePr>
          <p:nvPr/>
        </p:nvGraphicFramePr>
        <p:xfrm>
          <a:off x="428596" y="1357298"/>
          <a:ext cx="8320440" cy="4771335"/>
        </p:xfrm>
        <a:graphic>
          <a:graphicData uri="http://schemas.openxmlformats.org/drawingml/2006/table">
            <a:tbl>
              <a:tblPr/>
              <a:tblGrid>
                <a:gridCol w="341935"/>
                <a:gridCol w="5169833"/>
                <a:gridCol w="710748"/>
                <a:gridCol w="1208272"/>
                <a:gridCol w="889652"/>
              </a:tblGrid>
              <a:tr h="74797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Размер льготы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Нормативный правовой акт</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Дата начала действия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r>
              <a:tr h="1402451">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ru-RU"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 физические лица, принимавшие в составе подразделений особого риска непосредственное участие в испытаниях ядерного и термоядерного оружия, ликвидации аварий ядерных установок на средствах вооружения и военных объектах;                                                                                                                                                                            - физические лица, получившие или перенесшие лучевую болезнь или ставшие инвалидами в результате испытаний, учений и иных работ, связанных с любыми видами ядерных установок, включая ядерное оружие и космическую технику;                                                                                                                                                                          - физические лица, являющиеся членами семей военнослужащих и сотрудников органов внутренних дел, потерявших кормильца при исполнении им служебных обязанностей: родители (мать, отец); супруга (супруг), не вступившая (не вступивший) в повторной брак; несовершеннолетние дети;                                                                                                    - несовершеннолетние узники концлагерей, гетто и других мест принудительного содержания в период Великой Отечественной войны</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900" b="1" i="1" u="none" strike="noStrike" cap="none" normalizeH="0" baseline="0" dirty="0" smtClean="0">
                          <a:ln>
                            <a:noFill/>
                          </a:ln>
                          <a:solidFill>
                            <a:schemeClr val="tx1"/>
                          </a:solidFill>
                          <a:effectLst/>
                          <a:latin typeface="Arial"/>
                          <a:cs typeface="Times New Roman" pitchFamily="18" charset="0"/>
                        </a:rPr>
                        <a:t> </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Решение Совета депутатов Можайского городского округа от 26.11.2019          № 539/29 «Об установлении земельного налога на территории Можайского городского округа Московской области»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1" i="1" u="none" strike="noStrike" cap="none" normalizeH="0" baseline="0" dirty="0" smtClean="0">
                          <a:ln>
                            <a:noFill/>
                          </a:ln>
                          <a:solidFill>
                            <a:schemeClr val="tx1"/>
                          </a:solidFill>
                          <a:effectLst/>
                          <a:latin typeface="Arial"/>
                          <a:cs typeface="Times New Roman" pitchFamily="18" charset="0"/>
                        </a:rPr>
                        <a:t> </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с 01.01.2020</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87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1.2</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Налоговая льгота в виде уменьшения исчисленной суммы земельного налога на 50 процентов в отношении одного земельного участка, находящегося в собственности, постоянном (бессрочном) пользовании или пожизненном наследуемом  владении, предназначенного для ИЖС, ведения ЛПХ, садоводства, огородничества, следующим категориям налогоплательщиков:                                                                                                 - </a:t>
                      </a: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малоимущим семьям и малоимущим одиноко проживающим гражданам, среднедушевой доход которых за последний квартал года, предшествующего налоговому периоду, ниже величины прожиточного минимума, установленной в Московской области на душу населения (действующей на 31 декабря года, предшествующего налоговому периоду, по которому предоставляется льгота). Льгота распространяется на одного из родителей (законных представителей) в малоимущей семье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900" b="1" i="1" u="none" strike="noStrike" cap="none" normalizeH="0" baseline="0" dirty="0" smtClean="0">
                          <a:ln>
                            <a:noFill/>
                          </a:ln>
                          <a:solidFill>
                            <a:schemeClr val="tx1"/>
                          </a:solidFill>
                          <a:effectLst/>
                          <a:latin typeface="Arial"/>
                          <a:cs typeface="Times New Roman" pitchFamily="18" charset="0"/>
                        </a:rPr>
                        <a:t> </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Решение Совета депутатов Можайского городского округа от 26.11.2019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 539/29 «Об установлении земельного налога на территории Можайского городского округа Московской области»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1" i="1" u="none" strike="noStrike" cap="none" normalizeH="0" baseline="0" dirty="0" smtClean="0">
                          <a:ln>
                            <a:noFill/>
                          </a:ln>
                          <a:solidFill>
                            <a:schemeClr val="tx1"/>
                          </a:solidFill>
                          <a:effectLst/>
                          <a:latin typeface="Arial"/>
                          <a:cs typeface="Times New Roman" pitchFamily="18" charset="0"/>
                        </a:rPr>
                        <a:t> </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с 01.01.2020</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142976" y="549275"/>
            <a:ext cx="7572427" cy="714375"/>
          </a:xfrm>
          <a:prstGeom prst="rect">
            <a:avLst/>
          </a:prstGeom>
          <a:noFill/>
          <a:ln w="9525">
            <a:noFill/>
            <a:miter lim="800000"/>
            <a:headEnd/>
            <a:tailEnd/>
          </a:ln>
        </p:spPr>
        <p:txBody>
          <a:bodyPr anchor="ctr"/>
          <a:lstStyle/>
          <a:p>
            <a:pPr algn="ctr">
              <a:defRPr/>
            </a:pPr>
            <a:r>
              <a:rPr lang="ru-RU" i="1" dirty="0">
                <a:effectLst>
                  <a:outerShdw blurRad="38100" dist="38100" dir="2700000" algn="tl">
                    <a:srgbClr val="C0C0C0"/>
                  </a:outerShdw>
                </a:effectLst>
                <a:latin typeface="Times New Roman" pitchFamily="18" charset="0"/>
                <a:cs typeface="Times New Roman" pitchFamily="18" charset="0"/>
              </a:rPr>
              <a:t>Информация о ставках налогов и налоговых льготах, установленных решением Совета депутатов Можайского городского округа </a:t>
            </a:r>
            <a:r>
              <a:rPr lang="ru-RU" i="1" dirty="0" smtClean="0">
                <a:effectLst>
                  <a:outerShdw blurRad="38100" dist="38100" dir="2700000" algn="tl">
                    <a:srgbClr val="C0C0C0"/>
                  </a:outerShdw>
                </a:effectLst>
                <a:latin typeface="Times New Roman" pitchFamily="18" charset="0"/>
                <a:cs typeface="Times New Roman" pitchFamily="18" charset="0"/>
              </a:rPr>
              <a:t>           Московской </a:t>
            </a:r>
            <a:r>
              <a:rPr lang="ru-RU" i="1" dirty="0">
                <a:effectLst>
                  <a:outerShdw blurRad="38100" dist="38100" dir="2700000" algn="tl">
                    <a:srgbClr val="C0C0C0"/>
                  </a:outerShdw>
                </a:effectLst>
                <a:latin typeface="Times New Roman" pitchFamily="18" charset="0"/>
                <a:cs typeface="Times New Roman" pitchFamily="18" charset="0"/>
              </a:rPr>
              <a:t>области</a:t>
            </a:r>
            <a:r>
              <a:rPr lang="ru-RU" dirty="0"/>
              <a:t> </a:t>
            </a:r>
          </a:p>
        </p:txBody>
      </p:sp>
      <p:pic>
        <p:nvPicPr>
          <p:cNvPr id="44035" name="Рисунок 32" descr="Описание: Можайск-ГО-ПП-01"/>
          <p:cNvPicPr>
            <a:picLocks noChangeAspect="1" noChangeArrowheads="1"/>
          </p:cNvPicPr>
          <p:nvPr/>
        </p:nvPicPr>
        <p:blipFill>
          <a:blip r:embed="rId2"/>
          <a:srcRect/>
          <a:stretch>
            <a:fillRect/>
          </a:stretch>
        </p:blipFill>
        <p:spPr bwMode="auto">
          <a:xfrm>
            <a:off x="372918" y="364373"/>
            <a:ext cx="642937" cy="803275"/>
          </a:xfrm>
          <a:prstGeom prst="rect">
            <a:avLst/>
          </a:prstGeom>
          <a:noFill/>
          <a:ln w="9525">
            <a:noFill/>
            <a:miter lim="800000"/>
            <a:headEnd/>
            <a:tailEnd/>
          </a:ln>
        </p:spPr>
      </p:pic>
      <p:sp>
        <p:nvSpPr>
          <p:cNvPr id="44036" name="Прямоугольник 89"/>
          <p:cNvSpPr>
            <a:spLocks noChangeArrowheads="1"/>
          </p:cNvSpPr>
          <p:nvPr/>
        </p:nvSpPr>
        <p:spPr bwMode="auto">
          <a:xfrm>
            <a:off x="6143636" y="6490495"/>
            <a:ext cx="2710004" cy="304800"/>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7" name="Group 209"/>
          <p:cNvGraphicFramePr>
            <a:graphicFrameLocks noGrp="1"/>
          </p:cNvGraphicFramePr>
          <p:nvPr/>
        </p:nvGraphicFramePr>
        <p:xfrm>
          <a:off x="357158" y="1571612"/>
          <a:ext cx="8426078" cy="3948374"/>
        </p:xfrm>
        <a:graphic>
          <a:graphicData uri="http://schemas.openxmlformats.org/drawingml/2006/table">
            <a:tbl>
              <a:tblPr/>
              <a:tblGrid>
                <a:gridCol w="357190"/>
                <a:gridCol w="5225014"/>
                <a:gridCol w="639872"/>
                <a:gridCol w="1350840"/>
                <a:gridCol w="853162"/>
              </a:tblGrid>
              <a:tr h="74797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Размер льготы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Нормативный правовой акт</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Дата начала действия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r>
              <a:tr h="128224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1.3</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Освобождаются от налогообложения органы местного самоуправления Можайского городского округа Московской области - в отношении земельных участков, предназначенных для осуществления полномочий органов местного самоуправления в соответствии с действующим законодательством</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100%</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900" b="1" i="1" u="none" strike="noStrike" cap="none" normalizeH="0" baseline="0" dirty="0" smtClean="0">
                          <a:ln>
                            <a:noFill/>
                          </a:ln>
                          <a:solidFill>
                            <a:schemeClr val="tx1"/>
                          </a:solidFill>
                          <a:effectLst/>
                          <a:latin typeface="Arial"/>
                          <a:cs typeface="Times New Roman" pitchFamily="18" charset="0"/>
                        </a:rPr>
                        <a:t> </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Решение Совета депутатов Можайского городского округа от 26.11.2019   № 539/29 «Об установлении земельного налога на территории Можайского городского округа Московской области»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1" i="1" u="none" strike="noStrike" cap="none" normalizeH="0" baseline="0" dirty="0" smtClean="0">
                          <a:ln>
                            <a:noFill/>
                          </a:ln>
                          <a:solidFill>
                            <a:schemeClr val="tx1"/>
                          </a:solidFill>
                          <a:effectLst/>
                          <a:latin typeface="Arial"/>
                          <a:cs typeface="Times New Roman" pitchFamily="18" charset="0"/>
                        </a:rPr>
                        <a:t> </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с 01.01.2020</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8224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Уменьшение налоговой базы на величину кадастровой стоимости 600 квадратных метров площади одного земельного участка, находящегося в собственности, постоянном (бессрочном) пользовании или пожизненном наследуемом владении налогоплательщиков </a:t>
                      </a:r>
                      <a:r>
                        <a:rPr kumimoji="0" lang="ru-RU" sz="900" b="0" i="0" u="none" strike="noStrike" cap="none" normalizeH="0" baseline="0" dirty="0" smtClean="0">
                          <a:ln>
                            <a:noFill/>
                          </a:ln>
                          <a:solidFill>
                            <a:schemeClr val="tx1"/>
                          </a:solidFill>
                          <a:effectLst/>
                          <a:latin typeface="Arial" pitchFamily="34" charset="0"/>
                          <a:cs typeface="Times New Roman" pitchFamily="18" charset="0"/>
                        </a:rPr>
                        <a:t>–</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 физических лиц, удостоенных почетного звания </a:t>
                      </a:r>
                      <a:r>
                        <a:rPr kumimoji="0" lang="ru-RU" sz="900" b="0" i="0" u="none" strike="noStrike" cap="none" normalizeH="0" baseline="0" dirty="0" smtClean="0">
                          <a:ln>
                            <a:noFill/>
                          </a:ln>
                          <a:solidFill>
                            <a:schemeClr val="tx1"/>
                          </a:solidFill>
                          <a:effectLst/>
                          <a:latin typeface="Arial" pitchFamily="34" charset="0"/>
                          <a:cs typeface="Times New Roman" pitchFamily="18" charset="0"/>
                        </a:rPr>
                        <a:t>«</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Почетный гражданин Можайского муниципального района</a:t>
                      </a:r>
                      <a:r>
                        <a:rPr kumimoji="0" lang="ru-RU" sz="900" b="0" i="0" u="none" strike="noStrike" cap="none" normalizeH="0" baseline="0" dirty="0" smtClean="0">
                          <a:ln>
                            <a:noFill/>
                          </a:ln>
                          <a:solidFill>
                            <a:schemeClr val="tx1"/>
                          </a:solidFill>
                          <a:effectLst/>
                          <a:latin typeface="Arial" pitchFamily="34" charset="0"/>
                          <a:cs typeface="Times New Roman" pitchFamily="18" charset="0"/>
                        </a:rPr>
                        <a:t>»</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900" b="0" i="0" u="none" strike="noStrike" cap="none" normalizeH="0" baseline="0" dirty="0" smtClean="0">
                          <a:ln>
                            <a:noFill/>
                          </a:ln>
                          <a:solidFill>
                            <a:schemeClr val="tx1"/>
                          </a:solidFill>
                          <a:effectLst/>
                          <a:latin typeface="Arial" pitchFamily="34" charset="0"/>
                          <a:cs typeface="Times New Roman" pitchFamily="18" charset="0"/>
                        </a:rPr>
                        <a:t>«</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Почетный гражданин Можайского городского округа Московской области</a:t>
                      </a:r>
                      <a:r>
                        <a:rPr kumimoji="0" lang="ru-RU" sz="900" b="0" i="0" u="none" strike="noStrike" cap="none" normalizeH="0" baseline="0" dirty="0" smtClean="0">
                          <a:ln>
                            <a:noFill/>
                          </a:ln>
                          <a:solidFill>
                            <a:schemeClr val="tx1"/>
                          </a:solidFill>
                          <a:effectLst/>
                          <a:latin typeface="Arial" pitchFamily="34" charset="0"/>
                          <a:cs typeface="Times New Roman" pitchFamily="18" charset="0"/>
                        </a:rPr>
                        <a:t>»</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900" b="0" i="0" u="none" strike="noStrike" cap="none" normalizeH="0" baseline="0" dirty="0" smtClean="0">
                          <a:ln>
                            <a:noFill/>
                          </a:ln>
                          <a:solidFill>
                            <a:schemeClr val="tx1"/>
                          </a:solidFill>
                          <a:effectLst/>
                          <a:latin typeface="Arial" pitchFamily="34" charset="0"/>
                          <a:cs typeface="Times New Roman" pitchFamily="18" charset="0"/>
                        </a:rPr>
                        <a:t>«</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Почетный гражданин города Можайска Московской области</a:t>
                      </a:r>
                      <a:r>
                        <a:rPr kumimoji="0" lang="ru-RU" sz="900" b="0" i="0" u="none" strike="noStrike" cap="none" normalizeH="0" baseline="0" dirty="0" smtClean="0">
                          <a:ln>
                            <a:noFill/>
                          </a:ln>
                          <a:solidFill>
                            <a:schemeClr val="tx1"/>
                          </a:solidFill>
                          <a:effectLst/>
                          <a:latin typeface="Arial" pitchFamily="34" charset="0"/>
                          <a:cs typeface="Times New Roman" pitchFamily="18" charset="0"/>
                        </a:rPr>
                        <a:t>»</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600 кв.м.</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900" b="1" i="1" u="none" strike="noStrike" cap="none" normalizeH="0" baseline="0" dirty="0" smtClean="0">
                          <a:ln>
                            <a:noFill/>
                          </a:ln>
                          <a:solidFill>
                            <a:schemeClr val="tx1"/>
                          </a:solidFill>
                          <a:effectLst/>
                          <a:latin typeface="Arial"/>
                          <a:cs typeface="Times New Roman" pitchFamily="18" charset="0"/>
                        </a:rPr>
                        <a:t> </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Решение Совета депутатов Можайского городского округа от 26.11.2019   № 539/29 «Об установлении земельного налога на территории Можайского городского округа Московской области»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1" i="1" u="none" strike="noStrike" cap="none" normalizeH="0" baseline="0" dirty="0" smtClean="0">
                          <a:ln>
                            <a:noFill/>
                          </a:ln>
                          <a:solidFill>
                            <a:schemeClr val="tx1"/>
                          </a:solidFill>
                          <a:effectLst/>
                          <a:latin typeface="Arial"/>
                          <a:cs typeface="Times New Roman" pitchFamily="18" charset="0"/>
                        </a:rPr>
                        <a:t> </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с 01.01.2020</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134478" y="480303"/>
            <a:ext cx="7572428" cy="714375"/>
          </a:xfrm>
          <a:prstGeom prst="rect">
            <a:avLst/>
          </a:prstGeom>
          <a:noFill/>
          <a:ln w="9525">
            <a:noFill/>
            <a:miter lim="800000"/>
            <a:headEnd/>
            <a:tailEnd/>
          </a:ln>
        </p:spPr>
        <p:txBody>
          <a:bodyPr anchor="ctr"/>
          <a:lstStyle/>
          <a:p>
            <a:pPr algn="ctr">
              <a:defRPr/>
            </a:pPr>
            <a:r>
              <a:rPr lang="ru-RU" i="1" dirty="0">
                <a:effectLst>
                  <a:outerShdw blurRad="38100" dist="38100" dir="2700000" algn="tl">
                    <a:srgbClr val="C0C0C0"/>
                  </a:outerShdw>
                </a:effectLst>
                <a:latin typeface="Times New Roman" pitchFamily="18" charset="0"/>
                <a:cs typeface="Times New Roman" pitchFamily="18" charset="0"/>
              </a:rPr>
              <a:t>Информация о ставках налогов и налоговых льготах, установленных решением Совета депутатов Можайского городского округа </a:t>
            </a:r>
            <a:r>
              <a:rPr lang="ru-RU" i="1" dirty="0" smtClean="0">
                <a:effectLst>
                  <a:outerShdw blurRad="38100" dist="38100" dir="2700000" algn="tl">
                    <a:srgbClr val="C0C0C0"/>
                  </a:outerShdw>
                </a:effectLst>
                <a:latin typeface="Times New Roman" pitchFamily="18" charset="0"/>
                <a:cs typeface="Times New Roman" pitchFamily="18" charset="0"/>
              </a:rPr>
              <a:t>             Московской </a:t>
            </a:r>
            <a:r>
              <a:rPr lang="ru-RU" i="1" dirty="0">
                <a:effectLst>
                  <a:outerShdw blurRad="38100" dist="38100" dir="2700000" algn="tl">
                    <a:srgbClr val="C0C0C0"/>
                  </a:outerShdw>
                </a:effectLst>
                <a:latin typeface="Times New Roman" pitchFamily="18" charset="0"/>
                <a:cs typeface="Times New Roman" pitchFamily="18" charset="0"/>
              </a:rPr>
              <a:t>области</a:t>
            </a:r>
            <a:r>
              <a:rPr lang="ru-RU" dirty="0"/>
              <a:t> </a:t>
            </a:r>
          </a:p>
        </p:txBody>
      </p:sp>
      <p:pic>
        <p:nvPicPr>
          <p:cNvPr id="45059" name="Рисунок 32" descr="Описание: Можайск-ГО-ПП-01"/>
          <p:cNvPicPr>
            <a:picLocks noChangeAspect="1" noChangeArrowheads="1"/>
          </p:cNvPicPr>
          <p:nvPr/>
        </p:nvPicPr>
        <p:blipFill>
          <a:blip r:embed="rId2"/>
          <a:srcRect/>
          <a:stretch>
            <a:fillRect/>
          </a:stretch>
        </p:blipFill>
        <p:spPr bwMode="auto">
          <a:xfrm>
            <a:off x="367383" y="386384"/>
            <a:ext cx="642937" cy="803275"/>
          </a:xfrm>
          <a:prstGeom prst="rect">
            <a:avLst/>
          </a:prstGeom>
          <a:noFill/>
          <a:ln w="9525">
            <a:noFill/>
            <a:miter lim="800000"/>
            <a:headEnd/>
            <a:tailEnd/>
          </a:ln>
        </p:spPr>
      </p:pic>
      <p:sp>
        <p:nvSpPr>
          <p:cNvPr id="45060" name="Прямоугольник 89"/>
          <p:cNvSpPr>
            <a:spLocks noChangeArrowheads="1"/>
          </p:cNvSpPr>
          <p:nvPr/>
        </p:nvSpPr>
        <p:spPr bwMode="auto">
          <a:xfrm>
            <a:off x="1646430" y="6482257"/>
            <a:ext cx="7286625" cy="304800"/>
          </a:xfrm>
          <a:prstGeom prst="rect">
            <a:avLst/>
          </a:prstGeom>
          <a:noFill/>
          <a:ln w="9525">
            <a:noFill/>
            <a:miter lim="800000"/>
            <a:headEnd/>
            <a:tailEnd/>
          </a:ln>
        </p:spPr>
        <p:txBody>
          <a:bodyPr>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graphicFrame>
        <p:nvGraphicFramePr>
          <p:cNvPr id="7" name="Group 403"/>
          <p:cNvGraphicFramePr>
            <a:graphicFrameLocks noGrp="1"/>
          </p:cNvGraphicFramePr>
          <p:nvPr/>
        </p:nvGraphicFramePr>
        <p:xfrm>
          <a:off x="357159" y="1285860"/>
          <a:ext cx="8364567" cy="5196840"/>
        </p:xfrm>
        <a:graphic>
          <a:graphicData uri="http://schemas.openxmlformats.org/drawingml/2006/table">
            <a:tbl>
              <a:tblPr/>
              <a:tblGrid>
                <a:gridCol w="343121"/>
                <a:gridCol w="5077244"/>
                <a:gridCol w="819063"/>
                <a:gridCol w="1219109"/>
                <a:gridCol w="906030"/>
              </a:tblGrid>
              <a:tr h="42862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Ставка налога,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Нормативный правовой акт</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Дата начала действия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r>
              <a:tr h="237159">
                <a:tc grid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715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chemeClr val="tx1"/>
                          </a:solidFill>
                          <a:effectLst/>
                          <a:latin typeface="Times New Roman" pitchFamily="18" charset="0"/>
                          <a:cs typeface="Times New Roman" pitchFamily="18" charset="0"/>
                        </a:rPr>
                        <a:t>Налоговые ставки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23567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2.1</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В отношении земельных участков:</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 занятых жилищным фондом и объектами инженерной инфраструктуры жилищно-коммунального комплекса (за исключением доли в праве на земельный участок, приходящейся на объект, не относящийся к жилищному фонду и к объектам инженерной инфраструктуры жилищно-коммунального комплекса) или приобретенных (предоставленных) для жилищного строительства (за исключением земельных участков, приобретенных (предоставленных) для индивидуального жилищного строительства, используемых в предпринимательской деятельности);</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 не используемых в предпринимательской деятельности, приобретенных (предоставленных) для ведения личного подсобного хозяйства, садоводства или огородничества, а также земельных участков общего назначения, предусмотренных Федеральным законом от 29 июля 2017 года N 217-ФЗ «О ведении гражданами садоводства и огородничества для собственных нужд и о внесении изменений в отдельные законодательные акты Российской Федерации»;</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 ограниченных в обороте в соответствии с законодательством Российской Федерации, предоставленные для обеспечения обороны, безопасности и таможенных нужд</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0,3</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900" b="1" i="1" u="none" strike="noStrike" cap="none" normalizeH="0" baseline="0" dirty="0" smtClean="0">
                          <a:ln>
                            <a:noFill/>
                          </a:ln>
                          <a:solidFill>
                            <a:schemeClr val="tx1"/>
                          </a:solidFill>
                          <a:effectLst/>
                          <a:latin typeface="Arial"/>
                          <a:cs typeface="Times New Roman" pitchFamily="18" charset="0"/>
                        </a:rPr>
                        <a:t> </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Решение Совета депутатов Можайского городского округа от 26.11.2019  № 539/29 «Об установлении земельного налога на территории Можайского городского округа Московской области»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1" i="1" u="none" strike="noStrike" cap="none" normalizeH="0" baseline="0" dirty="0" smtClean="0">
                          <a:ln>
                            <a:noFill/>
                          </a:ln>
                          <a:solidFill>
                            <a:schemeClr val="tx1"/>
                          </a:solidFill>
                          <a:effectLst/>
                          <a:latin typeface="Arial"/>
                          <a:cs typeface="Times New Roman" pitchFamily="18" charset="0"/>
                        </a:rPr>
                        <a:t> </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с 01.01.2020</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0668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В отношении земельных участков:</a:t>
                      </a:r>
                    </a:p>
                    <a:p>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 отнесенных к землям сельскохозяйственного назначения или к землям в составе зон сельскохозяйственного использования в населенных пунктах Можайского городского округа Московской области, не используемых в соответствии с их целевым назначением и разрешенным использованием;</a:t>
                      </a:r>
                    </a:p>
                    <a:p>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 в отношении прочих земельных участков</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1,5</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900" b="1" i="1" u="none" strike="noStrike" cap="none" normalizeH="0" baseline="0" dirty="0" smtClean="0">
                          <a:ln>
                            <a:noFill/>
                          </a:ln>
                          <a:solidFill>
                            <a:schemeClr val="tx1"/>
                          </a:solidFill>
                          <a:effectLst/>
                          <a:latin typeface="Arial"/>
                          <a:cs typeface="Times New Roman" pitchFamily="18" charset="0"/>
                        </a:rPr>
                        <a:t> </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Решение Совета депутатов Можайского городского округа от 26.11.2019  № 539/29 «Об установлении земельного налога на территории Можайского городского округа Московской области»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1" i="1" u="none" strike="noStrike" cap="none" normalizeH="0" baseline="0" dirty="0" smtClean="0">
                          <a:ln>
                            <a:noFill/>
                          </a:ln>
                          <a:solidFill>
                            <a:schemeClr val="tx1"/>
                          </a:solidFill>
                          <a:effectLst/>
                          <a:latin typeface="Arial"/>
                          <a:cs typeface="Times New Roman" pitchFamily="18" charset="0"/>
                        </a:rPr>
                        <a:t> </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с 01.01.2020</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142976" y="404813"/>
            <a:ext cx="7500990" cy="714375"/>
          </a:xfrm>
          <a:prstGeom prst="rect">
            <a:avLst/>
          </a:prstGeom>
          <a:noFill/>
          <a:ln w="9525">
            <a:noFill/>
            <a:miter lim="800000"/>
            <a:headEnd/>
            <a:tailEnd/>
          </a:ln>
        </p:spPr>
        <p:txBody>
          <a:bodyPr anchor="ctr"/>
          <a:lstStyle/>
          <a:p>
            <a:pPr algn="ctr">
              <a:defRPr/>
            </a:pPr>
            <a:r>
              <a:rPr lang="ru-RU" i="1" dirty="0">
                <a:effectLst>
                  <a:outerShdw blurRad="38100" dist="38100" dir="2700000" algn="tl">
                    <a:srgbClr val="C0C0C0"/>
                  </a:outerShdw>
                </a:effectLst>
                <a:latin typeface="Times New Roman" pitchFamily="18" charset="0"/>
                <a:cs typeface="Times New Roman" pitchFamily="18" charset="0"/>
              </a:rPr>
              <a:t>Информация о ставках налогов и налоговых льготах, установленных решением Совета депутатов Можайского городского округа </a:t>
            </a:r>
            <a:r>
              <a:rPr lang="ru-RU" i="1" dirty="0" smtClean="0">
                <a:effectLst>
                  <a:outerShdw blurRad="38100" dist="38100" dir="2700000" algn="tl">
                    <a:srgbClr val="C0C0C0"/>
                  </a:outerShdw>
                </a:effectLst>
                <a:latin typeface="Times New Roman" pitchFamily="18" charset="0"/>
                <a:cs typeface="Times New Roman" pitchFamily="18" charset="0"/>
              </a:rPr>
              <a:t>          Московской </a:t>
            </a:r>
            <a:r>
              <a:rPr lang="ru-RU" i="1" dirty="0">
                <a:effectLst>
                  <a:outerShdw blurRad="38100" dist="38100" dir="2700000" algn="tl">
                    <a:srgbClr val="C0C0C0"/>
                  </a:outerShdw>
                </a:effectLst>
                <a:latin typeface="Times New Roman" pitchFamily="18" charset="0"/>
                <a:cs typeface="Times New Roman" pitchFamily="18" charset="0"/>
              </a:rPr>
              <a:t>области</a:t>
            </a:r>
            <a:r>
              <a:rPr lang="ru-RU" dirty="0"/>
              <a:t> </a:t>
            </a:r>
          </a:p>
        </p:txBody>
      </p:sp>
      <p:pic>
        <p:nvPicPr>
          <p:cNvPr id="46083" name="Рисунок 32" descr="Описание: Можайск-ГО-ПП-01"/>
          <p:cNvPicPr>
            <a:picLocks noChangeAspect="1" noChangeArrowheads="1"/>
          </p:cNvPicPr>
          <p:nvPr/>
        </p:nvPicPr>
        <p:blipFill>
          <a:blip r:embed="rId2"/>
          <a:srcRect/>
          <a:stretch>
            <a:fillRect/>
          </a:stretch>
        </p:blipFill>
        <p:spPr bwMode="auto">
          <a:xfrm>
            <a:off x="354098" y="375680"/>
            <a:ext cx="642937" cy="803275"/>
          </a:xfrm>
          <a:prstGeom prst="rect">
            <a:avLst/>
          </a:prstGeom>
          <a:noFill/>
          <a:ln w="9525">
            <a:noFill/>
            <a:miter lim="800000"/>
            <a:headEnd/>
            <a:tailEnd/>
          </a:ln>
        </p:spPr>
      </p:pic>
      <p:sp>
        <p:nvSpPr>
          <p:cNvPr id="46084" name="Прямоугольник 89"/>
          <p:cNvSpPr>
            <a:spLocks noChangeArrowheads="1"/>
          </p:cNvSpPr>
          <p:nvPr/>
        </p:nvSpPr>
        <p:spPr bwMode="auto">
          <a:xfrm>
            <a:off x="1692275" y="6553200"/>
            <a:ext cx="7286625" cy="304800"/>
          </a:xfrm>
          <a:prstGeom prst="rect">
            <a:avLst/>
          </a:prstGeom>
          <a:noFill/>
          <a:ln w="9525">
            <a:noFill/>
            <a:miter lim="800000"/>
            <a:headEnd/>
            <a:tailEnd/>
          </a:ln>
        </p:spPr>
        <p:txBody>
          <a:bodyPr>
            <a:spAutoFit/>
          </a:bodyPr>
          <a:lstStyle/>
          <a:p>
            <a:pPr algn="r"/>
            <a:r>
              <a:rPr lang="ru-RU" sz="1400" i="1">
                <a:solidFill>
                  <a:srgbClr val="000072"/>
                </a:solidFill>
                <a:latin typeface="Times New Roman" pitchFamily="18" charset="0"/>
                <a:cs typeface="Times New Roman" pitchFamily="18" charset="0"/>
              </a:rPr>
              <a:t>Можайский городской округ</a:t>
            </a:r>
            <a:endParaRPr lang="ru-RU" sz="1400">
              <a:latin typeface="Times New Roman" pitchFamily="18" charset="0"/>
              <a:cs typeface="Times New Roman" pitchFamily="18" charset="0"/>
            </a:endParaRPr>
          </a:p>
        </p:txBody>
      </p:sp>
      <p:graphicFrame>
        <p:nvGraphicFramePr>
          <p:cNvPr id="7" name="Group 65"/>
          <p:cNvGraphicFramePr>
            <a:graphicFrameLocks noGrp="1"/>
          </p:cNvGraphicFramePr>
          <p:nvPr/>
        </p:nvGraphicFramePr>
        <p:xfrm>
          <a:off x="357158" y="1214422"/>
          <a:ext cx="8436006" cy="5066776"/>
        </p:xfrm>
        <a:graphic>
          <a:graphicData uri="http://schemas.openxmlformats.org/drawingml/2006/table">
            <a:tbl>
              <a:tblPr/>
              <a:tblGrid>
                <a:gridCol w="529444"/>
                <a:gridCol w="4937215"/>
                <a:gridCol w="826059"/>
                <a:gridCol w="1231114"/>
                <a:gridCol w="912174"/>
              </a:tblGrid>
              <a:tr h="55573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Размер льготы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Нормативный правовой акт</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Дата начала действия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r>
              <a:tr h="236695">
                <a:tc grid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669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chemeClr val="tx1"/>
                          </a:solidFill>
                          <a:effectLst/>
                          <a:latin typeface="Times New Roman" pitchFamily="18" charset="0"/>
                          <a:cs typeface="Times New Roman" pitchFamily="18" charset="0"/>
                        </a:rPr>
                        <a:t>Налоговые льготы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185187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1.1</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Налоговые льготы по налогу на имущество физических лиц предоставляются в порядке и размере, указанных в ст. 407 Налогового кодекса Российской Федерации, для категории налогоплательщиков </a:t>
                      </a:r>
                      <a:r>
                        <a:rPr kumimoji="0" lang="ru-RU" sz="900" b="0" i="0" u="none" strike="noStrike" cap="none" normalizeH="0" baseline="0" dirty="0" smtClean="0">
                          <a:ln>
                            <a:noFill/>
                          </a:ln>
                          <a:solidFill>
                            <a:schemeClr val="tx1"/>
                          </a:solidFill>
                          <a:effectLst/>
                          <a:latin typeface="Arial" pitchFamily="34" charset="0"/>
                          <a:cs typeface="Times New Roman" pitchFamily="18" charset="0"/>
                        </a:rPr>
                        <a:t>–</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 физические лица, удостоенные почетного звания </a:t>
                      </a:r>
                      <a:r>
                        <a:rPr kumimoji="0" lang="ru-RU" sz="900" b="0" i="0" u="none" strike="noStrike" cap="none" normalizeH="0" baseline="0" dirty="0" smtClean="0">
                          <a:ln>
                            <a:noFill/>
                          </a:ln>
                          <a:solidFill>
                            <a:schemeClr val="tx1"/>
                          </a:solidFill>
                          <a:effectLst/>
                          <a:latin typeface="Arial" pitchFamily="34" charset="0"/>
                          <a:cs typeface="Times New Roman" pitchFamily="18" charset="0"/>
                        </a:rPr>
                        <a:t>«</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Почетный гражданин Можайского муниципального района</a:t>
                      </a:r>
                      <a:r>
                        <a:rPr kumimoji="0" lang="ru-RU" sz="900" b="0" i="0" u="none" strike="noStrike" cap="none" normalizeH="0" baseline="0" dirty="0" smtClean="0">
                          <a:ln>
                            <a:noFill/>
                          </a:ln>
                          <a:solidFill>
                            <a:schemeClr val="tx1"/>
                          </a:solidFill>
                          <a:effectLst/>
                          <a:latin typeface="Arial" pitchFamily="34" charset="0"/>
                          <a:cs typeface="Times New Roman" pitchFamily="18" charset="0"/>
                        </a:rPr>
                        <a:t>»</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900" b="0" i="0" u="none" strike="noStrike" cap="none" normalizeH="0" baseline="0" dirty="0" smtClean="0">
                          <a:ln>
                            <a:noFill/>
                          </a:ln>
                          <a:solidFill>
                            <a:schemeClr val="tx1"/>
                          </a:solidFill>
                          <a:effectLst/>
                          <a:latin typeface="Arial" pitchFamily="34" charset="0"/>
                          <a:cs typeface="Times New Roman" pitchFamily="18" charset="0"/>
                        </a:rPr>
                        <a:t>«</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Почетный гражданин города Можайска Московской области</a:t>
                      </a:r>
                      <a:r>
                        <a:rPr kumimoji="0" lang="ru-RU" sz="900" b="0" i="0" u="none" strike="noStrike" cap="none" normalizeH="0" baseline="0" dirty="0" smtClean="0">
                          <a:ln>
                            <a:noFill/>
                          </a:ln>
                          <a:solidFill>
                            <a:schemeClr val="tx1"/>
                          </a:solidFill>
                          <a:effectLst/>
                          <a:latin typeface="Arial" pitchFamily="34" charset="0"/>
                          <a:cs typeface="Times New Roman" pitchFamily="18" charset="0"/>
                        </a:rPr>
                        <a:t>»</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900" b="0" i="0" u="none" strike="noStrike" cap="none" normalizeH="0" baseline="0" dirty="0" smtClean="0">
                          <a:ln>
                            <a:noFill/>
                          </a:ln>
                          <a:solidFill>
                            <a:schemeClr val="tx1"/>
                          </a:solidFill>
                          <a:effectLst/>
                          <a:latin typeface="Arial" pitchFamily="34" charset="0"/>
                          <a:cs typeface="Times New Roman" pitchFamily="18" charset="0"/>
                        </a:rPr>
                        <a:t>«</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Почетный гражданин Можайского городского округа Московской области</a:t>
                      </a:r>
                      <a:r>
                        <a:rPr kumimoji="0" lang="ru-RU" sz="900" b="0" i="0" u="none" strike="noStrike" cap="none" normalizeH="0" baseline="0" dirty="0" smtClean="0">
                          <a:ln>
                            <a:noFill/>
                          </a:ln>
                          <a:solidFill>
                            <a:schemeClr val="tx1"/>
                          </a:solidFill>
                          <a:effectLst/>
                          <a:latin typeface="Arial" pitchFamily="34" charset="0"/>
                          <a:cs typeface="Times New Roman" pitchFamily="18" charset="0"/>
                        </a:rPr>
                        <a:t>»</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Решение Совета депутатов Можайского городского округа от 30.10.2018  № 208/13 «Об установлении налога на имущество физических лиц на территории Можайского городского округа Московской области»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с 01.01.2019</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187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1.2</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Освобождение от налога на имущество физических лиц одного из родителей в многодетной малоимущей семье, имеющей трех и более несовершеннолетних детей, среднедушевой доход которых ниже величины прожиточного минимума, установленной в Московской области на душу населения, в отношении одного объекта налогообложения жилого назначения по выбору налогоплательщика: квартира, часть квартиры, комната, жилой дом, часть жилого дома.</a:t>
                      </a:r>
                    </a:p>
                    <a:p>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Данная налоговая льгота носит заявительный характер и предоставляется на основании документов, удостоверяющих принадлежность заявителя к данной категории, а также дополнительно предоставляется справка о размере среднедушевого дохода за последний квартал года, предшествующий налоговому периоду, по которому предоставляется льгота, выданная органами социальной защиты населения по месту жительства.</a:t>
                      </a:r>
                    </a:p>
                    <a:p>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Сравнение среднедушевого дохода семьи производится с величинами прожиточного минимума, установленными в Московской области на душу населения, действующими на 31 декабря года, предшествующего налоговому периоду, по которому предоставляется льгота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100%</a:t>
                      </a:r>
                    </a:p>
                  </a:txBody>
                  <a:tcPr horzOverflow="overflow">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Решение Совета депутатов Можайского городского округа от 30.10.2018  № 208/13 «Об установлении налога на имущество физических лиц на территории Можайского городского округа Московской области»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с 01.01.2019</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142976" y="500042"/>
            <a:ext cx="7385078" cy="714375"/>
          </a:xfrm>
          <a:prstGeom prst="rect">
            <a:avLst/>
          </a:prstGeom>
          <a:noFill/>
          <a:ln w="9525">
            <a:noFill/>
            <a:miter lim="800000"/>
            <a:headEnd/>
            <a:tailEnd/>
          </a:ln>
        </p:spPr>
        <p:txBody>
          <a:bodyPr anchor="ctr"/>
          <a:lstStyle/>
          <a:p>
            <a:pPr algn="ctr">
              <a:defRPr/>
            </a:pPr>
            <a:r>
              <a:rPr lang="ru-RU" sz="1600" i="1" dirty="0">
                <a:effectLst>
                  <a:outerShdw blurRad="38100" dist="38100" dir="2700000" algn="tl">
                    <a:srgbClr val="C0C0C0"/>
                  </a:outerShdw>
                </a:effectLst>
                <a:latin typeface="Times New Roman" pitchFamily="18" charset="0"/>
                <a:cs typeface="Times New Roman" pitchFamily="18" charset="0"/>
              </a:rPr>
              <a:t>Информация о ставках налогов и налоговых льготах, установленных решением Совета депутатов Можайского городского округа Московской области</a:t>
            </a:r>
            <a:r>
              <a:rPr lang="ru-RU" sz="1600" dirty="0"/>
              <a:t> </a:t>
            </a:r>
          </a:p>
        </p:txBody>
      </p:sp>
      <p:pic>
        <p:nvPicPr>
          <p:cNvPr id="46083" name="Рисунок 32" descr="Описание: Можайск-ГО-ПП-01"/>
          <p:cNvPicPr>
            <a:picLocks noChangeAspect="1" noChangeArrowheads="1"/>
          </p:cNvPicPr>
          <p:nvPr/>
        </p:nvPicPr>
        <p:blipFill>
          <a:blip r:embed="rId2" cstate="print"/>
          <a:srcRect/>
          <a:stretch>
            <a:fillRect/>
          </a:stretch>
        </p:blipFill>
        <p:spPr bwMode="auto">
          <a:xfrm>
            <a:off x="362337" y="367442"/>
            <a:ext cx="568540" cy="710325"/>
          </a:xfrm>
          <a:prstGeom prst="rect">
            <a:avLst/>
          </a:prstGeom>
          <a:noFill/>
          <a:ln w="9525">
            <a:noFill/>
            <a:miter lim="800000"/>
            <a:headEnd/>
            <a:tailEnd/>
          </a:ln>
        </p:spPr>
      </p:pic>
      <p:sp>
        <p:nvSpPr>
          <p:cNvPr id="46084" name="Прямоугольник 89"/>
          <p:cNvSpPr>
            <a:spLocks noChangeArrowheads="1"/>
          </p:cNvSpPr>
          <p:nvPr/>
        </p:nvSpPr>
        <p:spPr bwMode="auto">
          <a:xfrm>
            <a:off x="1692275" y="6553200"/>
            <a:ext cx="7286625" cy="304800"/>
          </a:xfrm>
          <a:prstGeom prst="rect">
            <a:avLst/>
          </a:prstGeom>
          <a:noFill/>
          <a:ln w="9525">
            <a:noFill/>
            <a:miter lim="800000"/>
            <a:headEnd/>
            <a:tailEnd/>
          </a:ln>
        </p:spPr>
        <p:txBody>
          <a:bodyPr>
            <a:spAutoFit/>
          </a:bodyPr>
          <a:lstStyle/>
          <a:p>
            <a:pPr algn="r"/>
            <a:r>
              <a:rPr lang="ru-RU" sz="1400" i="1">
                <a:solidFill>
                  <a:srgbClr val="000072"/>
                </a:solidFill>
                <a:latin typeface="Times New Roman" pitchFamily="18" charset="0"/>
                <a:cs typeface="Times New Roman" pitchFamily="18" charset="0"/>
              </a:rPr>
              <a:t>Можайский городской округ</a:t>
            </a:r>
            <a:endParaRPr lang="ru-RU" sz="1400">
              <a:latin typeface="Times New Roman" pitchFamily="18" charset="0"/>
              <a:cs typeface="Times New Roman" pitchFamily="18" charset="0"/>
            </a:endParaRPr>
          </a:p>
        </p:txBody>
      </p:sp>
      <p:graphicFrame>
        <p:nvGraphicFramePr>
          <p:cNvPr id="6" name="Group 65"/>
          <p:cNvGraphicFramePr>
            <a:graphicFrameLocks noGrp="1"/>
          </p:cNvGraphicFramePr>
          <p:nvPr/>
        </p:nvGraphicFramePr>
        <p:xfrm>
          <a:off x="500034" y="1142984"/>
          <a:ext cx="8293129" cy="5374439"/>
        </p:xfrm>
        <a:graphic>
          <a:graphicData uri="http://schemas.openxmlformats.org/drawingml/2006/table">
            <a:tbl>
              <a:tblPr/>
              <a:tblGrid>
                <a:gridCol w="520477"/>
                <a:gridCol w="4862442"/>
                <a:gridCol w="803222"/>
                <a:gridCol w="1210264"/>
                <a:gridCol w="896724"/>
              </a:tblGrid>
              <a:tr h="58907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Ставка налога,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Нормативный правовой акт</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Дата начала действия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r>
              <a:tr h="233519">
                <a:tc grid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351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dirty="0" smtClean="0">
                          <a:ln>
                            <a:noFill/>
                          </a:ln>
                          <a:solidFill>
                            <a:schemeClr val="tx1"/>
                          </a:solidFill>
                          <a:effectLst/>
                          <a:latin typeface="Times New Roman" pitchFamily="18" charset="0"/>
                          <a:cs typeface="Times New Roman" pitchFamily="18" charset="0"/>
                        </a:rPr>
                        <a:t>Налоговые ставки</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179517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2.1</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Квартиры, части квартир, комнаты</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0,1</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Решение Совета депутатов Можайского городского округа от 30.10.2018  № 208/13 «Об установлении налога на имущество физических лиц на территории Можайского городского округа Московской области»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с 01.01.2019</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9774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2.2</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Жилые дома, части жилых домов, объекты незавершенного строительства ИЖС в случае если проектируемым назначением таких объектов является жилой дом, единые недвижимые комплексы, в состав которых входит хотя бы один жилой дом; гаражи и </a:t>
                      </a:r>
                      <a:r>
                        <a:rPr kumimoji="0" lang="ru-RU" sz="900" b="0" i="0" u="none" strike="noStrike" cap="none" normalizeH="0" baseline="0" dirty="0" err="1" smtClean="0">
                          <a:ln>
                            <a:noFill/>
                          </a:ln>
                          <a:solidFill>
                            <a:schemeClr val="tx1"/>
                          </a:solidFill>
                          <a:effectLst/>
                          <a:latin typeface="Times New Roman" pitchFamily="18" charset="0"/>
                          <a:cs typeface="Times New Roman" pitchFamily="18" charset="0"/>
                        </a:rPr>
                        <a:t>машино-места</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 в том числе расположенных в объектах налогообложения, указанных в подпункте 2 пункта 2 статьи 406 Налогового кодекса Российской Федерации; хозяйственные строения или сооружения, площадь каждого из которых не превышает 50 квадратных метров и которые расположены на земельных участках для ведения ЛПХ, огородничества, садоводства или ИЖС</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0,3</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Решение Совета депутатов Можайского городского округа от 30.10.2018  № 208/13 «Об установлении налога на имущество физических лиц на территории Можайского городского округа Московской области»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с 01.01.2019</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142976" y="500042"/>
            <a:ext cx="7385078" cy="714375"/>
          </a:xfrm>
          <a:prstGeom prst="rect">
            <a:avLst/>
          </a:prstGeom>
          <a:noFill/>
          <a:ln w="9525">
            <a:noFill/>
            <a:miter lim="800000"/>
            <a:headEnd/>
            <a:tailEnd/>
          </a:ln>
        </p:spPr>
        <p:txBody>
          <a:bodyPr anchor="ctr"/>
          <a:lstStyle/>
          <a:p>
            <a:pPr algn="ctr">
              <a:defRPr/>
            </a:pPr>
            <a:r>
              <a:rPr lang="ru-RU" sz="1600" i="1" dirty="0">
                <a:effectLst>
                  <a:outerShdw blurRad="38100" dist="38100" dir="2700000" algn="tl">
                    <a:srgbClr val="C0C0C0"/>
                  </a:outerShdw>
                </a:effectLst>
                <a:latin typeface="Times New Roman" pitchFamily="18" charset="0"/>
                <a:cs typeface="Times New Roman" pitchFamily="18" charset="0"/>
              </a:rPr>
              <a:t>Информация о ставках налогов и налоговых льготах, установленных решением Совета депутатов Можайского городского округа Московской области</a:t>
            </a:r>
            <a:r>
              <a:rPr lang="ru-RU" sz="1600" dirty="0"/>
              <a:t> </a:t>
            </a:r>
          </a:p>
        </p:txBody>
      </p:sp>
      <p:pic>
        <p:nvPicPr>
          <p:cNvPr id="46083" name="Рисунок 32" descr="Описание: Можайск-ГО-ПП-01"/>
          <p:cNvPicPr>
            <a:picLocks noChangeAspect="1" noChangeArrowheads="1"/>
          </p:cNvPicPr>
          <p:nvPr/>
        </p:nvPicPr>
        <p:blipFill>
          <a:blip r:embed="rId2"/>
          <a:srcRect/>
          <a:stretch>
            <a:fillRect/>
          </a:stretch>
        </p:blipFill>
        <p:spPr bwMode="auto">
          <a:xfrm>
            <a:off x="370575" y="383917"/>
            <a:ext cx="642937" cy="803275"/>
          </a:xfrm>
          <a:prstGeom prst="rect">
            <a:avLst/>
          </a:prstGeom>
          <a:noFill/>
          <a:ln w="9525">
            <a:noFill/>
            <a:miter lim="800000"/>
            <a:headEnd/>
            <a:tailEnd/>
          </a:ln>
        </p:spPr>
      </p:pic>
      <p:sp>
        <p:nvSpPr>
          <p:cNvPr id="46084" name="Прямоугольник 89"/>
          <p:cNvSpPr>
            <a:spLocks noChangeArrowheads="1"/>
          </p:cNvSpPr>
          <p:nvPr/>
        </p:nvSpPr>
        <p:spPr bwMode="auto">
          <a:xfrm>
            <a:off x="1692275" y="6553200"/>
            <a:ext cx="7286625" cy="304800"/>
          </a:xfrm>
          <a:prstGeom prst="rect">
            <a:avLst/>
          </a:prstGeom>
          <a:noFill/>
          <a:ln w="9525">
            <a:noFill/>
            <a:miter lim="800000"/>
            <a:headEnd/>
            <a:tailEnd/>
          </a:ln>
        </p:spPr>
        <p:txBody>
          <a:bodyPr>
            <a:spAutoFit/>
          </a:bodyPr>
          <a:lstStyle/>
          <a:p>
            <a:pPr algn="r"/>
            <a:r>
              <a:rPr lang="ru-RU" sz="1400" i="1">
                <a:solidFill>
                  <a:srgbClr val="000072"/>
                </a:solidFill>
                <a:latin typeface="Times New Roman" pitchFamily="18" charset="0"/>
                <a:cs typeface="Times New Roman" pitchFamily="18" charset="0"/>
              </a:rPr>
              <a:t>Можайский городской округ</a:t>
            </a:r>
            <a:endParaRPr lang="ru-RU" sz="1400">
              <a:latin typeface="Times New Roman" pitchFamily="18" charset="0"/>
              <a:cs typeface="Times New Roman" pitchFamily="18" charset="0"/>
            </a:endParaRPr>
          </a:p>
        </p:txBody>
      </p:sp>
      <p:graphicFrame>
        <p:nvGraphicFramePr>
          <p:cNvPr id="5" name="Group 65"/>
          <p:cNvGraphicFramePr>
            <a:graphicFrameLocks noGrp="1"/>
          </p:cNvGraphicFramePr>
          <p:nvPr/>
        </p:nvGraphicFramePr>
        <p:xfrm>
          <a:off x="428596" y="1285859"/>
          <a:ext cx="8364566" cy="4920284"/>
        </p:xfrm>
        <a:graphic>
          <a:graphicData uri="http://schemas.openxmlformats.org/drawingml/2006/table">
            <a:tbl>
              <a:tblPr/>
              <a:tblGrid>
                <a:gridCol w="524960"/>
                <a:gridCol w="4895404"/>
                <a:gridCol w="819064"/>
                <a:gridCol w="1220689"/>
                <a:gridCol w="904449"/>
              </a:tblGrid>
              <a:tr h="58253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Ставка налога,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Нормативный правовой акт</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Дата начала действия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FF"/>
                    </a:solidFill>
                  </a:tcPr>
                </a:tc>
              </a:tr>
              <a:tr h="239624">
                <a:tc grid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962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1" i="1" u="none" strike="noStrike" cap="none" normalizeH="0" baseline="0" smtClean="0">
                          <a:ln>
                            <a:noFill/>
                          </a:ln>
                          <a:solidFill>
                            <a:schemeClr val="tx1"/>
                          </a:solidFill>
                          <a:effectLst/>
                          <a:latin typeface="Times New Roman" pitchFamily="18" charset="0"/>
                          <a:cs typeface="Times New Roman" pitchFamily="18" charset="0"/>
                        </a:rPr>
                        <a:t>Налоговые ставки</a:t>
                      </a:r>
                      <a:endParaRPr kumimoji="0" lang="ru-RU" sz="1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r>
              <a:tr h="184211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2.3</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В отношении объектов налогообложения, включенных в перечень, определяемый в соответствии с п.7 ст. 378.2 Налогового кодекса Российской Федерации,  в отношении объектов налогообложения , предусмотренных абзацем вторым п. 10 ст. 378.2 Налогового кодекса Российской Федерации, а также в отношении объектов налогообложения, кадастровая стоимость каждого из которых превышает 300 млн.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2,0</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Решение Совета депутатов Можайского городского округа от 30.10.2018  № 208/13 «Об установлении налога на имущество физических лиц на территории Можайского городского округа Московской области»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с 01.01.2019</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755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2.4</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Прочие объекты налогообложения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0,5</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Решение Совета депутатов Можайского городского округа от 30.10.2018  № 208/13 «Об установлении налога на имущество физических лиц на территории Можайского городского округа Московской области»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с 01.01.2019</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Заголовок 1"/>
          <p:cNvSpPr>
            <a:spLocks noGrp="1"/>
          </p:cNvSpPr>
          <p:nvPr>
            <p:ph type="title"/>
          </p:nvPr>
        </p:nvSpPr>
        <p:spPr>
          <a:xfrm>
            <a:off x="857224" y="571480"/>
            <a:ext cx="6421438" cy="1071585"/>
          </a:xfrm>
        </p:spPr>
        <p:txBody>
          <a:bodyPr>
            <a:noAutofit/>
          </a:bodyPr>
          <a:lstStyle/>
          <a:p>
            <a:pPr algn="ctr"/>
            <a:r>
              <a:rPr lang="ru-RU" altLang="ru-RU" sz="2000" b="1" dirty="0" smtClean="0">
                <a:latin typeface="Times New Roman" pitchFamily="18" charset="0"/>
                <a:cs typeface="Times New Roman" pitchFamily="18" charset="0"/>
              </a:rPr>
              <a:t>Административно-территориальное деление</a:t>
            </a:r>
            <a:r>
              <a:rPr lang="en-US" altLang="ru-RU" sz="2000" b="1" dirty="0" smtClean="0">
                <a:latin typeface="Times New Roman" pitchFamily="18" charset="0"/>
                <a:cs typeface="Times New Roman" pitchFamily="18" charset="0"/>
              </a:rPr>
              <a:t/>
            </a:r>
            <a:br>
              <a:rPr lang="en-US" altLang="ru-RU" sz="2000" b="1" dirty="0" smtClean="0">
                <a:latin typeface="Times New Roman" pitchFamily="18" charset="0"/>
                <a:cs typeface="Times New Roman" pitchFamily="18" charset="0"/>
              </a:rPr>
            </a:br>
            <a:r>
              <a:rPr lang="ru-RU" altLang="ru-RU" sz="2000" b="1" dirty="0" smtClean="0">
                <a:latin typeface="Times New Roman" pitchFamily="18" charset="0"/>
                <a:cs typeface="Times New Roman" pitchFamily="18" charset="0"/>
              </a:rPr>
              <a:t> Можайского городского округа</a:t>
            </a:r>
            <a:br>
              <a:rPr lang="ru-RU" altLang="ru-RU" sz="2000" b="1" dirty="0" smtClean="0">
                <a:latin typeface="Times New Roman" pitchFamily="18" charset="0"/>
                <a:cs typeface="Times New Roman" pitchFamily="18" charset="0"/>
              </a:rPr>
            </a:br>
            <a:endParaRPr lang="ru-RU" altLang="ru-RU" sz="2000" dirty="0" smtClean="0"/>
          </a:p>
        </p:txBody>
      </p:sp>
      <p:sp>
        <p:nvSpPr>
          <p:cNvPr id="2" name="Содержимое 2"/>
          <p:cNvSpPr>
            <a:spLocks noGrp="1"/>
          </p:cNvSpPr>
          <p:nvPr>
            <p:ph idx="1"/>
          </p:nvPr>
        </p:nvSpPr>
        <p:spPr>
          <a:xfrm>
            <a:off x="250825" y="1052513"/>
            <a:ext cx="8229600" cy="5072062"/>
          </a:xfrm>
        </p:spPr>
        <p:txBody>
          <a:bodyPr/>
          <a:lstStyle/>
          <a:p>
            <a:pPr marL="0" indent="450000">
              <a:spcBef>
                <a:spcPts val="0"/>
              </a:spcBef>
              <a:buFont typeface="Wingdings" pitchFamily="2" charset="2"/>
              <a:buNone/>
              <a:defRPr/>
            </a:pPr>
            <a:endParaRPr lang="ru-RU" sz="1400" dirty="0" smtClean="0">
              <a:latin typeface="Times New Roman" pitchFamily="18" charset="0"/>
              <a:cs typeface="Times New Roman" pitchFamily="18" charset="0"/>
            </a:endParaRPr>
          </a:p>
          <a:p>
            <a:pPr marL="0" indent="450000">
              <a:spcBef>
                <a:spcPts val="0"/>
              </a:spcBef>
              <a:buFont typeface="Wingdings" pitchFamily="2" charset="2"/>
              <a:buNone/>
              <a:defRPr/>
            </a:pPr>
            <a:endParaRPr lang="ru-RU" sz="1400" dirty="0" smtClean="0">
              <a:latin typeface="Times New Roman" pitchFamily="18" charset="0"/>
              <a:cs typeface="Times New Roman" pitchFamily="18" charset="0"/>
            </a:endParaRPr>
          </a:p>
          <a:p>
            <a:pPr marL="0" indent="450000">
              <a:spcBef>
                <a:spcPts val="0"/>
              </a:spcBef>
              <a:buFont typeface="Wingdings" pitchFamily="2" charset="2"/>
              <a:buNone/>
              <a:defRPr/>
            </a:pPr>
            <a:r>
              <a:rPr lang="ru-RU" sz="1400" dirty="0" smtClean="0">
                <a:latin typeface="Times New Roman" pitchFamily="18" charset="0"/>
                <a:cs typeface="Times New Roman" pitchFamily="18" charset="0"/>
              </a:rPr>
              <a:t>Можайские земли впервые упомянуты в летописи под 1231 годом. В XIII в. </a:t>
            </a:r>
          </a:p>
          <a:p>
            <a:pPr marL="0" indent="0">
              <a:spcBef>
                <a:spcPts val="0"/>
              </a:spcBef>
              <a:buFont typeface="Wingdings" pitchFamily="2" charset="2"/>
              <a:buNone/>
              <a:defRPr/>
            </a:pPr>
            <a:r>
              <a:rPr lang="ru-RU" sz="1400" dirty="0" smtClean="0">
                <a:latin typeface="Times New Roman" pitchFamily="18" charset="0"/>
                <a:cs typeface="Times New Roman" pitchFamily="18" charset="0"/>
              </a:rPr>
              <a:t>город принадлежал Смоленскому княжеству, а в 1303 г. был присоединён к Москве </a:t>
            </a:r>
          </a:p>
          <a:p>
            <a:pPr marL="0" indent="0">
              <a:spcBef>
                <a:spcPts val="0"/>
              </a:spcBef>
              <a:buFont typeface="Wingdings" pitchFamily="2" charset="2"/>
              <a:buNone/>
              <a:defRPr/>
            </a:pPr>
            <a:r>
              <a:rPr lang="ru-RU" sz="1400" dirty="0" smtClean="0">
                <a:latin typeface="Times New Roman" pitchFamily="18" charset="0"/>
                <a:cs typeface="Times New Roman" pitchFamily="18" charset="0"/>
              </a:rPr>
              <a:t>и долгие годы являлся важным укреплённым пунктом на западных границах москов-</a:t>
            </a:r>
          </a:p>
          <a:p>
            <a:pPr marL="0" indent="0">
              <a:spcBef>
                <a:spcPts val="0"/>
              </a:spcBef>
              <a:buFont typeface="Wingdings" pitchFamily="2" charset="2"/>
              <a:buNone/>
              <a:defRPr/>
            </a:pPr>
            <a:r>
              <a:rPr lang="ru-RU" sz="1400" dirty="0" smtClean="0">
                <a:latin typeface="Times New Roman" pitchFamily="18" charset="0"/>
                <a:cs typeface="Times New Roman" pitchFamily="18" charset="0"/>
              </a:rPr>
              <a:t>ских владений. В 1389—1493 гг. Можайск — центр удельного княжества, где ,</a:t>
            </a:r>
          </a:p>
          <a:p>
            <a:pPr marL="0" indent="0">
              <a:spcBef>
                <a:spcPts val="0"/>
              </a:spcBef>
              <a:buFont typeface="Wingdings" pitchFamily="2" charset="2"/>
              <a:buNone/>
              <a:defRPr/>
            </a:pPr>
            <a:r>
              <a:rPr lang="ru-RU" sz="1400" dirty="0" smtClean="0">
                <a:latin typeface="Times New Roman" pitchFamily="18" charset="0"/>
                <a:cs typeface="Times New Roman" pitchFamily="18" charset="0"/>
              </a:rPr>
              <a:t>чеканились собственные монеты, основывались монастыри. </a:t>
            </a:r>
          </a:p>
          <a:p>
            <a:pPr marL="0" indent="450000">
              <a:spcBef>
                <a:spcPts val="0"/>
              </a:spcBef>
              <a:buFont typeface="Wingdings" pitchFamily="2" charset="2"/>
              <a:buNone/>
              <a:defRPr/>
            </a:pPr>
            <a:r>
              <a:rPr lang="ru-RU" sz="1400" dirty="0" smtClean="0">
                <a:latin typeface="Times New Roman" pitchFamily="18" charset="0"/>
                <a:cs typeface="Times New Roman" pitchFamily="18" charset="0"/>
              </a:rPr>
              <a:t>В XIV веке Можайск пережил пору расцвета. Он был одним из религиозных центров Русского  государства, благодаря особо почитаемой иконе Николы Можайского. </a:t>
            </a:r>
          </a:p>
          <a:p>
            <a:pPr marL="0" indent="450000" algn="just">
              <a:spcBef>
                <a:spcPts val="0"/>
              </a:spcBef>
              <a:buFont typeface="Wingdings" pitchFamily="2" charset="2"/>
              <a:buNone/>
              <a:defRPr/>
            </a:pPr>
            <a:r>
              <a:rPr lang="ru-RU" sz="1400" dirty="0" smtClean="0">
                <a:latin typeface="Times New Roman" pitchFamily="18" charset="0"/>
                <a:cs typeface="Times New Roman" pitchFamily="18" charset="0"/>
              </a:rPr>
              <a:t>В начале XVII в. город оказался в центре событий польско-литовской интервенции, летом 1618 г. более 1,5 тыс. казаков отражали в Можайске атаки осадивших город польских войск королевича Владислава. </a:t>
            </a:r>
          </a:p>
          <a:p>
            <a:pPr marL="0" indent="450000" algn="just">
              <a:spcBef>
                <a:spcPts val="0"/>
              </a:spcBef>
              <a:buFont typeface="Wingdings" pitchFamily="2" charset="2"/>
              <a:buNone/>
              <a:defRPr/>
            </a:pPr>
            <a:r>
              <a:rPr lang="ru-RU" sz="1400" dirty="0" smtClean="0">
                <a:latin typeface="Times New Roman" pitchFamily="18" charset="0"/>
                <a:cs typeface="Times New Roman" pitchFamily="18" charset="0"/>
              </a:rPr>
              <a:t>В 1624—1626 годах в Можайске был выстроен каменный кремль по образцу московского Китай-города с двумя воротами и шестью башнями. </a:t>
            </a:r>
          </a:p>
          <a:p>
            <a:pPr marL="0" indent="450000" algn="just">
              <a:spcBef>
                <a:spcPts val="0"/>
              </a:spcBef>
              <a:buFont typeface="Wingdings" pitchFamily="2" charset="2"/>
              <a:buNone/>
              <a:defRPr/>
            </a:pPr>
            <a:r>
              <a:rPr lang="ru-RU" sz="1400" dirty="0" smtClean="0">
                <a:latin typeface="Times New Roman" pitchFamily="18" charset="0"/>
                <a:cs typeface="Times New Roman" pitchFamily="18" charset="0"/>
              </a:rPr>
              <a:t>Можайский район был образован 12 июля 1929 года в составе Московского округа Московской области.</a:t>
            </a:r>
          </a:p>
          <a:p>
            <a:pPr marL="0" indent="450000" algn="just">
              <a:spcBef>
                <a:spcPts val="0"/>
              </a:spcBef>
              <a:buFont typeface="Wingdings" pitchFamily="2" charset="2"/>
              <a:buNone/>
              <a:defRPr/>
            </a:pPr>
            <a:r>
              <a:rPr lang="ru-RU" sz="1400" dirty="0" smtClean="0">
                <a:latin typeface="Times New Roman" pitchFamily="18" charset="0"/>
                <a:cs typeface="Times New Roman" pitchFamily="18" charset="0"/>
              </a:rPr>
              <a:t>8 февраля 2018 года в соответствии с  Законом Московской области от 27.01.2018 № 1/2018-ОЗ     «Об организации местного самоуправления на территории Можайского муниципального района» Можайский муниципальный район был преобразован в городской округ.</a:t>
            </a:r>
          </a:p>
          <a:p>
            <a:pPr marL="0" indent="450000" algn="just">
              <a:spcBef>
                <a:spcPts val="0"/>
              </a:spcBef>
              <a:buFont typeface="Wingdings" pitchFamily="2" charset="2"/>
              <a:buNone/>
              <a:defRPr/>
            </a:pPr>
            <a:r>
              <a:rPr lang="ru-RU" sz="1400" dirty="0" smtClean="0">
                <a:latin typeface="Times New Roman" pitchFamily="18" charset="0"/>
                <a:cs typeface="Times New Roman" pitchFamily="18" charset="0"/>
              </a:rPr>
              <a:t>В состав Можайского городского округа входит 358 населенных пунктов.</a:t>
            </a:r>
          </a:p>
          <a:p>
            <a:pPr marL="0" indent="450000" algn="just">
              <a:spcBef>
                <a:spcPts val="0"/>
              </a:spcBef>
              <a:buFont typeface="Wingdings" pitchFamily="2" charset="2"/>
              <a:buNone/>
              <a:defRPr/>
            </a:pPr>
            <a:endParaRPr lang="ru-RU" altLang="ru-RU" sz="1400" dirty="0" smtClean="0">
              <a:latin typeface="Times New Roman" pitchFamily="18" charset="0"/>
              <a:cs typeface="Times New Roman" pitchFamily="18" charset="0"/>
            </a:endParaRPr>
          </a:p>
        </p:txBody>
      </p:sp>
      <p:sp>
        <p:nvSpPr>
          <p:cNvPr id="12293" name="Прямоугольник 4"/>
          <p:cNvSpPr>
            <a:spLocks noChangeArrowheads="1"/>
          </p:cNvSpPr>
          <p:nvPr/>
        </p:nvSpPr>
        <p:spPr bwMode="auto">
          <a:xfrm>
            <a:off x="6429388" y="6550025"/>
            <a:ext cx="2370138" cy="307975"/>
          </a:xfrm>
          <a:prstGeom prst="rect">
            <a:avLst/>
          </a:prstGeom>
          <a:noFill/>
          <a:ln w="9525">
            <a:noFill/>
            <a:miter lim="800000"/>
            <a:headEnd/>
            <a:tailEnd/>
          </a:ln>
        </p:spPr>
        <p:txBody>
          <a:bodyPr wrap="none">
            <a:spAutoFit/>
          </a:bodyPr>
          <a:lstStyle/>
          <a:p>
            <a:pPr algn="r"/>
            <a:r>
              <a:rPr lang="ru-RU" altLang="ru-RU" sz="1400" i="1" dirty="0">
                <a:solidFill>
                  <a:srgbClr val="000072"/>
                </a:solidFill>
                <a:latin typeface="Times New Roman" pitchFamily="18" charset="0"/>
                <a:cs typeface="Times New Roman" pitchFamily="18" charset="0"/>
              </a:rPr>
              <a:t>Можайский городской округ</a:t>
            </a:r>
            <a:endParaRPr lang="ru-RU" altLang="ru-RU" sz="1400" dirty="0">
              <a:latin typeface="Times New Roman" pitchFamily="18" charset="0"/>
              <a:cs typeface="Times New Roman" pitchFamily="18" charset="0"/>
            </a:endParaRPr>
          </a:p>
        </p:txBody>
      </p:sp>
      <p:sp>
        <p:nvSpPr>
          <p:cNvPr id="12294" name="Rectangle 6"/>
          <p:cNvSpPr>
            <a:spLocks noChangeArrowheads="1"/>
          </p:cNvSpPr>
          <p:nvPr/>
        </p:nvSpPr>
        <p:spPr bwMode="auto">
          <a:xfrm>
            <a:off x="214313" y="714375"/>
            <a:ext cx="33004125" cy="1338263"/>
          </a:xfrm>
          <a:prstGeom prst="rect">
            <a:avLst/>
          </a:prstGeom>
          <a:noFill/>
          <a:ln w="9525">
            <a:noFill/>
            <a:miter lim="800000"/>
            <a:headEnd/>
            <a:tailEnd/>
          </a:ln>
        </p:spPr>
        <p:txBody>
          <a:bodyPr anchor="ctr">
            <a:spAutoFit/>
          </a:bodyPr>
          <a:lstStyle/>
          <a:p>
            <a:pPr indent="450850" eaLnBrk="0" hangingPunct="0">
              <a:tabLst>
                <a:tab pos="457200" algn="l"/>
              </a:tabLst>
            </a:pPr>
            <a:endParaRPr lang="ru-RU" altLang="ru-RU" sz="900">
              <a:latin typeface="Times New Roman" pitchFamily="18" charset="0"/>
              <a:cs typeface="Times New Roman" pitchFamily="18" charset="0"/>
            </a:endParaRPr>
          </a:p>
          <a:p>
            <a:pPr indent="450850" eaLnBrk="0" hangingPunct="0">
              <a:tabLst>
                <a:tab pos="457200" algn="l"/>
              </a:tabLst>
            </a:pPr>
            <a:endParaRPr lang="ru-RU" altLang="ru-RU" sz="900">
              <a:latin typeface="Times New Roman" pitchFamily="18" charset="0"/>
              <a:cs typeface="Times New Roman" pitchFamily="18" charset="0"/>
            </a:endParaRPr>
          </a:p>
          <a:p>
            <a:pPr indent="450850" eaLnBrk="0" hangingPunct="0">
              <a:tabLst>
                <a:tab pos="457200" algn="l"/>
              </a:tabLst>
            </a:pPr>
            <a:endParaRPr lang="ru-RU" altLang="ru-RU" sz="900">
              <a:latin typeface="Times New Roman" pitchFamily="18" charset="0"/>
              <a:cs typeface="Times New Roman" pitchFamily="18" charset="0"/>
            </a:endParaRPr>
          </a:p>
          <a:p>
            <a:pPr indent="450850" eaLnBrk="0" hangingPunct="0">
              <a:tabLst>
                <a:tab pos="457200" algn="l"/>
              </a:tabLst>
            </a:pPr>
            <a:endParaRPr lang="ru-RU" altLang="ru-RU" sz="900">
              <a:latin typeface="Times New Roman" pitchFamily="18" charset="0"/>
              <a:cs typeface="Times New Roman" pitchFamily="18" charset="0"/>
            </a:endParaRPr>
          </a:p>
          <a:p>
            <a:pPr indent="450850" eaLnBrk="0" hangingPunct="0">
              <a:tabLst>
                <a:tab pos="457200" algn="l"/>
              </a:tabLst>
            </a:pPr>
            <a:endParaRPr lang="ru-RU" altLang="ru-RU" sz="900">
              <a:latin typeface="Times New Roman" pitchFamily="18" charset="0"/>
              <a:cs typeface="Times New Roman" pitchFamily="18" charset="0"/>
            </a:endParaRPr>
          </a:p>
          <a:p>
            <a:pPr indent="450850" eaLnBrk="0" hangingPunct="0">
              <a:tabLst>
                <a:tab pos="457200" algn="l"/>
              </a:tabLst>
            </a:pPr>
            <a:endParaRPr lang="ru-RU" altLang="ru-RU" sz="900">
              <a:latin typeface="Times New Roman" pitchFamily="18" charset="0"/>
              <a:cs typeface="Times New Roman" pitchFamily="18" charset="0"/>
            </a:endParaRPr>
          </a:p>
          <a:p>
            <a:pPr indent="450850" eaLnBrk="0" hangingPunct="0">
              <a:tabLst>
                <a:tab pos="457200" algn="l"/>
              </a:tabLst>
            </a:pPr>
            <a:endParaRPr lang="ru-RU" altLang="ru-RU" sz="900">
              <a:latin typeface="Times New Roman" pitchFamily="18" charset="0"/>
              <a:cs typeface="Times New Roman" pitchFamily="18" charset="0"/>
            </a:endParaRPr>
          </a:p>
          <a:p>
            <a:pPr indent="450850" eaLnBrk="0" hangingPunct="0">
              <a:tabLst>
                <a:tab pos="457200" algn="l"/>
              </a:tabLst>
            </a:pPr>
            <a:endParaRPr lang="ru-RU" altLang="ru-RU" sz="900">
              <a:latin typeface="Times New Roman" pitchFamily="18" charset="0"/>
              <a:cs typeface="Times New Roman" pitchFamily="18" charset="0"/>
            </a:endParaRPr>
          </a:p>
          <a:p>
            <a:pPr indent="450850" eaLnBrk="0" hangingPunct="0">
              <a:tabLst>
                <a:tab pos="457200" algn="l"/>
              </a:tabLst>
            </a:pPr>
            <a:endParaRPr lang="ru-RU" altLang="ru-RU" sz="900">
              <a:latin typeface="Times New Roman" pitchFamily="18" charset="0"/>
              <a:cs typeface="Times New Roman" pitchFamily="18" charset="0"/>
            </a:endParaRPr>
          </a:p>
        </p:txBody>
      </p:sp>
      <p:pic>
        <p:nvPicPr>
          <p:cNvPr id="12295" name="Рисунок 32" descr="Описание: Можайск-ГО-ПП-01"/>
          <p:cNvPicPr>
            <a:picLocks noChangeAspect="1" noChangeArrowheads="1"/>
          </p:cNvPicPr>
          <p:nvPr/>
        </p:nvPicPr>
        <p:blipFill>
          <a:blip r:embed="rId2"/>
          <a:srcRect/>
          <a:stretch>
            <a:fillRect/>
          </a:stretch>
        </p:blipFill>
        <p:spPr bwMode="auto">
          <a:xfrm>
            <a:off x="466478" y="487327"/>
            <a:ext cx="642938" cy="803275"/>
          </a:xfrm>
          <a:prstGeom prst="rect">
            <a:avLst/>
          </a:prstGeom>
          <a:noFill/>
          <a:ln w="9525">
            <a:noFill/>
            <a:miter lim="800000"/>
            <a:headEnd/>
            <a:tailEnd/>
          </a:ln>
        </p:spPr>
      </p:pic>
      <p:pic>
        <p:nvPicPr>
          <p:cNvPr id="3" name="Picture 2" descr="C:\Users\buch1\Desktop\Бюджет для граждан 22\1643026638_37-vsegda-pomnim-com-p-mozhaisk-novonikolskii-sobor-foto-37.jpg"/>
          <p:cNvPicPr>
            <a:picLocks noChangeAspect="1" noChangeArrowheads="1"/>
          </p:cNvPicPr>
          <p:nvPr/>
        </p:nvPicPr>
        <p:blipFill>
          <a:blip r:embed="rId3" cstate="print"/>
          <a:srcRect/>
          <a:stretch>
            <a:fillRect/>
          </a:stretch>
        </p:blipFill>
        <p:spPr bwMode="auto">
          <a:xfrm>
            <a:off x="7143768" y="500043"/>
            <a:ext cx="1527675" cy="2117304"/>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214414" y="285728"/>
            <a:ext cx="7385078" cy="714375"/>
          </a:xfrm>
          <a:prstGeom prst="rect">
            <a:avLst/>
          </a:prstGeom>
          <a:noFill/>
          <a:ln w="9525">
            <a:noFill/>
            <a:miter lim="800000"/>
            <a:headEnd/>
            <a:tailEnd/>
          </a:ln>
        </p:spPr>
        <p:txBody>
          <a:bodyPr anchor="ctr"/>
          <a:lstStyle/>
          <a:p>
            <a:pPr algn="ctr">
              <a:defRPr/>
            </a:pPr>
            <a:r>
              <a:rPr lang="ru-RU" sz="1600" i="1" dirty="0">
                <a:effectLst>
                  <a:outerShdw blurRad="38100" dist="38100" dir="2700000" algn="tl">
                    <a:srgbClr val="C0C0C0"/>
                  </a:outerShdw>
                </a:effectLst>
                <a:latin typeface="Times New Roman" pitchFamily="18" charset="0"/>
                <a:cs typeface="Times New Roman" pitchFamily="18" charset="0"/>
              </a:rPr>
              <a:t>Информация </a:t>
            </a:r>
            <a:r>
              <a:rPr lang="ru-RU" sz="1600" i="1" dirty="0" smtClean="0">
                <a:effectLst>
                  <a:outerShdw blurRad="38100" dist="38100" dir="2700000" algn="tl">
                    <a:srgbClr val="C0C0C0"/>
                  </a:outerShdw>
                </a:effectLst>
                <a:latin typeface="Times New Roman" pitchFamily="18" charset="0"/>
                <a:cs typeface="Times New Roman" pitchFamily="18" charset="0"/>
              </a:rPr>
              <a:t>об оценке налоговых расходов в связи с  предоставлением льгот, </a:t>
            </a:r>
            <a:r>
              <a:rPr lang="ru-RU" sz="1600" i="1" dirty="0">
                <a:effectLst>
                  <a:outerShdw blurRad="38100" dist="38100" dir="2700000" algn="tl">
                    <a:srgbClr val="C0C0C0"/>
                  </a:outerShdw>
                </a:effectLst>
                <a:latin typeface="Times New Roman" pitchFamily="18" charset="0"/>
                <a:cs typeface="Times New Roman" pitchFamily="18" charset="0"/>
              </a:rPr>
              <a:t>установленных решением Совета депутатов Можайского городского округа Московской области</a:t>
            </a:r>
            <a:r>
              <a:rPr lang="ru-RU" sz="1600" dirty="0"/>
              <a:t> </a:t>
            </a:r>
          </a:p>
        </p:txBody>
      </p:sp>
      <p:pic>
        <p:nvPicPr>
          <p:cNvPr id="46083" name="Рисунок 32" descr="Описание: Можайск-ГО-ПП-01"/>
          <p:cNvPicPr>
            <a:picLocks noChangeAspect="1" noChangeArrowheads="1"/>
          </p:cNvPicPr>
          <p:nvPr/>
        </p:nvPicPr>
        <p:blipFill>
          <a:blip r:embed="rId2" cstate="print"/>
          <a:srcRect/>
          <a:stretch>
            <a:fillRect/>
          </a:stretch>
        </p:blipFill>
        <p:spPr bwMode="auto">
          <a:xfrm>
            <a:off x="361848" y="380848"/>
            <a:ext cx="601979" cy="752103"/>
          </a:xfrm>
          <a:prstGeom prst="rect">
            <a:avLst/>
          </a:prstGeom>
          <a:noFill/>
          <a:ln w="9525">
            <a:noFill/>
            <a:miter lim="800000"/>
            <a:headEnd/>
            <a:tailEnd/>
          </a:ln>
        </p:spPr>
      </p:pic>
      <p:sp>
        <p:nvSpPr>
          <p:cNvPr id="46084" name="Прямоугольник 89"/>
          <p:cNvSpPr>
            <a:spLocks noChangeArrowheads="1"/>
          </p:cNvSpPr>
          <p:nvPr/>
        </p:nvSpPr>
        <p:spPr bwMode="auto">
          <a:xfrm>
            <a:off x="1692275" y="6553200"/>
            <a:ext cx="7286625" cy="304800"/>
          </a:xfrm>
          <a:prstGeom prst="rect">
            <a:avLst/>
          </a:prstGeom>
          <a:noFill/>
          <a:ln w="9525">
            <a:noFill/>
            <a:miter lim="800000"/>
            <a:headEnd/>
            <a:tailEnd/>
          </a:ln>
        </p:spPr>
        <p:txBody>
          <a:bodyPr>
            <a:spAutoFit/>
          </a:bodyPr>
          <a:lstStyle/>
          <a:p>
            <a:pPr algn="r"/>
            <a:r>
              <a:rPr lang="ru-RU" sz="1400" i="1">
                <a:solidFill>
                  <a:srgbClr val="000072"/>
                </a:solidFill>
                <a:latin typeface="Times New Roman" pitchFamily="18" charset="0"/>
                <a:cs typeface="Times New Roman" pitchFamily="18" charset="0"/>
              </a:rPr>
              <a:t>Можайский городской округ</a:t>
            </a:r>
            <a:endParaRPr lang="ru-RU" sz="1400">
              <a:latin typeface="Times New Roman" pitchFamily="18" charset="0"/>
              <a:cs typeface="Times New Roman" pitchFamily="18" charset="0"/>
            </a:endParaRPr>
          </a:p>
        </p:txBody>
      </p:sp>
      <p:graphicFrame>
        <p:nvGraphicFramePr>
          <p:cNvPr id="5" name="Group 65"/>
          <p:cNvGraphicFramePr>
            <a:graphicFrameLocks noGrp="1"/>
          </p:cNvGraphicFramePr>
          <p:nvPr/>
        </p:nvGraphicFramePr>
        <p:xfrm>
          <a:off x="313038" y="1124743"/>
          <a:ext cx="8330928" cy="5262472"/>
        </p:xfrm>
        <a:graphic>
          <a:graphicData uri="http://schemas.openxmlformats.org/drawingml/2006/table">
            <a:tbl>
              <a:tblPr/>
              <a:tblGrid>
                <a:gridCol w="1260141"/>
                <a:gridCol w="4270475"/>
                <a:gridCol w="1474441"/>
                <a:gridCol w="1325871"/>
              </a:tblGrid>
              <a:tr h="95558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Нормативный правовой акт</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Налоговые льготы</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9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Наименование Порядка, утвержденного Постановлением Администрации  Можайского ГО</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Оценка налоговых расходов в разрезе льгот за 2021 год, тыс. руб.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r>
              <a:tr h="237953">
                <a:tc gridSpan="4">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1. Земельный налог</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4063047">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Решение Совета депутатов Можайского городского округа от 26.11.2019  № 539/29 «Об установлении земельного налога на территории Можайского городского округа Московской области»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800" b="0" i="0" u="none" strike="noStrike" cap="none" normalizeH="0" baseline="0" dirty="0" smtClean="0">
                          <a:ln>
                            <a:noFill/>
                          </a:ln>
                          <a:solidFill>
                            <a:schemeClr val="tx1"/>
                          </a:solidFill>
                          <a:effectLst/>
                          <a:latin typeface="Times New Roman" pitchFamily="18" charset="0"/>
                          <a:cs typeface="Times New Roman" pitchFamily="18" charset="0"/>
                        </a:rPr>
                        <a:t>1.1. Налоговые льготы в размере 100 процентов в отношении одного земельного участка на территории Можайского городского округа, находящегося в собственности, постоянном (бессрочном) пользовании или пожизненном наследуемом владении, предназначенного для индивидуального жилищного строительства, ведения личного подсобного хозяйства, садоводства, огородничества, следующим категориям налогоплательщиков:                                                                                                                                                                                                                                                                     - Герои Советского Союза, Герои Российской Федерации, полные кавалеры ордена Славы;                                                                                                                                               - инвалиды I и II групп инвалидности;                                                                                                                                                                                                                                                     - инвалиды с детства, дети-инвалиды;                                                                                                                                                                                                                                                   -ветераны и инвалиды Великой Отечественной войны, а также ветераны и инвалиды боевых действий;                                                                                                                             - физические лица, имеющих право на получение социальной поддержки в соответствии с Законом Российской Федерации "О социальной защите граждан, подвергшихся воздействию радиации вследствие катастрофы на Чернобыльской АЭС" (редакции Закона Российской Федерации от 18 июня 1992 года № 3061-1), в соответствии с Федеральным законом от 26 ноября 1998 года № 175-ФЗ "О социальной защите граждан Российской Федерации, подвергшихся воздействию радиации вследствие аварии в 1957 году на производственном объединении "Маяк" и сбросов радиоактивных отходов в реку </a:t>
                      </a:r>
                      <a:r>
                        <a:rPr kumimoji="0" lang="ru-RU" sz="800" b="0" i="0" u="none" strike="noStrike" cap="none" normalizeH="0" baseline="0" dirty="0" err="1" smtClean="0">
                          <a:ln>
                            <a:noFill/>
                          </a:ln>
                          <a:solidFill>
                            <a:schemeClr val="tx1"/>
                          </a:solidFill>
                          <a:effectLst/>
                          <a:latin typeface="Times New Roman" pitchFamily="18" charset="0"/>
                          <a:cs typeface="Times New Roman" pitchFamily="18" charset="0"/>
                        </a:rPr>
                        <a:t>Теча</a:t>
                      </a:r>
                      <a:r>
                        <a:rPr kumimoji="0" lang="ru-RU" sz="800" b="0" i="0" u="none" strike="noStrike" cap="none" normalizeH="0" baseline="0" dirty="0" smtClean="0">
                          <a:ln>
                            <a:noFill/>
                          </a:ln>
                          <a:solidFill>
                            <a:schemeClr val="tx1"/>
                          </a:solidFill>
                          <a:effectLst/>
                          <a:latin typeface="Times New Roman" pitchFamily="18" charset="0"/>
                          <a:cs typeface="Times New Roman" pitchFamily="18" charset="0"/>
                        </a:rPr>
                        <a:t>" и в соответствии с Федеральным законом от 10 января 2002 года № 2-ФЗ "О социальных гарантиях гражданам, подвергшимся радиационному воздействию вследствие ядерных испытаний на Семипалатинском полигоне";   </a:t>
                      </a:r>
                    </a:p>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800" b="0" i="0" u="none" strike="noStrike" cap="none" normalizeH="0" baseline="0" dirty="0" smtClean="0">
                          <a:ln>
                            <a:noFill/>
                          </a:ln>
                          <a:solidFill>
                            <a:schemeClr val="tx1"/>
                          </a:solidFill>
                          <a:effectLst/>
                          <a:latin typeface="Times New Roman" pitchFamily="18" charset="0"/>
                          <a:cs typeface="Times New Roman" pitchFamily="18" charset="0"/>
                        </a:rPr>
                        <a:t>-физические лица, принимавшие в составе подразделений особого риска непосредственное участие в испытаниях ядерного и термоядерного оружия, ликвидации аварий ядерных установок на средствах вооружения и военных объектах;                                                                                                                                                                            - физические лица, получившие или перенесшие лучевую болезнь или ставшие инвалидами в результате испытаний, учений и иных работ, связанных с любыми видами ядерных установок, включая ядерное оружие и космическую технику;                                                                                                                                                                          - физические лица, являющиеся членами семей военнослужащих и сотрудников органов внутренних дел, потерявших кормильца при исполнении им служебных обязанностей: родители (мать, отец); супруга (супруг), не вступившая (не вступивший) в повторной брак; несовершеннолетние дети;                                                                                                    - несовершеннолетние узники концлагерей, гетто и других мест принудительного содержания в период Великой Отечественной войны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Постановление Администрации Можайского городского округа Московской области от 03.06.2020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 № 1207-П «Об утверждении Порядка формирования перечня налоговых расходов Можайского городского округа Московской области и оценки налоговых расходов Можайского городского округа Московской области»</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общее количество налогоплательщиков - 73143 ед.;</a:t>
                      </a:r>
                    </a:p>
                    <a:p>
                      <a:r>
                        <a:rPr lang="ru-RU" sz="900" kern="1200" dirty="0" smtClean="0">
                          <a:solidFill>
                            <a:schemeClr val="tx1"/>
                          </a:solidFill>
                          <a:latin typeface="Times New Roman" pitchFamily="18" charset="0"/>
                          <a:ea typeface="+mn-ea"/>
                          <a:cs typeface="Times New Roman" pitchFamily="18" charset="0"/>
                        </a:rPr>
                        <a:t>-количество плательщиков, воспользовавшихся льготой  - 2322 ед.;</a:t>
                      </a:r>
                    </a:p>
                    <a:p>
                      <a:r>
                        <a:rPr lang="ru-RU" sz="900" kern="1200" dirty="0" smtClean="0">
                          <a:solidFill>
                            <a:schemeClr val="tx1"/>
                          </a:solidFill>
                          <a:latin typeface="Times New Roman" pitchFamily="18" charset="0"/>
                          <a:ea typeface="+mn-ea"/>
                          <a:cs typeface="Times New Roman" pitchFamily="18" charset="0"/>
                        </a:rPr>
                        <a:t>- сумма выпадающих доходов бюджета округа - 2311,0 тыс. рублей;</a:t>
                      </a:r>
                    </a:p>
                    <a:p>
                      <a:r>
                        <a:rPr lang="ru-RU" sz="900" kern="1200" dirty="0" smtClean="0">
                          <a:solidFill>
                            <a:schemeClr val="tx1"/>
                          </a:solidFill>
                          <a:latin typeface="Times New Roman" pitchFamily="18" charset="0"/>
                          <a:ea typeface="+mn-ea"/>
                          <a:cs typeface="Times New Roman" pitchFamily="18" charset="0"/>
                        </a:rPr>
                        <a:t>- </a:t>
                      </a:r>
                      <a:r>
                        <a:rPr lang="ru-RU" sz="900" kern="1200" dirty="0" err="1" smtClean="0">
                          <a:solidFill>
                            <a:schemeClr val="tx1"/>
                          </a:solidFill>
                          <a:latin typeface="Times New Roman" pitchFamily="18" charset="0"/>
                          <a:ea typeface="+mn-ea"/>
                          <a:cs typeface="Times New Roman" pitchFamily="18" charset="0"/>
                        </a:rPr>
                        <a:t>востребованность</a:t>
                      </a:r>
                      <a:r>
                        <a:rPr lang="ru-RU" sz="900" kern="1200" dirty="0" smtClean="0">
                          <a:solidFill>
                            <a:schemeClr val="tx1"/>
                          </a:solidFill>
                          <a:latin typeface="Times New Roman" pitchFamily="18" charset="0"/>
                          <a:ea typeface="+mn-ea"/>
                          <a:cs typeface="Times New Roman" pitchFamily="18" charset="0"/>
                        </a:rPr>
                        <a:t>  -  3,2 %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p>
                      <a:pPr marL="228600" marR="0" lvl="0" indent="-228600" algn="just" defTabSz="914400" rtl="0" eaLnBrk="0" fontAlgn="base" latinLnBrk="0" hangingPunct="0">
                        <a:lnSpc>
                          <a:spcPct val="100000"/>
                        </a:lnSpc>
                        <a:spcBef>
                          <a:spcPct val="0"/>
                        </a:spcBef>
                        <a:spcAft>
                          <a:spcPct val="0"/>
                        </a:spcAft>
                        <a:buClrTx/>
                        <a:buSzTx/>
                        <a:buFontTx/>
                        <a:buNone/>
                        <a:tabLst/>
                        <a:defRPr/>
                      </a:pPr>
                      <a:endPar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Рисунок 32" descr="Описание: Можайск-ГО-ПП-01"/>
          <p:cNvPicPr>
            <a:picLocks noChangeAspect="1" noChangeArrowheads="1"/>
          </p:cNvPicPr>
          <p:nvPr/>
        </p:nvPicPr>
        <p:blipFill>
          <a:blip r:embed="rId2"/>
          <a:srcRect/>
          <a:stretch>
            <a:fillRect/>
          </a:stretch>
        </p:blipFill>
        <p:spPr bwMode="auto">
          <a:xfrm>
            <a:off x="354099" y="392156"/>
            <a:ext cx="642937" cy="803275"/>
          </a:xfrm>
          <a:prstGeom prst="rect">
            <a:avLst/>
          </a:prstGeom>
          <a:noFill/>
          <a:ln w="9525">
            <a:noFill/>
            <a:miter lim="800000"/>
            <a:headEnd/>
            <a:tailEnd/>
          </a:ln>
        </p:spPr>
      </p:pic>
      <p:sp>
        <p:nvSpPr>
          <p:cNvPr id="46084" name="Прямоугольник 89"/>
          <p:cNvSpPr>
            <a:spLocks noChangeArrowheads="1"/>
          </p:cNvSpPr>
          <p:nvPr/>
        </p:nvSpPr>
        <p:spPr bwMode="auto">
          <a:xfrm>
            <a:off x="1692275" y="6553200"/>
            <a:ext cx="7286625" cy="304800"/>
          </a:xfrm>
          <a:prstGeom prst="rect">
            <a:avLst/>
          </a:prstGeom>
          <a:noFill/>
          <a:ln w="9525">
            <a:noFill/>
            <a:miter lim="800000"/>
            <a:headEnd/>
            <a:tailEnd/>
          </a:ln>
        </p:spPr>
        <p:txBody>
          <a:bodyPr>
            <a:spAutoFit/>
          </a:bodyPr>
          <a:lstStyle/>
          <a:p>
            <a:pPr algn="r"/>
            <a:r>
              <a:rPr lang="ru-RU" sz="1400" i="1">
                <a:solidFill>
                  <a:srgbClr val="000072"/>
                </a:solidFill>
                <a:latin typeface="Times New Roman" pitchFamily="18" charset="0"/>
                <a:cs typeface="Times New Roman" pitchFamily="18" charset="0"/>
              </a:rPr>
              <a:t>Можайский городской округ</a:t>
            </a:r>
            <a:endParaRPr lang="ru-RU" sz="1400">
              <a:latin typeface="Times New Roman" pitchFamily="18" charset="0"/>
              <a:cs typeface="Times New Roman" pitchFamily="18" charset="0"/>
            </a:endParaRPr>
          </a:p>
        </p:txBody>
      </p:sp>
      <p:graphicFrame>
        <p:nvGraphicFramePr>
          <p:cNvPr id="5" name="Group 65"/>
          <p:cNvGraphicFramePr>
            <a:graphicFrameLocks noGrp="1"/>
          </p:cNvGraphicFramePr>
          <p:nvPr/>
        </p:nvGraphicFramePr>
        <p:xfrm>
          <a:off x="323528" y="1484784"/>
          <a:ext cx="8424937" cy="4284000"/>
        </p:xfrm>
        <a:graphic>
          <a:graphicData uri="http://schemas.openxmlformats.org/drawingml/2006/table">
            <a:tbl>
              <a:tblPr/>
              <a:tblGrid>
                <a:gridCol w="1512168"/>
                <a:gridCol w="3888432"/>
                <a:gridCol w="1768446"/>
                <a:gridCol w="1255891"/>
              </a:tblGrid>
              <a:tr h="114382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Нормативный правовой акт</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Налоговые льготы</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Наименование Порядка, утвержденного Постановлением Администрации  Можайского ГО</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1000" b="1"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Оценка налоговых расходов в разрезе льгот за 2021 год, тыс. руб.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r>
              <a:tr h="3140173">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Решение Совета депутатов Можайского городского округа от 26.11.2019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 № 539/29 «Об установлении земельного налога на территории Можайского городского округа Московской области»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1.2. Налоговая льгота в виде уменьшения исчисленной суммы земельного налога на 50 процентов в отношении одного земельного участка, находящегося в собственности, постоянном (бессрочном) пользовании или пожизненном наследуемом  владении, предназначенного для ИЖС, ведения ЛПХ, садоводства, огородничества, следующим категориям налогоплательщиков:                                                                                                </a:t>
                      </a:r>
                    </a:p>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малоимущим семьям и малоимущим одиноко проживающим гражданам, среднедушевой доход которых за последний квартал года, предшествующего налоговому периоду, ниже величины прожиточного минимума, установленной в Московской области на душу населения (действующей на 31 декабря года, предшествующего налоговому периоду, по которому предоставляется льгота). Льгота распространяется на одного из родителей (законных представителей) в малоимущей семье</a:t>
                      </a:r>
                    </a:p>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Постановление Администрации Можайского городского округа Московской области от 03.06.2020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 1207-П « Об утверждении Порядка формирования перечня налоговых расходов Можайского городского округа Московской области и оценки налоговых расходов Можайского городского округа Московской области»</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Данная категория налогоплательщиков в 2021 году льготой не воспользовалась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Rectangle 2"/>
          <p:cNvSpPr>
            <a:spLocks noChangeArrowheads="1"/>
          </p:cNvSpPr>
          <p:nvPr/>
        </p:nvSpPr>
        <p:spPr bwMode="auto">
          <a:xfrm>
            <a:off x="1142976" y="500042"/>
            <a:ext cx="7385078" cy="714375"/>
          </a:xfrm>
          <a:prstGeom prst="rect">
            <a:avLst/>
          </a:prstGeom>
          <a:noFill/>
          <a:ln w="9525">
            <a:noFill/>
            <a:miter lim="800000"/>
            <a:headEnd/>
            <a:tailEnd/>
          </a:ln>
        </p:spPr>
        <p:txBody>
          <a:bodyPr anchor="ctr"/>
          <a:lstStyle/>
          <a:p>
            <a:pPr algn="ctr">
              <a:defRPr/>
            </a:pPr>
            <a:r>
              <a:rPr lang="ru-RU" sz="1600" i="1" dirty="0">
                <a:effectLst>
                  <a:outerShdw blurRad="38100" dist="38100" dir="2700000" algn="tl">
                    <a:srgbClr val="C0C0C0"/>
                  </a:outerShdw>
                </a:effectLst>
                <a:latin typeface="Times New Roman" pitchFamily="18" charset="0"/>
                <a:cs typeface="Times New Roman" pitchFamily="18" charset="0"/>
              </a:rPr>
              <a:t>Информация </a:t>
            </a:r>
            <a:r>
              <a:rPr lang="ru-RU" sz="1600" i="1" dirty="0" smtClean="0">
                <a:effectLst>
                  <a:outerShdw blurRad="38100" dist="38100" dir="2700000" algn="tl">
                    <a:srgbClr val="C0C0C0"/>
                  </a:outerShdw>
                </a:effectLst>
                <a:latin typeface="Times New Roman" pitchFamily="18" charset="0"/>
                <a:cs typeface="Times New Roman" pitchFamily="18" charset="0"/>
              </a:rPr>
              <a:t>об оценке налоговых расходов в связи с  предоставлением льгот, </a:t>
            </a:r>
            <a:r>
              <a:rPr lang="ru-RU" sz="1600" i="1" dirty="0">
                <a:effectLst>
                  <a:outerShdw blurRad="38100" dist="38100" dir="2700000" algn="tl">
                    <a:srgbClr val="C0C0C0"/>
                  </a:outerShdw>
                </a:effectLst>
                <a:latin typeface="Times New Roman" pitchFamily="18" charset="0"/>
                <a:cs typeface="Times New Roman" pitchFamily="18" charset="0"/>
              </a:rPr>
              <a:t>установленных решением Совета депутатов Можайского городского округа Московской области</a:t>
            </a:r>
            <a:r>
              <a:rPr lang="ru-RU" sz="1600" dirty="0"/>
              <a: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Рисунок 32" descr="Описание: Можайск-ГО-ПП-01"/>
          <p:cNvPicPr>
            <a:picLocks noChangeAspect="1" noChangeArrowheads="1"/>
          </p:cNvPicPr>
          <p:nvPr/>
        </p:nvPicPr>
        <p:blipFill>
          <a:blip r:embed="rId2"/>
          <a:srcRect/>
          <a:stretch>
            <a:fillRect/>
          </a:stretch>
        </p:blipFill>
        <p:spPr bwMode="auto">
          <a:xfrm>
            <a:off x="362337" y="392155"/>
            <a:ext cx="642937" cy="803275"/>
          </a:xfrm>
          <a:prstGeom prst="rect">
            <a:avLst/>
          </a:prstGeom>
          <a:noFill/>
          <a:ln w="9525">
            <a:noFill/>
            <a:miter lim="800000"/>
            <a:headEnd/>
            <a:tailEnd/>
          </a:ln>
        </p:spPr>
      </p:pic>
      <p:sp>
        <p:nvSpPr>
          <p:cNvPr id="46084" name="Прямоугольник 89"/>
          <p:cNvSpPr>
            <a:spLocks noChangeArrowheads="1"/>
          </p:cNvSpPr>
          <p:nvPr/>
        </p:nvSpPr>
        <p:spPr bwMode="auto">
          <a:xfrm>
            <a:off x="1692275" y="6553200"/>
            <a:ext cx="7286625" cy="304800"/>
          </a:xfrm>
          <a:prstGeom prst="rect">
            <a:avLst/>
          </a:prstGeom>
          <a:noFill/>
          <a:ln w="9525">
            <a:noFill/>
            <a:miter lim="800000"/>
            <a:headEnd/>
            <a:tailEnd/>
          </a:ln>
        </p:spPr>
        <p:txBody>
          <a:bodyPr>
            <a:spAutoFit/>
          </a:bodyPr>
          <a:lstStyle/>
          <a:p>
            <a:pPr algn="r"/>
            <a:r>
              <a:rPr lang="ru-RU" sz="1400" i="1">
                <a:solidFill>
                  <a:srgbClr val="000072"/>
                </a:solidFill>
                <a:latin typeface="Times New Roman" pitchFamily="18" charset="0"/>
                <a:cs typeface="Times New Roman" pitchFamily="18" charset="0"/>
              </a:rPr>
              <a:t>Можайский городской округ</a:t>
            </a:r>
            <a:endParaRPr lang="ru-RU" sz="1400">
              <a:latin typeface="Times New Roman" pitchFamily="18" charset="0"/>
              <a:cs typeface="Times New Roman" pitchFamily="18" charset="0"/>
            </a:endParaRPr>
          </a:p>
        </p:txBody>
      </p:sp>
      <p:graphicFrame>
        <p:nvGraphicFramePr>
          <p:cNvPr id="5" name="Group 65"/>
          <p:cNvGraphicFramePr>
            <a:graphicFrameLocks noGrp="1"/>
          </p:cNvGraphicFramePr>
          <p:nvPr/>
        </p:nvGraphicFramePr>
        <p:xfrm>
          <a:off x="285720" y="1285860"/>
          <a:ext cx="8316245" cy="5117504"/>
        </p:xfrm>
        <a:graphic>
          <a:graphicData uri="http://schemas.openxmlformats.org/drawingml/2006/table">
            <a:tbl>
              <a:tblPr/>
              <a:tblGrid>
                <a:gridCol w="1365467"/>
                <a:gridCol w="3007730"/>
                <a:gridCol w="2035514"/>
                <a:gridCol w="1907534"/>
              </a:tblGrid>
              <a:tr h="95264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Нормативный правовой акт</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Налоговые льготы</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Наименование Порядка, утвержденного Постановлением Администрации  Можайского ГО</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1000" b="1"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Оценка налоговых расходов в разрезе льгот за 2021 год. тыс. руб.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r>
              <a:tr h="157644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Решение Совета депутатов Можайского городского округа от 26.11.2019  № 539/29 «Об установлении земельного налога на территории Можайского городского округа Московской области»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1.3. Освобождаются от налогообложения органы местного самоуправления Можайского городского округа Московской области - в отношении земельных участков, предназначенных для осуществления полномочий органов местного самоуправления  в соответствии с действующим законодательством</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Постановление Администрации Можайского городского округа Московской области от 03.06.2020 № 1207-П « Об утверждении Порядка формирования перечня налоговых расходов Можайского городского округа Московской области и оценки налоговых расходов Можайского городского округа Московской области»</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 количество плательщиков, воспользовавшихся льготой – 1 ед.</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 сумма выпадающих доходов бюджета округа – 25,0 тыс. рублей</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1464">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Решение Совета депутатов Можайского городского округа от 26.11.2019  № 539/29 «Об установлении земельного налога на территории Можайского городского округа Московской области»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1.4.Уменьшение налоговой базы на величину кадастровой стоимости 600 квадратных метров площади одного земельного участка, находящегося в собственности, постоянном (бессрочном) пользовании или пожизненном наследуемом владении налогоплательщиков </a:t>
                      </a:r>
                      <a:r>
                        <a:rPr kumimoji="0" lang="ru-RU" sz="900" b="0" i="0" u="none" strike="noStrike" cap="none" normalizeH="0" baseline="0" dirty="0" smtClean="0">
                          <a:ln>
                            <a:noFill/>
                          </a:ln>
                          <a:solidFill>
                            <a:schemeClr val="tx1"/>
                          </a:solidFill>
                          <a:effectLst/>
                          <a:latin typeface="Arial" pitchFamily="34" charset="0"/>
                          <a:cs typeface="Times New Roman" pitchFamily="18" charset="0"/>
                        </a:rPr>
                        <a:t>–</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 физических лиц, удостоенных почетного звания </a:t>
                      </a:r>
                      <a:r>
                        <a:rPr kumimoji="0" lang="ru-RU" sz="900" b="0" i="0" u="none" strike="noStrike" cap="none" normalizeH="0" baseline="0" dirty="0" smtClean="0">
                          <a:ln>
                            <a:noFill/>
                          </a:ln>
                          <a:solidFill>
                            <a:schemeClr val="tx1"/>
                          </a:solidFill>
                          <a:effectLst/>
                          <a:latin typeface="Arial" pitchFamily="34" charset="0"/>
                          <a:cs typeface="Times New Roman" pitchFamily="18" charset="0"/>
                        </a:rPr>
                        <a:t>«</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Почетный гражданин Можайского муниципального района</a:t>
                      </a:r>
                      <a:r>
                        <a:rPr kumimoji="0" lang="ru-RU" sz="900" b="0" i="0" u="none" strike="noStrike" cap="none" normalizeH="0" baseline="0" dirty="0" smtClean="0">
                          <a:ln>
                            <a:noFill/>
                          </a:ln>
                          <a:solidFill>
                            <a:schemeClr val="tx1"/>
                          </a:solidFill>
                          <a:effectLst/>
                          <a:latin typeface="Arial" pitchFamily="34" charset="0"/>
                          <a:cs typeface="Times New Roman" pitchFamily="18" charset="0"/>
                        </a:rPr>
                        <a:t>»</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900" b="0" i="0" u="none" strike="noStrike" cap="none" normalizeH="0" baseline="0" dirty="0" smtClean="0">
                          <a:ln>
                            <a:noFill/>
                          </a:ln>
                          <a:solidFill>
                            <a:schemeClr val="tx1"/>
                          </a:solidFill>
                          <a:effectLst/>
                          <a:latin typeface="Arial" pitchFamily="34" charset="0"/>
                          <a:cs typeface="Times New Roman" pitchFamily="18" charset="0"/>
                        </a:rPr>
                        <a:t>«</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Почетный гражданин Можайского городского округа Московской области</a:t>
                      </a:r>
                      <a:r>
                        <a:rPr kumimoji="0" lang="ru-RU" sz="900" b="0" i="0" u="none" strike="noStrike" cap="none" normalizeH="0" baseline="0" dirty="0" smtClean="0">
                          <a:ln>
                            <a:noFill/>
                          </a:ln>
                          <a:solidFill>
                            <a:schemeClr val="tx1"/>
                          </a:solidFill>
                          <a:effectLst/>
                          <a:latin typeface="Arial" pitchFamily="34" charset="0"/>
                          <a:cs typeface="Times New Roman" pitchFamily="18" charset="0"/>
                        </a:rPr>
                        <a:t>»</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900" b="0" i="0" u="none" strike="noStrike" cap="none" normalizeH="0" baseline="0" dirty="0" smtClean="0">
                          <a:ln>
                            <a:noFill/>
                          </a:ln>
                          <a:solidFill>
                            <a:schemeClr val="tx1"/>
                          </a:solidFill>
                          <a:effectLst/>
                          <a:latin typeface="Arial" pitchFamily="34" charset="0"/>
                          <a:cs typeface="Times New Roman" pitchFamily="18" charset="0"/>
                        </a:rPr>
                        <a:t>«</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Почетный гражданин города Можайска Московской области</a:t>
                      </a:r>
                      <a:r>
                        <a:rPr kumimoji="0" lang="ru-RU" sz="900" b="0" i="0" u="none" strike="noStrike" cap="none" normalizeH="0" baseline="0" dirty="0" smtClean="0">
                          <a:ln>
                            <a:noFill/>
                          </a:ln>
                          <a:solidFill>
                            <a:schemeClr val="tx1"/>
                          </a:solidFill>
                          <a:effectLst/>
                          <a:latin typeface="Arial" pitchFamily="34" charset="0"/>
                          <a:cs typeface="Times New Roman" pitchFamily="18" charset="0"/>
                        </a:rPr>
                        <a:t>»</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Постановление Администрации Можайского городского округа Московской области от 03.06.2020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 № 1207-П « Об утверждении Порядка формирования перечня налоговых расходов Можайского городского округа Московской области и оценки налоговых расходов Можайского городского округа Московской области»</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Данная категория налогоплательщиков в 2021 году льготой не воспользовалась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Rectangle 2"/>
          <p:cNvSpPr>
            <a:spLocks noChangeArrowheads="1"/>
          </p:cNvSpPr>
          <p:nvPr/>
        </p:nvSpPr>
        <p:spPr bwMode="auto">
          <a:xfrm>
            <a:off x="1142976" y="357166"/>
            <a:ext cx="7385078" cy="714375"/>
          </a:xfrm>
          <a:prstGeom prst="rect">
            <a:avLst/>
          </a:prstGeom>
          <a:noFill/>
          <a:ln w="9525">
            <a:noFill/>
            <a:miter lim="800000"/>
            <a:headEnd/>
            <a:tailEnd/>
          </a:ln>
        </p:spPr>
        <p:txBody>
          <a:bodyPr anchor="ctr"/>
          <a:lstStyle/>
          <a:p>
            <a:pPr algn="ctr">
              <a:defRPr/>
            </a:pPr>
            <a:r>
              <a:rPr lang="ru-RU" sz="1600" i="1" dirty="0">
                <a:effectLst>
                  <a:outerShdw blurRad="38100" dist="38100" dir="2700000" algn="tl">
                    <a:srgbClr val="C0C0C0"/>
                  </a:outerShdw>
                </a:effectLst>
                <a:latin typeface="Times New Roman" pitchFamily="18" charset="0"/>
                <a:cs typeface="Times New Roman" pitchFamily="18" charset="0"/>
              </a:rPr>
              <a:t>Информация </a:t>
            </a:r>
            <a:r>
              <a:rPr lang="ru-RU" sz="1600" i="1" dirty="0" smtClean="0">
                <a:effectLst>
                  <a:outerShdw blurRad="38100" dist="38100" dir="2700000" algn="tl">
                    <a:srgbClr val="C0C0C0"/>
                  </a:outerShdw>
                </a:effectLst>
                <a:latin typeface="Times New Roman" pitchFamily="18" charset="0"/>
                <a:cs typeface="Times New Roman" pitchFamily="18" charset="0"/>
              </a:rPr>
              <a:t>об оценке налоговых расходов в связи с  предоставлением льгот, </a:t>
            </a:r>
            <a:r>
              <a:rPr lang="ru-RU" sz="1600" i="1" dirty="0">
                <a:effectLst>
                  <a:outerShdw blurRad="38100" dist="38100" dir="2700000" algn="tl">
                    <a:srgbClr val="C0C0C0"/>
                  </a:outerShdw>
                </a:effectLst>
                <a:latin typeface="Times New Roman" pitchFamily="18" charset="0"/>
                <a:cs typeface="Times New Roman" pitchFamily="18" charset="0"/>
              </a:rPr>
              <a:t>установленных решением Совета депутатов Можайского городского округа Московской области</a:t>
            </a:r>
            <a:r>
              <a:rPr lang="ru-RU" sz="1600" dirty="0"/>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Рисунок 32" descr="Описание: Можайск-ГО-ПП-01"/>
          <p:cNvPicPr>
            <a:picLocks noChangeAspect="1" noChangeArrowheads="1"/>
          </p:cNvPicPr>
          <p:nvPr/>
        </p:nvPicPr>
        <p:blipFill>
          <a:blip r:embed="rId2"/>
          <a:srcRect/>
          <a:stretch>
            <a:fillRect/>
          </a:stretch>
        </p:blipFill>
        <p:spPr bwMode="auto">
          <a:xfrm>
            <a:off x="356443" y="378016"/>
            <a:ext cx="642937" cy="803275"/>
          </a:xfrm>
          <a:prstGeom prst="rect">
            <a:avLst/>
          </a:prstGeom>
          <a:noFill/>
          <a:ln w="9525">
            <a:noFill/>
            <a:miter lim="800000"/>
            <a:headEnd/>
            <a:tailEnd/>
          </a:ln>
        </p:spPr>
      </p:pic>
      <p:sp>
        <p:nvSpPr>
          <p:cNvPr id="46084" name="Прямоугольник 89"/>
          <p:cNvSpPr>
            <a:spLocks noChangeArrowheads="1"/>
          </p:cNvSpPr>
          <p:nvPr/>
        </p:nvSpPr>
        <p:spPr bwMode="auto">
          <a:xfrm>
            <a:off x="1692275" y="6553200"/>
            <a:ext cx="7286625" cy="304800"/>
          </a:xfrm>
          <a:prstGeom prst="rect">
            <a:avLst/>
          </a:prstGeom>
          <a:noFill/>
          <a:ln w="9525">
            <a:noFill/>
            <a:miter lim="800000"/>
            <a:headEnd/>
            <a:tailEnd/>
          </a:ln>
        </p:spPr>
        <p:txBody>
          <a:bodyPr>
            <a:spAutoFit/>
          </a:bodyPr>
          <a:lstStyle/>
          <a:p>
            <a:pPr algn="r"/>
            <a:r>
              <a:rPr lang="ru-RU" sz="1400" i="1">
                <a:solidFill>
                  <a:srgbClr val="000072"/>
                </a:solidFill>
                <a:latin typeface="Times New Roman" pitchFamily="18" charset="0"/>
                <a:cs typeface="Times New Roman" pitchFamily="18" charset="0"/>
              </a:rPr>
              <a:t>Можайский городской округ</a:t>
            </a:r>
            <a:endParaRPr lang="ru-RU" sz="1400">
              <a:latin typeface="Times New Roman" pitchFamily="18" charset="0"/>
              <a:cs typeface="Times New Roman" pitchFamily="18" charset="0"/>
            </a:endParaRPr>
          </a:p>
        </p:txBody>
      </p:sp>
      <p:graphicFrame>
        <p:nvGraphicFramePr>
          <p:cNvPr id="5" name="Group 65"/>
          <p:cNvGraphicFramePr>
            <a:graphicFrameLocks noGrp="1"/>
          </p:cNvGraphicFramePr>
          <p:nvPr/>
        </p:nvGraphicFramePr>
        <p:xfrm>
          <a:off x="357157" y="1484784"/>
          <a:ext cx="8319297" cy="3889086"/>
        </p:xfrm>
        <a:graphic>
          <a:graphicData uri="http://schemas.openxmlformats.org/drawingml/2006/table">
            <a:tbl>
              <a:tblPr/>
              <a:tblGrid>
                <a:gridCol w="1259542"/>
                <a:gridCol w="4028414"/>
                <a:gridCol w="1609240"/>
                <a:gridCol w="1422101"/>
              </a:tblGrid>
              <a:tr h="115058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Нормативный правовой акт</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Налоговые льготы</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Наименование Порядка, утвержденного Постановлением Администрации  Можайского ГО</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1000" b="1"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Оценка налоговых расходов в разрезе льгот за 2021 год, тыс. руб.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r>
              <a:tr h="289575">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 Налог на имущество физических лиц</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42261">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Решение Совета депутатов Можайского городского округа от 30.10.2018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 208/13 «Об установлении налога на имущество физических лиц на территории Можайского городского округа Московской области»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2.1. Налоговые льготы по налогу на имущество физических лиц предоставляются в порядке и размере, указанных в ст. 407 Налогового кодекса Российской Федерации, для категории налогоплательщиков </a:t>
                      </a:r>
                      <a:r>
                        <a:rPr kumimoji="0" lang="ru-RU" sz="900" b="0" i="0" u="none" strike="noStrike" cap="none" normalizeH="0" baseline="0" dirty="0" smtClean="0">
                          <a:ln>
                            <a:noFill/>
                          </a:ln>
                          <a:solidFill>
                            <a:schemeClr val="tx1"/>
                          </a:solidFill>
                          <a:effectLst/>
                          <a:latin typeface="Arial" pitchFamily="34" charset="0"/>
                          <a:cs typeface="Times New Roman" pitchFamily="18" charset="0"/>
                        </a:rPr>
                        <a:t>–</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 физические лица, удостоенные почетного звания </a:t>
                      </a:r>
                      <a:r>
                        <a:rPr kumimoji="0" lang="ru-RU" sz="900" b="0" i="0" u="none" strike="noStrike" cap="none" normalizeH="0" baseline="0" dirty="0" smtClean="0">
                          <a:ln>
                            <a:noFill/>
                          </a:ln>
                          <a:solidFill>
                            <a:schemeClr val="tx1"/>
                          </a:solidFill>
                          <a:effectLst/>
                          <a:latin typeface="Arial" pitchFamily="34" charset="0"/>
                          <a:cs typeface="Times New Roman" pitchFamily="18" charset="0"/>
                        </a:rPr>
                        <a:t>«</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Почетный гражданин Можайского муниципального района</a:t>
                      </a:r>
                      <a:r>
                        <a:rPr kumimoji="0" lang="ru-RU" sz="900" b="0" i="0" u="none" strike="noStrike" cap="none" normalizeH="0" baseline="0" dirty="0" smtClean="0">
                          <a:ln>
                            <a:noFill/>
                          </a:ln>
                          <a:solidFill>
                            <a:schemeClr val="tx1"/>
                          </a:solidFill>
                          <a:effectLst/>
                          <a:latin typeface="Arial" pitchFamily="34" charset="0"/>
                          <a:cs typeface="Times New Roman" pitchFamily="18" charset="0"/>
                        </a:rPr>
                        <a:t>»</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900" b="0" i="0" u="none" strike="noStrike" cap="none" normalizeH="0" baseline="0" dirty="0" smtClean="0">
                          <a:ln>
                            <a:noFill/>
                          </a:ln>
                          <a:solidFill>
                            <a:schemeClr val="tx1"/>
                          </a:solidFill>
                          <a:effectLst/>
                          <a:latin typeface="Arial" pitchFamily="34" charset="0"/>
                          <a:cs typeface="Times New Roman" pitchFamily="18" charset="0"/>
                        </a:rPr>
                        <a:t>«</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Почетный гражданин города Можайска Московской области</a:t>
                      </a:r>
                      <a:r>
                        <a:rPr kumimoji="0" lang="ru-RU" sz="900" b="0" i="0" u="none" strike="noStrike" cap="none" normalizeH="0" baseline="0" dirty="0" smtClean="0">
                          <a:ln>
                            <a:noFill/>
                          </a:ln>
                          <a:solidFill>
                            <a:schemeClr val="tx1"/>
                          </a:solidFill>
                          <a:effectLst/>
                          <a:latin typeface="Arial" pitchFamily="34" charset="0"/>
                          <a:cs typeface="Times New Roman" pitchFamily="18" charset="0"/>
                        </a:rPr>
                        <a:t>»</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900" b="0" i="0" u="none" strike="noStrike" cap="none" normalizeH="0" baseline="0" dirty="0" smtClean="0">
                          <a:ln>
                            <a:noFill/>
                          </a:ln>
                          <a:solidFill>
                            <a:schemeClr val="tx1"/>
                          </a:solidFill>
                          <a:effectLst/>
                          <a:latin typeface="Arial" pitchFamily="34" charset="0"/>
                          <a:cs typeface="Times New Roman" pitchFamily="18" charset="0"/>
                        </a:rPr>
                        <a:t>«</a:t>
                      </a: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Почетный гражданин Можайского городского округа Московской области</a:t>
                      </a:r>
                      <a:r>
                        <a:rPr kumimoji="0" lang="ru-RU" sz="900" b="0" i="0" u="none" strike="noStrike" cap="none" normalizeH="0" baseline="0" dirty="0" smtClean="0">
                          <a:ln>
                            <a:noFill/>
                          </a:ln>
                          <a:solidFill>
                            <a:schemeClr val="tx1"/>
                          </a:solidFill>
                          <a:effectLst/>
                          <a:latin typeface="Arial" pitchFamily="34" charset="0"/>
                          <a:cs typeface="Times New Roman" pitchFamily="18" charset="0"/>
                        </a:rPr>
                        <a:t>»</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Постановление Администрации Можайского городского округа Московской области от 03.06.2020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 № 1207-П « Об утверждении Порядка формирования перечня налоговых расходов Можайского городского округа Московской области и оценки налоговых расходов Можайского городского округа Московской области»</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Данная категория налогоплательщиков в 2021 году льготой не воспользовалась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Rectangle 2"/>
          <p:cNvSpPr>
            <a:spLocks noChangeArrowheads="1"/>
          </p:cNvSpPr>
          <p:nvPr/>
        </p:nvSpPr>
        <p:spPr bwMode="auto">
          <a:xfrm>
            <a:off x="1142976" y="500042"/>
            <a:ext cx="7385078" cy="714375"/>
          </a:xfrm>
          <a:prstGeom prst="rect">
            <a:avLst/>
          </a:prstGeom>
          <a:noFill/>
          <a:ln w="9525">
            <a:noFill/>
            <a:miter lim="800000"/>
            <a:headEnd/>
            <a:tailEnd/>
          </a:ln>
        </p:spPr>
        <p:txBody>
          <a:bodyPr anchor="ctr"/>
          <a:lstStyle/>
          <a:p>
            <a:pPr algn="ctr">
              <a:defRPr/>
            </a:pPr>
            <a:r>
              <a:rPr lang="ru-RU" sz="1600" i="1" dirty="0">
                <a:effectLst>
                  <a:outerShdw blurRad="38100" dist="38100" dir="2700000" algn="tl">
                    <a:srgbClr val="C0C0C0"/>
                  </a:outerShdw>
                </a:effectLst>
                <a:latin typeface="Times New Roman" pitchFamily="18" charset="0"/>
                <a:cs typeface="Times New Roman" pitchFamily="18" charset="0"/>
              </a:rPr>
              <a:t>Информация </a:t>
            </a:r>
            <a:r>
              <a:rPr lang="ru-RU" sz="1600" i="1" dirty="0" smtClean="0">
                <a:effectLst>
                  <a:outerShdw blurRad="38100" dist="38100" dir="2700000" algn="tl">
                    <a:srgbClr val="C0C0C0"/>
                  </a:outerShdw>
                </a:effectLst>
                <a:latin typeface="Times New Roman" pitchFamily="18" charset="0"/>
                <a:cs typeface="Times New Roman" pitchFamily="18" charset="0"/>
              </a:rPr>
              <a:t>об оценке налоговых расходов в связи с  предоставлением льгот, </a:t>
            </a:r>
            <a:r>
              <a:rPr lang="ru-RU" sz="1600" i="1" dirty="0">
                <a:effectLst>
                  <a:outerShdw blurRad="38100" dist="38100" dir="2700000" algn="tl">
                    <a:srgbClr val="C0C0C0"/>
                  </a:outerShdw>
                </a:effectLst>
                <a:latin typeface="Times New Roman" pitchFamily="18" charset="0"/>
                <a:cs typeface="Times New Roman" pitchFamily="18" charset="0"/>
              </a:rPr>
              <a:t>установленных решением Совета депутатов Можайского городского округа Московской области</a:t>
            </a:r>
            <a:r>
              <a:rPr lang="ru-RU" sz="1600" dirty="0"/>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Рисунок 32" descr="Описание: Можайск-ГО-ПП-01"/>
          <p:cNvPicPr>
            <a:picLocks noChangeAspect="1" noChangeArrowheads="1"/>
          </p:cNvPicPr>
          <p:nvPr/>
        </p:nvPicPr>
        <p:blipFill>
          <a:blip r:embed="rId2"/>
          <a:srcRect/>
          <a:stretch>
            <a:fillRect/>
          </a:stretch>
        </p:blipFill>
        <p:spPr bwMode="auto">
          <a:xfrm>
            <a:off x="356443" y="397194"/>
            <a:ext cx="642937" cy="803275"/>
          </a:xfrm>
          <a:prstGeom prst="rect">
            <a:avLst/>
          </a:prstGeom>
          <a:noFill/>
          <a:ln w="9525">
            <a:noFill/>
            <a:miter lim="800000"/>
            <a:headEnd/>
            <a:tailEnd/>
          </a:ln>
        </p:spPr>
      </p:pic>
      <p:sp>
        <p:nvSpPr>
          <p:cNvPr id="46084" name="Прямоугольник 89"/>
          <p:cNvSpPr>
            <a:spLocks noChangeArrowheads="1"/>
          </p:cNvSpPr>
          <p:nvPr/>
        </p:nvSpPr>
        <p:spPr bwMode="auto">
          <a:xfrm>
            <a:off x="1692275" y="6553200"/>
            <a:ext cx="7286625" cy="304800"/>
          </a:xfrm>
          <a:prstGeom prst="rect">
            <a:avLst/>
          </a:prstGeom>
          <a:noFill/>
          <a:ln w="9525">
            <a:noFill/>
            <a:miter lim="800000"/>
            <a:headEnd/>
            <a:tailEnd/>
          </a:ln>
        </p:spPr>
        <p:txBody>
          <a:bodyPr>
            <a:spAutoFit/>
          </a:bodyPr>
          <a:lstStyle/>
          <a:p>
            <a:pPr algn="r"/>
            <a:r>
              <a:rPr lang="ru-RU" sz="1400" i="1">
                <a:solidFill>
                  <a:srgbClr val="000072"/>
                </a:solidFill>
                <a:latin typeface="Times New Roman" pitchFamily="18" charset="0"/>
                <a:cs typeface="Times New Roman" pitchFamily="18" charset="0"/>
              </a:rPr>
              <a:t>Можайский городской округ</a:t>
            </a:r>
            <a:endParaRPr lang="ru-RU" sz="1400">
              <a:latin typeface="Times New Roman" pitchFamily="18" charset="0"/>
              <a:cs typeface="Times New Roman" pitchFamily="18" charset="0"/>
            </a:endParaRPr>
          </a:p>
        </p:txBody>
      </p:sp>
      <p:graphicFrame>
        <p:nvGraphicFramePr>
          <p:cNvPr id="5" name="Group 65"/>
          <p:cNvGraphicFramePr>
            <a:graphicFrameLocks noGrp="1"/>
          </p:cNvGraphicFramePr>
          <p:nvPr/>
        </p:nvGraphicFramePr>
        <p:xfrm>
          <a:off x="323529" y="1412776"/>
          <a:ext cx="8352927" cy="3999392"/>
        </p:xfrm>
        <a:graphic>
          <a:graphicData uri="http://schemas.openxmlformats.org/drawingml/2006/table">
            <a:tbl>
              <a:tblPr/>
              <a:tblGrid>
                <a:gridCol w="1163625"/>
                <a:gridCol w="4017551"/>
                <a:gridCol w="1731591"/>
                <a:gridCol w="1440160"/>
              </a:tblGrid>
              <a:tr h="117082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Нормативный правовой акт</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Налоговые льготы</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Наименование Порядка, утвержденного Постановлением Администрации  Можайского ГО</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1000" b="1"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000" b="1" i="0" u="none" strike="noStrike" kern="1200" cap="none" normalizeH="0" baseline="0" dirty="0" smtClean="0">
                          <a:ln>
                            <a:noFill/>
                          </a:ln>
                          <a:solidFill>
                            <a:schemeClr val="tx1"/>
                          </a:solidFill>
                          <a:effectLst/>
                          <a:latin typeface="Times New Roman" pitchFamily="18" charset="0"/>
                          <a:ea typeface="+mn-ea"/>
                          <a:cs typeface="Times New Roman" pitchFamily="18" charset="0"/>
                        </a:rPr>
                        <a:t>Оценка налоговых расходов в разрезе льгот за 2021 год, тыс. руб.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r>
              <a:tr h="2828570">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Решение Совета депутатов Можайского городского округа от 30.10.2018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 208/13 «Об установлении налога на имущество физических лиц на территории Можайского городского округа Московской области»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2.2.Освобождение от налога на имущество физических лиц одного из родителей в многодетной малоимущей семье, имеющей трех и более несовершеннолетних детей, среднедушевой доход которых ниже величины прожиточного минимума, установленной в Московской области на душу населения, в отношении одного объекта налогообложения жилого назначения по выбору налогоплательщика: квартира, часть квартиры, комната, жилой дом, часть жилого дома.</a:t>
                      </a:r>
                    </a:p>
                    <a:p>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Данная налоговая льгота носит заявительный характер и предоставляется на основании документов, удостоверяющих принадлежность заявителя к данной категории, а также дополнительно предоставляется справка о размере среднедушевого дохода за последний квартал года, предшествующий налоговому периоду, по которому предоставляется льгота, выданная органами социальной защиты населения по месту жительства.</a:t>
                      </a:r>
                    </a:p>
                    <a:p>
                      <a:pPr marL="0" marR="0" lvl="0" indent="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Сравнение среднедушевого дохода семьи производится с величинами прожиточного минимума, установленными в Московской области на душу населения, действующими на 31 декабря года, предшествующего налоговому периоду, по которому предоставляется льгота</a:t>
                      </a:r>
                    </a:p>
                    <a:p>
                      <a:pPr marL="0" marR="0" lvl="0" indent="0" algn="ctr" defTabSz="914400" rtl="0" eaLnBrk="0" fontAlgn="base" latinLnBrk="0" hangingPunct="0">
                        <a:lnSpc>
                          <a:spcPct val="100000"/>
                        </a:lnSpc>
                        <a:spcBef>
                          <a:spcPct val="20000"/>
                        </a:spcBef>
                        <a:spcAft>
                          <a:spcPct val="0"/>
                        </a:spcAft>
                        <a:buClr>
                          <a:schemeClr val="bg2"/>
                        </a:buClr>
                        <a:buSzPct val="75000"/>
                        <a:buFont typeface="Wingdings" pitchFamily="2" charset="2"/>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Постановление Администрации Можайского городского округа Московской области от 03.06.2020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 1207-П « Об утверждении Порядка формирования перечня налоговых расходов Можайского городского округа Московской области и оценки налоговых расходов Можайского городского округа Московской области»</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9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Данная категория налогоплательщиков в 2021 году льготой не воспользовалась</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Rectangle 2"/>
          <p:cNvSpPr>
            <a:spLocks noChangeArrowheads="1"/>
          </p:cNvSpPr>
          <p:nvPr/>
        </p:nvSpPr>
        <p:spPr bwMode="auto">
          <a:xfrm>
            <a:off x="1142976" y="428604"/>
            <a:ext cx="7385078" cy="714375"/>
          </a:xfrm>
          <a:prstGeom prst="rect">
            <a:avLst/>
          </a:prstGeom>
          <a:noFill/>
          <a:ln w="9525">
            <a:noFill/>
            <a:miter lim="800000"/>
            <a:headEnd/>
            <a:tailEnd/>
          </a:ln>
        </p:spPr>
        <p:txBody>
          <a:bodyPr anchor="ctr"/>
          <a:lstStyle/>
          <a:p>
            <a:pPr algn="ctr">
              <a:defRPr/>
            </a:pPr>
            <a:r>
              <a:rPr lang="ru-RU" sz="1600" i="1" dirty="0">
                <a:effectLst>
                  <a:outerShdw blurRad="38100" dist="38100" dir="2700000" algn="tl">
                    <a:srgbClr val="C0C0C0"/>
                  </a:outerShdw>
                </a:effectLst>
                <a:latin typeface="Times New Roman" pitchFamily="18" charset="0"/>
                <a:cs typeface="Times New Roman" pitchFamily="18" charset="0"/>
              </a:rPr>
              <a:t>Информация </a:t>
            </a:r>
            <a:r>
              <a:rPr lang="ru-RU" sz="1600" i="1" dirty="0" smtClean="0">
                <a:effectLst>
                  <a:outerShdw blurRad="38100" dist="38100" dir="2700000" algn="tl">
                    <a:srgbClr val="C0C0C0"/>
                  </a:outerShdw>
                </a:effectLst>
                <a:latin typeface="Times New Roman" pitchFamily="18" charset="0"/>
                <a:cs typeface="Times New Roman" pitchFamily="18" charset="0"/>
              </a:rPr>
              <a:t>об оценке налоговых расходов в связи с  предоставлением льгот, </a:t>
            </a:r>
            <a:r>
              <a:rPr lang="ru-RU" sz="1600" i="1" dirty="0">
                <a:effectLst>
                  <a:outerShdw blurRad="38100" dist="38100" dir="2700000" algn="tl">
                    <a:srgbClr val="C0C0C0"/>
                  </a:outerShdw>
                </a:effectLst>
                <a:latin typeface="Times New Roman" pitchFamily="18" charset="0"/>
                <a:cs typeface="Times New Roman" pitchFamily="18" charset="0"/>
              </a:rPr>
              <a:t>установленных решением Совета депутатов Можайского городского округа Московской области</a:t>
            </a:r>
            <a:r>
              <a:rPr lang="ru-RU" sz="1600" dirty="0"/>
              <a:t>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idx="4294967295"/>
          </p:nvPr>
        </p:nvSpPr>
        <p:spPr>
          <a:xfrm>
            <a:off x="1142976" y="500063"/>
            <a:ext cx="7643866" cy="642937"/>
          </a:xfrm>
        </p:spPr>
        <p:txBody>
          <a:bodyPr>
            <a:normAutofit/>
          </a:bodyPr>
          <a:lstStyle/>
          <a:p>
            <a:pPr algn="ctr"/>
            <a:r>
              <a:rPr lang="ru-RU" sz="1800" b="1" dirty="0" smtClean="0">
                <a:latin typeface="Times New Roman" pitchFamily="18" charset="0"/>
                <a:cs typeface="Times New Roman" pitchFamily="18" charset="0"/>
              </a:rPr>
              <a:t>Основные параметры проекта бюджета Можайского городского округа на 2023 год и на плановый период 2024 и 2025 годов по расходам</a:t>
            </a:r>
          </a:p>
        </p:txBody>
      </p:sp>
      <p:graphicFrame>
        <p:nvGraphicFramePr>
          <p:cNvPr id="25673" name="Group 73"/>
          <p:cNvGraphicFramePr>
            <a:graphicFrameLocks noGrp="1"/>
          </p:cNvGraphicFramePr>
          <p:nvPr>
            <p:ph idx="4294967295"/>
          </p:nvPr>
        </p:nvGraphicFramePr>
        <p:xfrm>
          <a:off x="428625" y="1357313"/>
          <a:ext cx="8358217" cy="4669390"/>
        </p:xfrm>
        <a:graphic>
          <a:graphicData uri="http://schemas.openxmlformats.org/drawingml/2006/table">
            <a:tbl>
              <a:tblPr/>
              <a:tblGrid>
                <a:gridCol w="3116441"/>
                <a:gridCol w="1062666"/>
                <a:gridCol w="1132698"/>
                <a:gridCol w="992634"/>
                <a:gridCol w="1062666"/>
                <a:gridCol w="991112"/>
              </a:tblGrid>
              <a:tr h="32174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раздела, подразделов</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Отчет об исполнении бюджета Можайского городского округа за 2021 год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Плановые назначения по бюджету Можайского городского округа за 2022 год</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Бюджет Можайского городского округа Московской области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ru-RU"/>
                    </a:p>
                  </a:txBody>
                  <a:tcPr/>
                </a:tc>
                <a:tc hMerge="1">
                  <a:txBody>
                    <a:bodyPr/>
                    <a:lstStyle/>
                    <a:p>
                      <a:endParaRPr lang="ru-RU"/>
                    </a:p>
                  </a:txBody>
                  <a:tcPr/>
                </a:tc>
              </a:tr>
              <a:tr h="44239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 год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 год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 год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378719">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Times New Roman" pitchFamily="18" charset="0"/>
                          <a:cs typeface="Arial" charset="0"/>
                        </a:rPr>
                        <a:t>ИТОГО РАСХОДОВ</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4 324 364,2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New Roman" pitchFamily="18" charset="0"/>
                          <a:cs typeface="Arial" charset="0"/>
                        </a:rPr>
                        <a:t>4 975 942</a:t>
                      </a:r>
                      <a:r>
                        <a:rPr kumimoji="0" lang="ru-RU" sz="1200" b="1" i="0" u="none" strike="noStrike" cap="none" normalizeH="0" baseline="0" dirty="0" smtClean="0">
                          <a:ln>
                            <a:noFill/>
                          </a:ln>
                          <a:solidFill>
                            <a:schemeClr val="tx1"/>
                          </a:solidFill>
                          <a:effectLst/>
                          <a:latin typeface="Times New Roman" pitchFamily="18" charset="0"/>
                          <a:cs typeface="Arial" charset="0"/>
                        </a:rPr>
                        <a:t>,</a:t>
                      </a:r>
                      <a:r>
                        <a:rPr kumimoji="0" lang="en-US" sz="1200" b="1" i="0" u="none" strike="noStrike" cap="none" normalizeH="0" baseline="0" dirty="0" smtClean="0">
                          <a:ln>
                            <a:noFill/>
                          </a:ln>
                          <a:solidFill>
                            <a:schemeClr val="tx1"/>
                          </a:solidFill>
                          <a:effectLst/>
                          <a:latin typeface="Times New Roman" pitchFamily="18" charset="0"/>
                          <a:cs typeface="Arial" charset="0"/>
                        </a:rPr>
                        <a:t>1</a:t>
                      </a:r>
                      <a:endParaRPr kumimoji="0" lang="ru-RU" sz="1200" b="1" i="0" u="none" strike="noStrike" cap="none" normalizeH="0" baseline="0" dirty="0" smtClean="0">
                        <a:ln>
                          <a:noFill/>
                        </a:ln>
                        <a:solidFill>
                          <a:schemeClr val="tx1"/>
                        </a:solidFill>
                        <a:effectLst/>
                        <a:latin typeface="Times New Roman" pitchFamily="18"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algn="ctr" fontAlgn="b"/>
                      <a:r>
                        <a:rPr lang="ru-RU" sz="1200" b="1" i="0" u="none" strike="noStrike" dirty="0" smtClean="0">
                          <a:latin typeface="Times New Roman"/>
                        </a:rPr>
                        <a:t>5 122 996,3</a:t>
                      </a:r>
                      <a:endParaRPr lang="ru-RU" sz="1200" b="1" i="0"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algn="ctr" fontAlgn="b"/>
                      <a:r>
                        <a:rPr lang="ru-RU" sz="1200" b="1" i="0" u="none" strike="noStrike" dirty="0">
                          <a:latin typeface="Times New Roman"/>
                        </a:rPr>
                        <a:t>3 </a:t>
                      </a:r>
                      <a:r>
                        <a:rPr lang="ru-RU" sz="1200" b="1" i="0" u="none" strike="noStrike" dirty="0" smtClean="0">
                          <a:latin typeface="Times New Roman"/>
                        </a:rPr>
                        <a:t>697 496,8</a:t>
                      </a:r>
                      <a:endParaRPr lang="ru-RU" sz="1200" b="1" i="0"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algn="ctr" fontAlgn="b"/>
                      <a:r>
                        <a:rPr lang="ru-RU" sz="1200" b="1" i="0" u="none" strike="noStrike" dirty="0">
                          <a:latin typeface="Times New Roman"/>
                        </a:rPr>
                        <a:t>3 </a:t>
                      </a:r>
                      <a:r>
                        <a:rPr lang="ru-RU" sz="1200" b="1" i="0" u="none" strike="noStrike" dirty="0" smtClean="0">
                          <a:latin typeface="Times New Roman"/>
                        </a:rPr>
                        <a:t>887 499,4</a:t>
                      </a:r>
                      <a:endParaRPr lang="ru-RU" sz="1200" b="1" i="0"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r>
              <a:tr h="43066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Times New Roman" pitchFamily="18" charset="0"/>
                          <a:cs typeface="Arial" charset="0"/>
                        </a:rPr>
                        <a:t>Общегосударственные вопросы</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580 948,7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Arial" charset="0"/>
                        </a:rPr>
                        <a:t>604 664,2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algn="ctr" fontAlgn="b"/>
                      <a:r>
                        <a:rPr lang="ru-RU" sz="1200" b="0" i="0" u="none" strike="noStrike" dirty="0" smtClean="0">
                          <a:solidFill>
                            <a:schemeClr val="tx1"/>
                          </a:solidFill>
                          <a:latin typeface="Times New Roman"/>
                        </a:rPr>
                        <a:t>664 029,4</a:t>
                      </a:r>
                      <a:endParaRPr lang="ru-RU" sz="1200" b="0" i="0"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algn="ctr" fontAlgn="b"/>
                      <a:r>
                        <a:rPr lang="ru-RU" sz="1200" b="0" i="0" u="none" strike="noStrike" dirty="0" smtClean="0">
                          <a:solidFill>
                            <a:schemeClr val="tx1"/>
                          </a:solidFill>
                          <a:latin typeface="Times New Roman"/>
                        </a:rPr>
                        <a:t>610 596,1</a:t>
                      </a:r>
                      <a:endParaRPr lang="ru-RU" sz="1200" b="0" i="0"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algn="ctr" fontAlgn="b"/>
                      <a:r>
                        <a:rPr lang="ru-RU" sz="1200" b="0" i="0" u="none" strike="noStrike" dirty="0" smtClean="0">
                          <a:solidFill>
                            <a:schemeClr val="tx1"/>
                          </a:solidFill>
                          <a:latin typeface="Times New Roman"/>
                        </a:rPr>
                        <a:t>611 133,9</a:t>
                      </a:r>
                      <a:endParaRPr lang="ru-RU" sz="1200" b="0" i="0"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r>
              <a:tr h="58919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200" b="1" i="1" u="none" strike="noStrike" cap="none" normalizeH="0" baseline="0" dirty="0" smtClean="0">
                          <a:ln>
                            <a:noFill/>
                          </a:ln>
                          <a:solidFill>
                            <a:srgbClr val="000000"/>
                          </a:solidFill>
                          <a:effectLst/>
                          <a:latin typeface="Times New Roman" pitchFamily="18" charset="0"/>
                          <a:cs typeface="Arial" charset="0"/>
                        </a:rPr>
                        <a:t>Функционирование высшего должностного лица субъекта Российской Федерации и муниципального образования</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Arial" charset="0"/>
                        </a:rPr>
                        <a:t>3 623,7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Arial" charset="0"/>
                        </a:rPr>
                        <a:t>3 283,1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algn="ctr" fontAlgn="b"/>
                      <a:r>
                        <a:rPr lang="ru-RU" sz="1200" b="0" i="1" u="none" strike="noStrike" dirty="0" smtClean="0">
                          <a:solidFill>
                            <a:schemeClr val="tx1"/>
                          </a:solidFill>
                          <a:latin typeface="Times New Roman"/>
                        </a:rPr>
                        <a:t>3 401,3</a:t>
                      </a:r>
                      <a:endParaRPr lang="ru-RU" sz="1200" b="0" i="1"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algn="ctr" fontAlgn="b"/>
                      <a:r>
                        <a:rPr lang="ru-RU" sz="1200" b="0" i="1" u="none" strike="noStrike" dirty="0">
                          <a:solidFill>
                            <a:schemeClr val="tx1"/>
                          </a:solidFill>
                          <a:latin typeface="Times New Roman"/>
                        </a:rPr>
                        <a:t>2 750,3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algn="ctr" fontAlgn="b"/>
                      <a:r>
                        <a:rPr lang="ru-RU" sz="1200" b="0" i="1" u="none" strike="noStrike" dirty="0">
                          <a:solidFill>
                            <a:schemeClr val="tx1"/>
                          </a:solidFill>
                          <a:latin typeface="Times New Roman"/>
                        </a:rPr>
                        <a:t>2 750,3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r>
              <a:tr h="782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1" i="1" u="none" strike="noStrike" cap="none" normalizeH="0" baseline="0" dirty="0" smtClean="0">
                          <a:ln>
                            <a:noFill/>
                          </a:ln>
                          <a:solidFill>
                            <a:srgbClr val="000000"/>
                          </a:solidFill>
                          <a:effectLst/>
                          <a:latin typeface="Times New Roman" pitchFamily="18" charset="0"/>
                          <a:cs typeface="Arial"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Arial" charset="0"/>
                        </a:rPr>
                        <a:t>9 752,7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Arial" charset="0"/>
                        </a:rPr>
                        <a:t>9 388,0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algn="ctr" fontAlgn="b"/>
                      <a:r>
                        <a:rPr lang="ru-RU" sz="1200" b="0" i="1" u="none" strike="noStrike" dirty="0" smtClean="0">
                          <a:solidFill>
                            <a:schemeClr val="tx1"/>
                          </a:solidFill>
                          <a:latin typeface="Times New Roman"/>
                        </a:rPr>
                        <a:t>14 097,8</a:t>
                      </a:r>
                      <a:endParaRPr lang="ru-RU" sz="1200" b="0" i="1"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algn="ctr" fontAlgn="b"/>
                      <a:r>
                        <a:rPr lang="ru-RU" sz="1200" b="0" i="1" u="none" strike="noStrike" dirty="0">
                          <a:solidFill>
                            <a:schemeClr val="tx1"/>
                          </a:solidFill>
                          <a:latin typeface="Times New Roman"/>
                        </a:rPr>
                        <a:t>11 080,8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algn="ctr" fontAlgn="b"/>
                      <a:r>
                        <a:rPr lang="ru-RU" sz="1200" b="0" i="1" u="none" strike="noStrike" dirty="0">
                          <a:solidFill>
                            <a:schemeClr val="tx1"/>
                          </a:solidFill>
                          <a:latin typeface="Times New Roman"/>
                        </a:rPr>
                        <a:t>11 080,8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r>
              <a:tr h="97528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1" i="1" u="none" strike="noStrike" cap="none" normalizeH="0" baseline="0" dirty="0" smtClean="0">
                          <a:ln>
                            <a:noFill/>
                          </a:ln>
                          <a:solidFill>
                            <a:srgbClr val="000000"/>
                          </a:solidFill>
                          <a:effectLst/>
                          <a:latin typeface="Times New Roman" pitchFamily="18" charset="0"/>
                          <a:cs typeface="Arial" charset="0"/>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Arial" charset="0"/>
                        </a:rPr>
                        <a:t>196 224,7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Arial" charset="0"/>
                        </a:rPr>
                        <a:t>199 323,5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algn="ctr" fontAlgn="b"/>
                      <a:r>
                        <a:rPr lang="ru-RU" sz="1200" b="0" i="1" u="none" strike="noStrike" dirty="0" smtClean="0">
                          <a:solidFill>
                            <a:schemeClr val="tx1"/>
                          </a:solidFill>
                          <a:latin typeface="Times New Roman"/>
                        </a:rPr>
                        <a:t>234 614,7</a:t>
                      </a:r>
                      <a:endParaRPr lang="ru-RU" sz="1200" b="0" i="1"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algn="ctr" fontAlgn="b"/>
                      <a:r>
                        <a:rPr lang="ru-RU" sz="1200" b="0" i="1" u="none" strike="noStrike" dirty="0" smtClean="0">
                          <a:solidFill>
                            <a:schemeClr val="tx1"/>
                          </a:solidFill>
                          <a:latin typeface="Times New Roman"/>
                        </a:rPr>
                        <a:t>206 384,1</a:t>
                      </a:r>
                      <a:endParaRPr lang="ru-RU" sz="1200" b="0" i="1"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algn="ctr" fontAlgn="b"/>
                      <a:r>
                        <a:rPr lang="ru-RU" sz="1200" b="0" i="1" u="none" strike="noStrike" dirty="0">
                          <a:solidFill>
                            <a:schemeClr val="tx1"/>
                          </a:solidFill>
                          <a:latin typeface="Times New Roman"/>
                        </a:rPr>
                        <a:t>206 </a:t>
                      </a:r>
                      <a:r>
                        <a:rPr lang="ru-RU" sz="1200" b="0" i="1" u="none" strike="noStrike" dirty="0" smtClean="0">
                          <a:solidFill>
                            <a:schemeClr val="tx1"/>
                          </a:solidFill>
                          <a:latin typeface="Times New Roman"/>
                        </a:rPr>
                        <a:t>464,1</a:t>
                      </a:r>
                      <a:endParaRPr lang="ru-RU" sz="1200" b="0" i="1"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r>
            </a:tbl>
          </a:graphicData>
        </a:graphic>
      </p:graphicFrame>
      <p:sp>
        <p:nvSpPr>
          <p:cNvPr id="47160" name="Прямоугольник 4"/>
          <p:cNvSpPr>
            <a:spLocks noChangeArrowheads="1"/>
          </p:cNvSpPr>
          <p:nvPr/>
        </p:nvSpPr>
        <p:spPr bwMode="auto">
          <a:xfrm>
            <a:off x="6419850" y="6488113"/>
            <a:ext cx="2459038" cy="307975"/>
          </a:xfrm>
          <a:prstGeom prst="rect">
            <a:avLst/>
          </a:prstGeom>
          <a:noFill/>
          <a:ln w="9525">
            <a:noFill/>
            <a:miter lim="800000"/>
            <a:headEnd/>
            <a:tailEnd/>
          </a:ln>
        </p:spPr>
        <p:txBody>
          <a:bodyPr wrap="none">
            <a:spAutoFit/>
          </a:bodyPr>
          <a:lstStyle/>
          <a:p>
            <a:pPr algn="r"/>
            <a:r>
              <a:rPr lang="ru-RU" sz="1400" i="1">
                <a:solidFill>
                  <a:srgbClr val="000072"/>
                </a:solidFill>
                <a:latin typeface="Times New Roman" pitchFamily="18" charset="0"/>
                <a:cs typeface="Times New Roman" pitchFamily="18" charset="0"/>
              </a:rPr>
              <a:t>Можайский городской округ</a:t>
            </a:r>
            <a:endParaRPr lang="ru-RU" sz="1400">
              <a:latin typeface="Times New Roman" pitchFamily="18" charset="0"/>
              <a:cs typeface="Times New Roman" pitchFamily="18" charset="0"/>
            </a:endParaRPr>
          </a:p>
        </p:txBody>
      </p:sp>
      <p:pic>
        <p:nvPicPr>
          <p:cNvPr id="47161" name="Рисунок 32" descr="Описание: Можайск-ГО-ПП-01"/>
          <p:cNvPicPr>
            <a:picLocks noChangeAspect="1" noChangeArrowheads="1"/>
          </p:cNvPicPr>
          <p:nvPr/>
        </p:nvPicPr>
        <p:blipFill>
          <a:blip r:embed="rId2"/>
          <a:srcRect/>
          <a:stretch>
            <a:fillRect/>
          </a:stretch>
        </p:blipFill>
        <p:spPr bwMode="auto">
          <a:xfrm>
            <a:off x="428596" y="428604"/>
            <a:ext cx="642938" cy="80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a:xfrm>
            <a:off x="457200" y="1357298"/>
            <a:ext cx="8229600" cy="471502"/>
          </a:xfrm>
        </p:spPr>
        <p:txBody>
          <a:bodyPr>
            <a:normAutofit fontScale="90000"/>
          </a:bodyPr>
          <a:lstStyle/>
          <a:p>
            <a:endParaRPr lang="ru-RU" dirty="0" smtClean="0"/>
          </a:p>
        </p:txBody>
      </p:sp>
      <p:graphicFrame>
        <p:nvGraphicFramePr>
          <p:cNvPr id="4" name="Содержимое 3"/>
          <p:cNvGraphicFramePr>
            <a:graphicFrameLocks noGrp="1"/>
          </p:cNvGraphicFramePr>
          <p:nvPr>
            <p:ph idx="1"/>
          </p:nvPr>
        </p:nvGraphicFramePr>
        <p:xfrm>
          <a:off x="428595" y="1000108"/>
          <a:ext cx="8286810" cy="5257992"/>
        </p:xfrm>
        <a:graphic>
          <a:graphicData uri="http://schemas.openxmlformats.org/drawingml/2006/table">
            <a:tbl>
              <a:tblPr firstRow="1" bandRow="1">
                <a:tableStyleId>{5C22544A-7EE6-4342-B048-85BDC9FD1C3A}</a:tableStyleId>
              </a:tblPr>
              <a:tblGrid>
                <a:gridCol w="3138389"/>
                <a:gridCol w="1072940"/>
                <a:gridCol w="1154690"/>
                <a:gridCol w="883050"/>
                <a:gridCol w="1018870"/>
                <a:gridCol w="1018871"/>
              </a:tblGrid>
              <a:tr h="569590">
                <a:tc rowSpan="2">
                  <a:txBody>
                    <a:bodyPr/>
                    <a:lstStyle/>
                    <a:p>
                      <a:pPr algn="ctr"/>
                      <a:r>
                        <a:rPr lang="ru-RU" sz="1200" dirty="0" smtClean="0">
                          <a:solidFill>
                            <a:schemeClr val="tx1"/>
                          </a:solidFill>
                          <a:latin typeface="Times New Roman" pitchFamily="18" charset="0"/>
                          <a:cs typeface="Times New Roman" pitchFamily="18" charset="0"/>
                        </a:rPr>
                        <a:t>Наименование раздела, подразделов</a:t>
                      </a:r>
                      <a:endParaRPr lang="ru-RU" sz="12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Отчет об исполнении бюджета Можайского городского округа Московской области за 2021 год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Плановые назначения по бюджету Можайского городского округа Московской области за 2022 год</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Бюджет Можайского городского округа Московской области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algn="ctr" defTabSz="914400" rtl="0" eaLnBrk="1" latinLnBrk="0" hangingPunct="1"/>
                      <a:endParaRPr lang="ru-RU" sz="1400" b="1" kern="1200" dirty="0" smtClean="0">
                        <a:solidFill>
                          <a:schemeClr val="lt1"/>
                        </a:solidFill>
                        <a:latin typeface="Times New Roman" pitchFamily="18" charset="0"/>
                        <a:ea typeface="+mn-ea"/>
                        <a:cs typeface="Times New Roman" pitchFamily="18" charset="0"/>
                      </a:endParaRPr>
                    </a:p>
                  </a:txBody>
                  <a:tcPr/>
                </a:tc>
                <a:tc hMerge="1">
                  <a:txBody>
                    <a:bodyPr/>
                    <a:lstStyle/>
                    <a:p>
                      <a:pPr marL="0" algn="ctr" defTabSz="914400" rtl="0" eaLnBrk="1" latinLnBrk="0" hangingPunct="1"/>
                      <a:endParaRPr lang="ru-RU" sz="1400" b="1" kern="1200" dirty="0" smtClean="0">
                        <a:solidFill>
                          <a:schemeClr val="lt1"/>
                        </a:solidFill>
                        <a:latin typeface="Times New Roman" pitchFamily="18" charset="0"/>
                        <a:ea typeface="+mn-ea"/>
                        <a:cs typeface="Times New Roman" pitchFamily="18" charset="0"/>
                      </a:endParaRPr>
                    </a:p>
                  </a:txBody>
                  <a:tcPr/>
                </a:tc>
              </a:tr>
              <a:tr h="1302359">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algn="ctr" defTabSz="914400" rtl="0" eaLnBrk="1" latinLnBrk="0" hangingPunct="1"/>
                      <a:r>
                        <a:rPr lang="ru-RU" sz="1200" b="1" kern="1200" dirty="0" smtClean="0">
                          <a:solidFill>
                            <a:schemeClr val="tx1"/>
                          </a:solidFill>
                          <a:latin typeface="Times New Roman" pitchFamily="18" charset="0"/>
                          <a:ea typeface="+mn-ea"/>
                          <a:cs typeface="Times New Roman" pitchFamily="18" charset="0"/>
                        </a:rPr>
                        <a:t>2023 год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latinLnBrk="0" hangingPunct="1"/>
                      <a:r>
                        <a:rPr lang="ru-RU" sz="1200" b="1" kern="1200" dirty="0" smtClean="0">
                          <a:solidFill>
                            <a:schemeClr val="tx1"/>
                          </a:solidFill>
                          <a:latin typeface="Times New Roman" pitchFamily="18" charset="0"/>
                          <a:ea typeface="+mn-ea"/>
                          <a:cs typeface="Times New Roman" pitchFamily="18" charset="0"/>
                        </a:rPr>
                        <a:t>2024 год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latinLnBrk="0" hangingPunct="1"/>
                      <a:r>
                        <a:rPr lang="ru-RU" sz="1200" b="1" kern="1200" dirty="0" smtClean="0">
                          <a:solidFill>
                            <a:schemeClr val="tx1"/>
                          </a:solidFill>
                          <a:latin typeface="Times New Roman" pitchFamily="18" charset="0"/>
                          <a:ea typeface="+mn-ea"/>
                          <a:cs typeface="Times New Roman" pitchFamily="18" charset="0"/>
                        </a:rPr>
                        <a:t>2025 год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60140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1" i="1" u="none" strike="noStrike" cap="none" normalizeH="0" baseline="0" dirty="0" smtClean="0">
                          <a:ln>
                            <a:noFill/>
                          </a:ln>
                          <a:solidFill>
                            <a:srgbClr val="000000"/>
                          </a:solidFill>
                          <a:effectLst/>
                          <a:latin typeface="Times New Roman" pitchFamily="18" charset="0"/>
                          <a:cs typeface="Arial" charset="0"/>
                        </a:rPr>
                        <a:t>Обеспечение деятельности финансовых, налоговых и таможенных органов и органов финансового (финансово-бюджетного) надзора</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23 303,7</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26 135,3</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1" u="none" strike="noStrike" dirty="0" smtClean="0">
                          <a:solidFill>
                            <a:schemeClr val="tx1"/>
                          </a:solidFill>
                          <a:latin typeface="Times New Roman"/>
                        </a:rPr>
                        <a:t>30 399,4</a:t>
                      </a:r>
                      <a:endParaRPr lang="ru-RU" sz="1200" b="0" i="1"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1" u="none" strike="noStrike" dirty="0">
                          <a:solidFill>
                            <a:schemeClr val="tx1"/>
                          </a:solidFill>
                          <a:latin typeface="Times New Roman"/>
                        </a:rPr>
                        <a:t>27 143,5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1" u="none" strike="noStrike" dirty="0">
                          <a:solidFill>
                            <a:schemeClr val="tx1"/>
                          </a:solidFill>
                          <a:latin typeface="Times New Roman"/>
                        </a:rPr>
                        <a:t>27 143,5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8840">
                <a:tc>
                  <a:txBody>
                    <a:bodyPr/>
                    <a:lstStyle/>
                    <a:p>
                      <a:pPr algn="l" fontAlgn="b"/>
                      <a:r>
                        <a:rPr lang="ru-RU" sz="1200" b="1" i="1" u="none" strike="noStrike" dirty="0">
                          <a:latin typeface="Times New Roman"/>
                        </a:rPr>
                        <a:t>Обеспечение проведения выборов и референдумов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1" u="none" strike="noStrike" dirty="0" smtClean="0">
                          <a:solidFill>
                            <a:schemeClr val="tx1"/>
                          </a:solidFill>
                          <a:latin typeface="Times New Roman"/>
                        </a:rPr>
                        <a:t>8 879,2</a:t>
                      </a:r>
                      <a:endParaRPr lang="ru-RU" sz="1200" b="0" i="1"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1" u="none" strike="noStrike" dirty="0" smtClean="0">
                          <a:solidFill>
                            <a:schemeClr val="tx1"/>
                          </a:solidFill>
                          <a:latin typeface="Times New Roman"/>
                        </a:rPr>
                        <a:t>0</a:t>
                      </a:r>
                      <a:endParaRPr lang="ru-RU" sz="1200" b="0" i="1"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1" u="none" strike="noStrike" dirty="0" smtClean="0">
                          <a:solidFill>
                            <a:schemeClr val="tx1"/>
                          </a:solidFill>
                          <a:latin typeface="Times New Roman"/>
                        </a:rPr>
                        <a:t>0</a:t>
                      </a:r>
                      <a:endParaRPr lang="ru-RU" sz="1200" b="0" i="1"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274">
                <a:tc>
                  <a:txBody>
                    <a:bodyPr/>
                    <a:lstStyle/>
                    <a:p>
                      <a:pPr algn="l" fontAlgn="ctr"/>
                      <a:r>
                        <a:rPr lang="ru-RU" sz="1200" b="1" i="1" u="none" strike="noStrike" dirty="0">
                          <a:latin typeface="Times New Roman"/>
                        </a:rPr>
                        <a:t>Резервные фонды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0,0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900,0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900,0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900,0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900,0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0318">
                <a:tc>
                  <a:txBody>
                    <a:bodyPr/>
                    <a:lstStyle/>
                    <a:p>
                      <a:pPr algn="l" fontAlgn="t"/>
                      <a:r>
                        <a:rPr lang="ru-RU" sz="1200" b="1" i="1" u="none" strike="noStrike" dirty="0">
                          <a:latin typeface="Times New Roman"/>
                        </a:rPr>
                        <a:t>Другие общегосударственные вопросы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348 043,9</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365 634,3</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1" u="none" strike="noStrike" dirty="0" smtClean="0">
                          <a:solidFill>
                            <a:schemeClr val="tx1"/>
                          </a:solidFill>
                          <a:latin typeface="Times New Roman"/>
                        </a:rPr>
                        <a:t>371 737,0</a:t>
                      </a:r>
                      <a:endParaRPr lang="ru-RU" sz="1200" b="0" i="1"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1" u="none" strike="noStrike" dirty="0" smtClean="0">
                          <a:solidFill>
                            <a:schemeClr val="tx1"/>
                          </a:solidFill>
                          <a:latin typeface="Times New Roman"/>
                        </a:rPr>
                        <a:t>362 337,4</a:t>
                      </a:r>
                      <a:endParaRPr lang="ru-RU" sz="1200" b="0" i="1"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1" u="none" strike="noStrike" dirty="0" smtClean="0">
                          <a:solidFill>
                            <a:schemeClr val="tx1"/>
                          </a:solidFill>
                          <a:latin typeface="Times New Roman"/>
                        </a:rPr>
                        <a:t>362 795,2</a:t>
                      </a:r>
                      <a:endParaRPr lang="ru-RU" sz="1200" b="0" i="1"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274">
                <a:tc>
                  <a:txBody>
                    <a:bodyPr/>
                    <a:lstStyle/>
                    <a:p>
                      <a:pPr algn="l" fontAlgn="b"/>
                      <a:r>
                        <a:rPr lang="ru-RU" sz="1200" b="1" i="0" u="none" strike="noStrike" dirty="0">
                          <a:latin typeface="Times New Roman"/>
                        </a:rPr>
                        <a:t>Национальная оборона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0" u="none" strike="noStrike" kern="1200" dirty="0" smtClean="0">
                          <a:solidFill>
                            <a:schemeClr val="tx1"/>
                          </a:solidFill>
                          <a:latin typeface="Times New Roman"/>
                          <a:ea typeface="+mn-ea"/>
                          <a:cs typeface="+mn-cs"/>
                        </a:rPr>
                        <a:t>36,6</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0" u="none" strike="noStrike" kern="1200" dirty="0" smtClean="0">
                          <a:solidFill>
                            <a:schemeClr val="tx1"/>
                          </a:solidFill>
                          <a:latin typeface="Times New Roman"/>
                          <a:ea typeface="+mn-ea"/>
                          <a:cs typeface="+mn-cs"/>
                        </a:rPr>
                        <a:t>36,3</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0" u="none" strike="noStrike" kern="1200" dirty="0" smtClean="0">
                          <a:solidFill>
                            <a:schemeClr val="tx1"/>
                          </a:solidFill>
                          <a:latin typeface="Times New Roman"/>
                          <a:ea typeface="+mn-ea"/>
                          <a:cs typeface="+mn-cs"/>
                        </a:rPr>
                        <a:t>62,0</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0" u="none" strike="noStrike" kern="1200" dirty="0" smtClean="0">
                          <a:solidFill>
                            <a:schemeClr val="tx1"/>
                          </a:solidFill>
                          <a:latin typeface="Times New Roman"/>
                          <a:ea typeface="+mn-ea"/>
                          <a:cs typeface="+mn-cs"/>
                        </a:rPr>
                        <a:t>62,0</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0" u="none" strike="noStrike" kern="1200" dirty="0" smtClean="0">
                          <a:solidFill>
                            <a:schemeClr val="tx1"/>
                          </a:solidFill>
                          <a:latin typeface="Times New Roman"/>
                          <a:ea typeface="+mn-ea"/>
                          <a:cs typeface="+mn-cs"/>
                        </a:rPr>
                        <a:t>62,0</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274">
                <a:tc>
                  <a:txBody>
                    <a:bodyPr/>
                    <a:lstStyle/>
                    <a:p>
                      <a:pPr algn="l" fontAlgn="ctr"/>
                      <a:r>
                        <a:rPr lang="ru-RU" sz="1200" b="1" i="1" u="none" strike="noStrike" dirty="0">
                          <a:latin typeface="Times New Roman"/>
                        </a:rPr>
                        <a:t>Мобилизационная подготовка экономики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36,6</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36,3</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62,0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62,0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62,0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7448">
                <a:tc>
                  <a:txBody>
                    <a:bodyPr/>
                    <a:lstStyle/>
                    <a:p>
                      <a:pPr algn="l" fontAlgn="b"/>
                      <a:r>
                        <a:rPr lang="ru-RU" sz="1200" b="1" i="0" u="none" strike="noStrike" dirty="0">
                          <a:latin typeface="Times New Roman"/>
                        </a:rPr>
                        <a:t>Национальная безопасность и правоохранительная деятельность</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0" u="none" strike="noStrike" kern="1200" dirty="0" smtClean="0">
                          <a:solidFill>
                            <a:schemeClr val="tx1"/>
                          </a:solidFill>
                          <a:latin typeface="Times New Roman"/>
                          <a:ea typeface="+mn-ea"/>
                          <a:cs typeface="+mn-cs"/>
                        </a:rPr>
                        <a:t>32 501,3</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0" u="none" strike="noStrike" kern="1200" dirty="0" smtClean="0">
                          <a:solidFill>
                            <a:schemeClr val="tx1"/>
                          </a:solidFill>
                          <a:latin typeface="Times New Roman"/>
                          <a:ea typeface="+mn-ea"/>
                          <a:cs typeface="+mn-cs"/>
                        </a:rPr>
                        <a:t>33 057,0</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36 155,1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36 155,1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36 155,1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5570">
                <a:tc>
                  <a:txBody>
                    <a:bodyPr/>
                    <a:lstStyle/>
                    <a:p>
                      <a:pPr algn="l" fontAlgn="b"/>
                      <a:r>
                        <a:rPr lang="ru-RU" sz="1200" b="1" i="1" u="none" strike="noStrike" dirty="0" smtClean="0">
                          <a:latin typeface="Times New Roman"/>
                        </a:rPr>
                        <a:t>Гражданская оборона</a:t>
                      </a:r>
                      <a:endParaRPr lang="ru-RU" sz="1200" b="1" i="1"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19 315,4</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20 479,0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1" u="none" strike="noStrike" dirty="0">
                          <a:solidFill>
                            <a:schemeClr val="tx1"/>
                          </a:solidFill>
                          <a:latin typeface="Times New Roman"/>
                        </a:rPr>
                        <a:t>20 173,5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1" u="none" strike="noStrike" dirty="0">
                          <a:solidFill>
                            <a:schemeClr val="tx1"/>
                          </a:solidFill>
                          <a:latin typeface="Times New Roman"/>
                        </a:rPr>
                        <a:t>20 173,5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1" u="none" strike="noStrike" dirty="0">
                          <a:solidFill>
                            <a:schemeClr val="tx1"/>
                          </a:solidFill>
                          <a:latin typeface="Times New Roman"/>
                        </a:rPr>
                        <a:t>20 173,5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8205" name="Прямоугольник 4"/>
          <p:cNvSpPr>
            <a:spLocks noChangeArrowheads="1"/>
          </p:cNvSpPr>
          <p:nvPr/>
        </p:nvSpPr>
        <p:spPr bwMode="auto">
          <a:xfrm>
            <a:off x="6500813" y="6429375"/>
            <a:ext cx="2370137" cy="307975"/>
          </a:xfrm>
          <a:prstGeom prst="rect">
            <a:avLst/>
          </a:prstGeom>
          <a:noFill/>
          <a:ln w="9525">
            <a:noFill/>
            <a:miter lim="800000"/>
            <a:headEnd/>
            <a:tailEnd/>
          </a:ln>
        </p:spPr>
        <p:txBody>
          <a:bodyPr>
            <a:spAutoFit/>
          </a:bodyPr>
          <a:lstStyle/>
          <a:p>
            <a:pPr algn="r"/>
            <a:r>
              <a:rPr lang="ru-RU" sz="1400" i="1">
                <a:solidFill>
                  <a:srgbClr val="000072"/>
                </a:solidFill>
                <a:latin typeface="Times New Roman" pitchFamily="18" charset="0"/>
                <a:cs typeface="Times New Roman" pitchFamily="18" charset="0"/>
              </a:rPr>
              <a:t>Можайский городской округ</a:t>
            </a:r>
            <a:endParaRPr lang="ru-RU" sz="1400">
              <a:latin typeface="Times New Roman" pitchFamily="18" charset="0"/>
              <a:cs typeface="Times New Roman" pitchFamily="18" charset="0"/>
            </a:endParaRPr>
          </a:p>
        </p:txBody>
      </p:sp>
      <p:pic>
        <p:nvPicPr>
          <p:cNvPr id="48206" name="Рисунок 32" descr="Описание: Можайск-ГО-ПП-01"/>
          <p:cNvPicPr>
            <a:picLocks noChangeAspect="1" noChangeArrowheads="1"/>
          </p:cNvPicPr>
          <p:nvPr/>
        </p:nvPicPr>
        <p:blipFill>
          <a:blip r:embed="rId2" cstate="print"/>
          <a:srcRect/>
          <a:stretch>
            <a:fillRect/>
          </a:stretch>
        </p:blipFill>
        <p:spPr bwMode="auto">
          <a:xfrm>
            <a:off x="428596" y="428604"/>
            <a:ext cx="428653" cy="5355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title"/>
          </p:nvPr>
        </p:nvSpPr>
        <p:spPr>
          <a:xfrm flipV="1">
            <a:off x="457200" y="1828800"/>
            <a:ext cx="8229600" cy="314316"/>
          </a:xfrm>
        </p:spPr>
        <p:txBody>
          <a:bodyPr>
            <a:normAutofit fontScale="90000"/>
          </a:bodyPr>
          <a:lstStyle/>
          <a:p>
            <a:r>
              <a:rPr lang="ru-RU" dirty="0" smtClean="0"/>
              <a:t> </a:t>
            </a:r>
          </a:p>
        </p:txBody>
      </p:sp>
      <p:graphicFrame>
        <p:nvGraphicFramePr>
          <p:cNvPr id="6" name="Содержимое 5"/>
          <p:cNvGraphicFramePr>
            <a:graphicFrameLocks noGrp="1"/>
          </p:cNvGraphicFramePr>
          <p:nvPr>
            <p:ph idx="1"/>
          </p:nvPr>
        </p:nvGraphicFramePr>
        <p:xfrm>
          <a:off x="411892" y="1000107"/>
          <a:ext cx="8303512" cy="5500723"/>
        </p:xfrm>
        <a:graphic>
          <a:graphicData uri="http://schemas.openxmlformats.org/drawingml/2006/table">
            <a:tbl>
              <a:tblPr firstRow="1" bandRow="1">
                <a:tableStyleId>{5C22544A-7EE6-4342-B048-85BDC9FD1C3A}</a:tableStyleId>
              </a:tblPr>
              <a:tblGrid>
                <a:gridCol w="3130850"/>
                <a:gridCol w="1088981"/>
                <a:gridCol w="1088981"/>
                <a:gridCol w="1020920"/>
                <a:gridCol w="952858"/>
                <a:gridCol w="1020922"/>
              </a:tblGrid>
              <a:tr h="503075">
                <a:tc rowSpan="2">
                  <a:txBody>
                    <a:bodyPr/>
                    <a:lstStyle/>
                    <a:p>
                      <a:pPr algn="ctr"/>
                      <a:r>
                        <a:rPr lang="ru-RU" sz="1200" dirty="0" smtClean="0">
                          <a:solidFill>
                            <a:schemeClr val="tx1"/>
                          </a:solidFill>
                          <a:latin typeface="Times New Roman" pitchFamily="18" charset="0"/>
                          <a:cs typeface="Times New Roman" pitchFamily="18" charset="0"/>
                        </a:rPr>
                        <a:t>Наименование раздела, подразделов</a:t>
                      </a:r>
                      <a:endParaRPr lang="ru-RU" sz="12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Отчет об исполнении бюджета Можайского городского округа за 2021 год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Плановые назначения по бюджету Можайского городского округа за 2022 год</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3">
                  <a:txBody>
                    <a:bodyPr/>
                    <a:lstStyle/>
                    <a:p>
                      <a:pPr marL="0" algn="ctr" defTabSz="914400" rtl="0" eaLnBrk="1" latinLnBrk="0" hangingPunct="1"/>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Бюджет Можайского городского округа Московской области</a:t>
                      </a:r>
                      <a:endParaRPr lang="ru-RU" sz="1200" b="1" kern="1200" dirty="0" smtClean="0">
                        <a:solidFill>
                          <a:schemeClr val="tx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algn="ctr" defTabSz="914400" rtl="0" eaLnBrk="1" latinLnBrk="0" hangingPunct="1"/>
                      <a:endParaRPr lang="ru-RU" sz="1400" b="1" kern="1200" dirty="0" smtClean="0">
                        <a:solidFill>
                          <a:schemeClr val="lt1"/>
                        </a:solidFill>
                        <a:latin typeface="Times New Roman" pitchFamily="18" charset="0"/>
                        <a:ea typeface="+mn-ea"/>
                        <a:cs typeface="Times New Roman" pitchFamily="18" charset="0"/>
                      </a:endParaRPr>
                    </a:p>
                  </a:txBody>
                  <a:tcPr/>
                </a:tc>
                <a:tc hMerge="1">
                  <a:txBody>
                    <a:bodyPr/>
                    <a:lstStyle/>
                    <a:p>
                      <a:pPr marL="0" algn="ctr" defTabSz="914400" rtl="0" eaLnBrk="1" latinLnBrk="0" hangingPunct="1"/>
                      <a:endParaRPr lang="ru-RU" sz="1400" b="1" kern="1200" dirty="0" smtClean="0">
                        <a:solidFill>
                          <a:schemeClr val="lt1"/>
                        </a:solidFill>
                        <a:latin typeface="Times New Roman" pitchFamily="18" charset="0"/>
                        <a:ea typeface="+mn-ea"/>
                        <a:cs typeface="Times New Roman" pitchFamily="18" charset="0"/>
                      </a:endParaRPr>
                    </a:p>
                  </a:txBody>
                  <a:tcPr/>
                </a:tc>
              </a:tr>
              <a:tr h="1314179">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algn="ctr" defTabSz="914400" rtl="0" eaLnBrk="1" latinLnBrk="0" hangingPunct="1"/>
                      <a:r>
                        <a:rPr lang="ru-RU" sz="1200" b="1" kern="1200" dirty="0" smtClean="0">
                          <a:solidFill>
                            <a:schemeClr val="tx1"/>
                          </a:solidFill>
                          <a:latin typeface="Times New Roman" pitchFamily="18" charset="0"/>
                          <a:ea typeface="+mn-ea"/>
                          <a:cs typeface="Times New Roman" pitchFamily="18" charset="0"/>
                        </a:rPr>
                        <a:t>2023 год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latinLnBrk="0" hangingPunct="1"/>
                      <a:r>
                        <a:rPr lang="ru-RU" sz="1200" b="1" kern="1200" dirty="0" smtClean="0">
                          <a:solidFill>
                            <a:schemeClr val="tx1"/>
                          </a:solidFill>
                          <a:latin typeface="Times New Roman" pitchFamily="18" charset="0"/>
                          <a:ea typeface="+mn-ea"/>
                          <a:cs typeface="Times New Roman" pitchFamily="18" charset="0"/>
                        </a:rPr>
                        <a:t>2024 год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latinLnBrk="0" hangingPunct="1"/>
                      <a:r>
                        <a:rPr lang="ru-RU" sz="1200" b="1" kern="1200" dirty="0" smtClean="0">
                          <a:solidFill>
                            <a:schemeClr val="tx1"/>
                          </a:solidFill>
                          <a:latin typeface="Times New Roman" pitchFamily="18" charset="0"/>
                          <a:ea typeface="+mn-ea"/>
                          <a:cs typeface="Times New Roman" pitchFamily="18" charset="0"/>
                        </a:rPr>
                        <a:t>2025 год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83833">
                <a:tc>
                  <a:txBody>
                    <a:bodyPr/>
                    <a:lstStyle/>
                    <a:p>
                      <a:pPr algn="l" fontAlgn="t"/>
                      <a:r>
                        <a:rPr lang="ru-RU" sz="1200" b="1" i="1" u="none" strike="noStrike" dirty="0" smtClean="0">
                          <a:latin typeface="Times New Roman"/>
                        </a:rPr>
                        <a:t>Другие вопросы в области национальной безопасности и правоохранительной деятельности</a:t>
                      </a:r>
                      <a:endParaRPr lang="ru-RU" sz="1200" b="1" i="1"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13 185,9</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12 578,0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15 981,6</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15 981,6</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15 981,6</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935">
                <a:tc>
                  <a:txBody>
                    <a:bodyPr/>
                    <a:lstStyle/>
                    <a:p>
                      <a:pPr algn="l" fontAlgn="t"/>
                      <a:r>
                        <a:rPr lang="ru-RU" sz="1200" b="1" i="0" u="none" strike="noStrike" dirty="0">
                          <a:latin typeface="Times New Roman"/>
                        </a:rPr>
                        <a:t>Национальная экономика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0" u="none" strike="noStrike" kern="1200" dirty="0" smtClean="0">
                          <a:solidFill>
                            <a:schemeClr val="tx1"/>
                          </a:solidFill>
                          <a:latin typeface="Times New Roman"/>
                          <a:ea typeface="+mn-ea"/>
                          <a:cs typeface="+mn-cs"/>
                        </a:rPr>
                        <a:t>397</a:t>
                      </a:r>
                      <a:r>
                        <a:rPr lang="ru-RU" sz="1200" b="0" i="0" u="none" strike="noStrike" kern="1200" baseline="0" dirty="0" smtClean="0">
                          <a:solidFill>
                            <a:schemeClr val="tx1"/>
                          </a:solidFill>
                          <a:latin typeface="Times New Roman"/>
                          <a:ea typeface="+mn-ea"/>
                          <a:cs typeface="+mn-cs"/>
                        </a:rPr>
                        <a:t> 622,5</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0" u="none" strike="noStrike" kern="1200" dirty="0" smtClean="0">
                          <a:solidFill>
                            <a:schemeClr val="tx1"/>
                          </a:solidFill>
                          <a:latin typeface="Times New Roman"/>
                          <a:ea typeface="+mn-ea"/>
                          <a:cs typeface="+mn-cs"/>
                        </a:rPr>
                        <a:t>561 174,9</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0" u="none" strike="noStrike" kern="1200" dirty="0" smtClean="0">
                          <a:solidFill>
                            <a:schemeClr val="tx1"/>
                          </a:solidFill>
                          <a:latin typeface="Times New Roman"/>
                          <a:ea typeface="+mn-ea"/>
                          <a:cs typeface="+mn-cs"/>
                        </a:rPr>
                        <a:t>389 311,7</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0" u="none" strike="noStrike" kern="1200" dirty="0" smtClean="0">
                          <a:solidFill>
                            <a:schemeClr val="tx1"/>
                          </a:solidFill>
                          <a:latin typeface="Times New Roman"/>
                          <a:ea typeface="+mn-ea"/>
                          <a:cs typeface="+mn-cs"/>
                        </a:rPr>
                        <a:t>233 868,7</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0" u="none" strike="noStrike" kern="1200" smtClean="0">
                          <a:solidFill>
                            <a:schemeClr val="tx1"/>
                          </a:solidFill>
                          <a:latin typeface="Times New Roman"/>
                          <a:ea typeface="+mn-ea"/>
                          <a:cs typeface="+mn-cs"/>
                        </a:rPr>
                        <a:t>203 593,0</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935">
                <a:tc>
                  <a:txBody>
                    <a:bodyPr/>
                    <a:lstStyle/>
                    <a:p>
                      <a:pPr algn="l" fontAlgn="t"/>
                      <a:r>
                        <a:rPr lang="ru-RU" sz="1200" b="1" i="1" u="none" strike="noStrike" dirty="0">
                          <a:latin typeface="Times New Roman"/>
                        </a:rPr>
                        <a:t>Сельское хозяйство и рыболовство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3 661,6</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3 068,0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2 732,0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2 732,0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2 732,0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935">
                <a:tc>
                  <a:txBody>
                    <a:bodyPr/>
                    <a:lstStyle/>
                    <a:p>
                      <a:pPr algn="l" fontAlgn="t"/>
                      <a:r>
                        <a:rPr lang="ru-RU" sz="1200" b="1" i="1" u="none" strike="noStrike" dirty="0" smtClean="0">
                          <a:latin typeface="Times New Roman"/>
                        </a:rPr>
                        <a:t>Водное хозяйство</a:t>
                      </a:r>
                      <a:endParaRPr lang="ru-RU" sz="1200" b="1" i="1"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397,1</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213,6</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0,0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0,0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0,0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935">
                <a:tc>
                  <a:txBody>
                    <a:bodyPr/>
                    <a:lstStyle/>
                    <a:p>
                      <a:pPr algn="l" fontAlgn="t"/>
                      <a:r>
                        <a:rPr lang="ru-RU" sz="1200" b="1" i="1" u="none" strike="noStrike" dirty="0">
                          <a:latin typeface="Times New Roman"/>
                        </a:rPr>
                        <a:t>Транспорт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168 756,9</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6 109,4</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2 300,9</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2 418,3</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2 529,6</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893">
                <a:tc>
                  <a:txBody>
                    <a:bodyPr/>
                    <a:lstStyle/>
                    <a:p>
                      <a:pPr algn="l" fontAlgn="t"/>
                      <a:r>
                        <a:rPr lang="ru-RU" sz="1200" b="1" i="1" u="none" strike="noStrike" dirty="0">
                          <a:latin typeface="Times New Roman"/>
                        </a:rPr>
                        <a:t>Дорожное хозяйство (дорожные фонды)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212 960,0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539 588,0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372 544,7</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216 864,0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186 477,0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935">
                <a:tc>
                  <a:txBody>
                    <a:bodyPr/>
                    <a:lstStyle/>
                    <a:p>
                      <a:pPr algn="l" fontAlgn="t"/>
                      <a:r>
                        <a:rPr lang="ru-RU" sz="1200" b="1" i="1" u="none" strike="noStrike" dirty="0">
                          <a:latin typeface="Times New Roman"/>
                        </a:rPr>
                        <a:t>Связь и информатика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8 508,2</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8 677,9</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9 717,1</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9 337,4</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9 337,4</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991">
                <a:tc>
                  <a:txBody>
                    <a:bodyPr/>
                    <a:lstStyle/>
                    <a:p>
                      <a:pPr algn="l" fontAlgn="t"/>
                      <a:r>
                        <a:rPr lang="ru-RU" sz="1200" b="1" i="1" u="none" strike="noStrike" dirty="0">
                          <a:latin typeface="Times New Roman"/>
                        </a:rPr>
                        <a:t>Другие вопросы в области национальной экономики</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3 338,7</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3</a:t>
                      </a:r>
                      <a:r>
                        <a:rPr lang="ru-RU" sz="1200" b="0" i="1" u="none" strike="noStrike" kern="1200" baseline="0" dirty="0" smtClean="0">
                          <a:solidFill>
                            <a:schemeClr val="tx1"/>
                          </a:solidFill>
                          <a:latin typeface="Times New Roman"/>
                          <a:ea typeface="+mn-ea"/>
                          <a:cs typeface="+mn-cs"/>
                        </a:rPr>
                        <a:t> 518,0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2 017,0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2 517,0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2 517,0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935">
                <a:tc>
                  <a:txBody>
                    <a:bodyPr/>
                    <a:lstStyle/>
                    <a:p>
                      <a:pPr algn="l" fontAlgn="b"/>
                      <a:r>
                        <a:rPr lang="ru-RU" sz="1200" b="1" i="0" u="none" strike="noStrike" dirty="0">
                          <a:latin typeface="Times New Roman"/>
                        </a:rPr>
                        <a:t>Жилищно-коммунальное хозяйство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0" u="none" strike="noStrike" kern="1200" dirty="0" smtClean="0">
                          <a:solidFill>
                            <a:schemeClr val="tx1"/>
                          </a:solidFill>
                          <a:latin typeface="Times New Roman"/>
                          <a:ea typeface="+mn-ea"/>
                          <a:cs typeface="+mn-cs"/>
                        </a:rPr>
                        <a:t>498 747,7</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0" u="none" strike="noStrike" kern="1200" dirty="0" smtClean="0">
                          <a:solidFill>
                            <a:schemeClr val="tx1"/>
                          </a:solidFill>
                          <a:latin typeface="Times New Roman"/>
                          <a:ea typeface="+mn-ea"/>
                          <a:cs typeface="+mn-cs"/>
                        </a:rPr>
                        <a:t>664 913,5</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0" u="none" strike="noStrike" kern="1200" dirty="0" smtClean="0">
                          <a:solidFill>
                            <a:schemeClr val="tx1"/>
                          </a:solidFill>
                          <a:latin typeface="Times New Roman"/>
                          <a:ea typeface="+mn-ea"/>
                          <a:cs typeface="+mn-cs"/>
                        </a:rPr>
                        <a:t>1 093 812,4</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0" u="none" strike="noStrike" kern="1200" dirty="0" smtClean="0">
                          <a:solidFill>
                            <a:schemeClr val="tx1"/>
                          </a:solidFill>
                          <a:latin typeface="Times New Roman"/>
                          <a:ea typeface="+mn-ea"/>
                          <a:cs typeface="+mn-cs"/>
                        </a:rPr>
                        <a:t>589 367,8</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0" u="none" strike="noStrike" kern="1200" dirty="0" smtClean="0">
                          <a:solidFill>
                            <a:schemeClr val="tx1"/>
                          </a:solidFill>
                          <a:latin typeface="Times New Roman"/>
                          <a:ea typeface="+mn-ea"/>
                          <a:cs typeface="+mn-cs"/>
                        </a:rPr>
                        <a:t>599 438,4</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935">
                <a:tc>
                  <a:txBody>
                    <a:bodyPr/>
                    <a:lstStyle/>
                    <a:p>
                      <a:pPr algn="l" fontAlgn="b"/>
                      <a:r>
                        <a:rPr lang="ru-RU" sz="1200" b="1" i="1" u="none" strike="noStrike" dirty="0">
                          <a:latin typeface="Times New Roman"/>
                        </a:rPr>
                        <a:t>Жилищное хозяйство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35 716,6</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173 441,3</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265 222,7</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24 650,2</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24 486,2</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207">
                <a:tc>
                  <a:txBody>
                    <a:bodyPr/>
                    <a:lstStyle/>
                    <a:p>
                      <a:pPr algn="l" fontAlgn="b"/>
                      <a:r>
                        <a:rPr lang="ru-RU" sz="1200" b="1" i="1" u="none" strike="noStrike" dirty="0">
                          <a:latin typeface="Times New Roman"/>
                        </a:rPr>
                        <a:t>Коммунальное хозяйство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14 328,0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21 069,4</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2 203,4</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1 898,4</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200" b="0" i="1" u="none" strike="noStrike" kern="1200" dirty="0" smtClean="0">
                          <a:solidFill>
                            <a:schemeClr val="tx1"/>
                          </a:solidFill>
                          <a:latin typeface="Times New Roman"/>
                          <a:ea typeface="+mn-ea"/>
                          <a:cs typeface="+mn-cs"/>
                        </a:rPr>
                        <a:t>14 598,4</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9243" name="Прямоугольник 4"/>
          <p:cNvSpPr>
            <a:spLocks noChangeArrowheads="1"/>
          </p:cNvSpPr>
          <p:nvPr/>
        </p:nvSpPr>
        <p:spPr bwMode="auto">
          <a:xfrm>
            <a:off x="6184900" y="6500813"/>
            <a:ext cx="2836863" cy="307975"/>
          </a:xfrm>
          <a:prstGeom prst="rect">
            <a:avLst/>
          </a:prstGeom>
          <a:noFill/>
          <a:ln w="9525">
            <a:noFill/>
            <a:miter lim="800000"/>
            <a:headEnd/>
            <a:tailEnd/>
          </a:ln>
        </p:spPr>
        <p:txBody>
          <a:bodyPr>
            <a:spAutoFit/>
          </a:bodyPr>
          <a:lstStyle/>
          <a:p>
            <a:pPr algn="r"/>
            <a:r>
              <a:rPr lang="ru-RU" sz="1400" i="1">
                <a:solidFill>
                  <a:srgbClr val="000072"/>
                </a:solidFill>
                <a:latin typeface="Times New Roman" pitchFamily="18" charset="0"/>
                <a:cs typeface="Times New Roman" pitchFamily="18" charset="0"/>
              </a:rPr>
              <a:t>Можайский городской округ</a:t>
            </a:r>
            <a:endParaRPr lang="ru-RU" sz="1400">
              <a:latin typeface="Times New Roman" pitchFamily="18" charset="0"/>
              <a:cs typeface="Times New Roman" pitchFamily="18" charset="0"/>
            </a:endParaRPr>
          </a:p>
        </p:txBody>
      </p:sp>
      <p:pic>
        <p:nvPicPr>
          <p:cNvPr id="49244" name="Рисунок 32" descr="Описание: Можайск-ГО-ПП-01"/>
          <p:cNvPicPr>
            <a:picLocks noChangeAspect="1" noChangeArrowheads="1"/>
          </p:cNvPicPr>
          <p:nvPr/>
        </p:nvPicPr>
        <p:blipFill>
          <a:blip r:embed="rId2" cstate="print"/>
          <a:srcRect/>
          <a:stretch>
            <a:fillRect/>
          </a:stretch>
        </p:blipFill>
        <p:spPr bwMode="auto">
          <a:xfrm>
            <a:off x="474962" y="458356"/>
            <a:ext cx="500091" cy="517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p:nvPr>
        </p:nvSpPr>
        <p:spPr>
          <a:xfrm flipV="1">
            <a:off x="457200" y="1828800"/>
            <a:ext cx="8229600" cy="100002"/>
          </a:xfrm>
        </p:spPr>
        <p:txBody>
          <a:bodyPr>
            <a:normAutofit fontScale="90000"/>
          </a:bodyPr>
          <a:lstStyle/>
          <a:p>
            <a:endParaRPr lang="ru-RU" dirty="0" smtClean="0"/>
          </a:p>
        </p:txBody>
      </p:sp>
      <p:graphicFrame>
        <p:nvGraphicFramePr>
          <p:cNvPr id="5" name="Содержимое 4"/>
          <p:cNvGraphicFramePr>
            <a:graphicFrameLocks noGrp="1"/>
          </p:cNvGraphicFramePr>
          <p:nvPr>
            <p:ph idx="1"/>
          </p:nvPr>
        </p:nvGraphicFramePr>
        <p:xfrm>
          <a:off x="428595" y="1000108"/>
          <a:ext cx="8278800" cy="5097780"/>
        </p:xfrm>
        <a:graphic>
          <a:graphicData uri="http://schemas.openxmlformats.org/drawingml/2006/table">
            <a:tbl>
              <a:tblPr firstRow="1" bandRow="1">
                <a:tableStyleId>{5C22544A-7EE6-4342-B048-85BDC9FD1C3A}</a:tableStyleId>
              </a:tblPr>
              <a:tblGrid>
                <a:gridCol w="3173559"/>
                <a:gridCol w="1085176"/>
                <a:gridCol w="1070919"/>
                <a:gridCol w="914400"/>
                <a:gridCol w="1054443"/>
                <a:gridCol w="980303"/>
              </a:tblGrid>
              <a:tr h="370840">
                <a:tc rowSpan="2">
                  <a:txBody>
                    <a:bodyPr/>
                    <a:lstStyle/>
                    <a:p>
                      <a:pPr algn="ctr"/>
                      <a:r>
                        <a:rPr lang="ru-RU" sz="1200" dirty="0" smtClean="0">
                          <a:solidFill>
                            <a:schemeClr val="tx1"/>
                          </a:solidFill>
                          <a:latin typeface="Times New Roman" pitchFamily="18" charset="0"/>
                          <a:cs typeface="Times New Roman" pitchFamily="18" charset="0"/>
                        </a:rPr>
                        <a:t>Наименование раздела, подразделов</a:t>
                      </a:r>
                      <a:endParaRPr lang="ru-RU" sz="12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Отчет об исполнении бюджета Можайского городского округа за 2021 год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Плановые назначения по бюджету Можайского городского округа за 2022 год</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3">
                  <a:txBody>
                    <a:bodyPr/>
                    <a:lstStyle/>
                    <a:p>
                      <a:pPr marL="0" algn="ctr" defTabSz="914400" rtl="0" eaLnBrk="1" latinLnBrk="0" hangingPunct="1"/>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Бюджет Можайского городского округа Московской области</a:t>
                      </a:r>
                      <a:endParaRPr lang="ru-RU" sz="1200" b="1" kern="1200" dirty="0" smtClean="0">
                        <a:solidFill>
                          <a:schemeClr val="tx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algn="ctr" defTabSz="914400" rtl="0" eaLnBrk="1" latinLnBrk="0" hangingPunct="1"/>
                      <a:endParaRPr lang="ru-RU" sz="1400" b="1" kern="1200" dirty="0" smtClean="0">
                        <a:solidFill>
                          <a:schemeClr val="lt1"/>
                        </a:solidFill>
                        <a:latin typeface="Times New Roman" pitchFamily="18" charset="0"/>
                        <a:ea typeface="+mn-ea"/>
                        <a:cs typeface="Times New Roman" pitchFamily="18" charset="0"/>
                      </a:endParaRPr>
                    </a:p>
                  </a:txBody>
                  <a:tcPr/>
                </a:tc>
                <a:tc hMerge="1">
                  <a:txBody>
                    <a:bodyPr/>
                    <a:lstStyle/>
                    <a:p>
                      <a:pPr marL="0" algn="ctr" defTabSz="914400" rtl="0" eaLnBrk="1" latinLnBrk="0" hangingPunct="1"/>
                      <a:endParaRPr lang="ru-RU" sz="1400" b="1" kern="1200" dirty="0" smtClean="0">
                        <a:solidFill>
                          <a:schemeClr val="lt1"/>
                        </a:solidFill>
                        <a:latin typeface="Times New Roman" pitchFamily="18" charset="0"/>
                        <a:ea typeface="+mn-ea"/>
                        <a:cs typeface="Times New Roman" pitchFamily="18" charset="0"/>
                      </a:endParaRPr>
                    </a:p>
                  </a:txBody>
                  <a:tcPr/>
                </a:tc>
              </a:tr>
              <a:tr h="37084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algn="ctr" defTabSz="914400" rtl="0" eaLnBrk="1" latinLnBrk="0" hangingPunct="1"/>
                      <a:r>
                        <a:rPr lang="ru-RU" sz="1200" b="1" kern="1200" dirty="0" smtClean="0">
                          <a:solidFill>
                            <a:schemeClr val="tx1"/>
                          </a:solidFill>
                          <a:latin typeface="Times New Roman" pitchFamily="18" charset="0"/>
                          <a:ea typeface="+mn-ea"/>
                          <a:cs typeface="Times New Roman" pitchFamily="18" charset="0"/>
                        </a:rPr>
                        <a:t>2023 год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latinLnBrk="0" hangingPunct="1"/>
                      <a:r>
                        <a:rPr lang="ru-RU" sz="1200" b="1" kern="1200" dirty="0" smtClean="0">
                          <a:solidFill>
                            <a:schemeClr val="tx1"/>
                          </a:solidFill>
                          <a:latin typeface="Times New Roman" pitchFamily="18" charset="0"/>
                          <a:ea typeface="+mn-ea"/>
                          <a:cs typeface="Times New Roman" pitchFamily="18" charset="0"/>
                        </a:rPr>
                        <a:t>2024 год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latinLnBrk="0" hangingPunct="1"/>
                      <a:r>
                        <a:rPr lang="ru-RU" sz="1200" b="1" kern="1200" dirty="0" smtClean="0">
                          <a:solidFill>
                            <a:schemeClr val="tx1"/>
                          </a:solidFill>
                          <a:latin typeface="Times New Roman" pitchFamily="18" charset="0"/>
                          <a:ea typeface="+mn-ea"/>
                          <a:cs typeface="Times New Roman" pitchFamily="18" charset="0"/>
                        </a:rPr>
                        <a:t>2025 год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70840">
                <a:tc>
                  <a:txBody>
                    <a:bodyPr/>
                    <a:lstStyle/>
                    <a:p>
                      <a:pPr algn="l" fontAlgn="b"/>
                      <a:r>
                        <a:rPr lang="ru-RU" sz="1200" b="1" i="1" u="none" strike="noStrike" dirty="0" smtClean="0">
                          <a:latin typeface="Times New Roman"/>
                        </a:rPr>
                        <a:t>Благоустройство</a:t>
                      </a:r>
                      <a:endParaRPr lang="ru-RU" sz="1200" b="1" i="1"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432 636,0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450 950,0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710 318,8</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446 751,7</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444</a:t>
                      </a:r>
                      <a:r>
                        <a:rPr lang="ru-RU" sz="1200" b="0" i="1" u="none" strike="noStrike" kern="1200" baseline="0" dirty="0" smtClean="0">
                          <a:solidFill>
                            <a:schemeClr val="tx1"/>
                          </a:solidFill>
                          <a:latin typeface="Times New Roman"/>
                          <a:ea typeface="+mn-ea"/>
                          <a:cs typeface="+mn-cs"/>
                        </a:rPr>
                        <a:t> 286,3</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200" b="1" i="1" u="none" strike="noStrike" dirty="0" smtClean="0">
                          <a:latin typeface="Times New Roman"/>
                        </a:rPr>
                        <a:t>Другие вопросы в области жилищно-коммунального хозяйства</a:t>
                      </a:r>
                      <a:endParaRPr lang="ru-RU" sz="1200" b="1" i="1"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16 067,1</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19 452,8</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116 067,5</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smtClean="0">
                          <a:solidFill>
                            <a:schemeClr val="tx1"/>
                          </a:solidFill>
                          <a:latin typeface="Times New Roman"/>
                          <a:ea typeface="+mn-ea"/>
                          <a:cs typeface="+mn-cs"/>
                        </a:rPr>
                        <a:t>116 067,5</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116 067,5</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200" b="1" i="0" u="none" strike="noStrike" dirty="0">
                          <a:solidFill>
                            <a:schemeClr val="tx1"/>
                          </a:solidFill>
                          <a:latin typeface="Times New Roman"/>
                        </a:rPr>
                        <a:t>Охрана окружающей среды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0" i="0" u="none" strike="noStrike" kern="1200" dirty="0" smtClean="0">
                          <a:solidFill>
                            <a:schemeClr val="tx1"/>
                          </a:solidFill>
                          <a:latin typeface="Times New Roman"/>
                          <a:ea typeface="+mn-ea"/>
                          <a:cs typeface="+mn-cs"/>
                        </a:rPr>
                        <a:t>595,0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0" u="none" strike="noStrike" kern="1200" dirty="0" smtClean="0">
                          <a:solidFill>
                            <a:schemeClr val="tx1"/>
                          </a:solidFill>
                          <a:latin typeface="Times New Roman"/>
                          <a:ea typeface="+mn-ea"/>
                          <a:cs typeface="+mn-cs"/>
                        </a:rPr>
                        <a:t>13 932,8</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0" u="none" strike="noStrike" kern="1200" dirty="0" smtClean="0">
                          <a:solidFill>
                            <a:schemeClr val="tx1"/>
                          </a:solidFill>
                          <a:latin typeface="Times New Roman"/>
                          <a:ea typeface="+mn-ea"/>
                          <a:cs typeface="+mn-cs"/>
                        </a:rPr>
                        <a:t>6 547,0</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0" u="none" strike="noStrike" kern="1200" dirty="0" smtClean="0">
                          <a:solidFill>
                            <a:schemeClr val="tx1"/>
                          </a:solidFill>
                          <a:latin typeface="Times New Roman"/>
                          <a:ea typeface="+mn-ea"/>
                          <a:cs typeface="+mn-cs"/>
                        </a:rPr>
                        <a:t>6 547,0</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0" u="none" strike="noStrike" kern="1200" dirty="0" smtClean="0">
                          <a:solidFill>
                            <a:schemeClr val="tx1"/>
                          </a:solidFill>
                          <a:latin typeface="Times New Roman"/>
                          <a:ea typeface="+mn-ea"/>
                          <a:cs typeface="+mn-cs"/>
                        </a:rPr>
                        <a:t>6 547,0</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200" b="1" i="1" u="none" strike="noStrike" dirty="0">
                          <a:solidFill>
                            <a:schemeClr val="tx1"/>
                          </a:solidFill>
                          <a:latin typeface="Times New Roman"/>
                        </a:rPr>
                        <a:t>Охрана объектов растительного и животного мира и среды их обитания</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0" u="none" strike="noStrike" kern="1200" dirty="0" smtClean="0">
                          <a:solidFill>
                            <a:schemeClr val="tx1"/>
                          </a:solidFill>
                          <a:latin typeface="Times New Roman"/>
                          <a:ea typeface="+mn-ea"/>
                          <a:cs typeface="+mn-cs"/>
                        </a:rPr>
                        <a:t>595,0</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i="1" dirty="0" smtClean="0">
                          <a:solidFill>
                            <a:schemeClr val="tx1"/>
                          </a:solidFill>
                          <a:latin typeface="Times New Roman" pitchFamily="18" charset="0"/>
                          <a:cs typeface="Times New Roman" pitchFamily="18" charset="0"/>
                        </a:rPr>
                        <a:t>0</a:t>
                      </a:r>
                      <a:endParaRPr lang="ru-RU" sz="1200" i="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i="1" dirty="0" smtClean="0">
                          <a:solidFill>
                            <a:schemeClr val="tx1"/>
                          </a:solidFill>
                          <a:latin typeface="Times New Roman" pitchFamily="18" charset="0"/>
                          <a:cs typeface="Times New Roman" pitchFamily="18" charset="0"/>
                        </a:rPr>
                        <a:t>0</a:t>
                      </a:r>
                      <a:endParaRPr lang="ru-RU" sz="1200" i="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i="1" dirty="0" smtClean="0">
                          <a:solidFill>
                            <a:schemeClr val="tx1"/>
                          </a:solidFill>
                          <a:latin typeface="Times New Roman" pitchFamily="18" charset="0"/>
                          <a:cs typeface="Times New Roman" pitchFamily="18" charset="0"/>
                        </a:rPr>
                        <a:t>0</a:t>
                      </a:r>
                      <a:endParaRPr lang="ru-RU" sz="1200" i="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200" b="1" i="1" u="none" strike="noStrike" dirty="0" smtClean="0">
                          <a:solidFill>
                            <a:schemeClr val="tx1"/>
                          </a:solidFill>
                          <a:latin typeface="Times New Roman"/>
                        </a:rPr>
                        <a:t>Другие вопросы в области охраны окружающей среды</a:t>
                      </a:r>
                      <a:endParaRPr lang="ru-RU" sz="1200" b="1" i="1"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0,0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13 932,8</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0" u="none" strike="noStrike" kern="1200" dirty="0" smtClean="0">
                          <a:solidFill>
                            <a:schemeClr val="tx1"/>
                          </a:solidFill>
                          <a:latin typeface="Times New Roman"/>
                          <a:ea typeface="+mn-ea"/>
                          <a:cs typeface="+mn-cs"/>
                        </a:rPr>
                        <a:t>6 547,0</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0" u="none" strike="noStrike" kern="1200" dirty="0" smtClean="0">
                          <a:solidFill>
                            <a:schemeClr val="tx1"/>
                          </a:solidFill>
                          <a:latin typeface="Times New Roman"/>
                          <a:ea typeface="+mn-ea"/>
                          <a:cs typeface="+mn-cs"/>
                        </a:rPr>
                        <a:t>6 547,0</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0" u="none" strike="noStrike" kern="1200" dirty="0" smtClean="0">
                          <a:solidFill>
                            <a:schemeClr val="tx1"/>
                          </a:solidFill>
                          <a:latin typeface="Times New Roman"/>
                          <a:ea typeface="+mn-ea"/>
                          <a:cs typeface="+mn-cs"/>
                        </a:rPr>
                        <a:t>6 547,0</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200" b="1" i="0" u="none" strike="noStrike" dirty="0">
                          <a:latin typeface="Times New Roman"/>
                        </a:rPr>
                        <a:t>Образование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0" u="none" strike="noStrike" kern="1200" dirty="0" smtClean="0">
                          <a:solidFill>
                            <a:schemeClr val="tx1"/>
                          </a:solidFill>
                          <a:latin typeface="Times New Roman"/>
                          <a:ea typeface="+mn-ea"/>
                          <a:cs typeface="+mn-cs"/>
                        </a:rPr>
                        <a:t>2 267 840,5</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0" u="none" strike="noStrike" kern="1200" dirty="0" smtClean="0">
                          <a:solidFill>
                            <a:schemeClr val="tx1"/>
                          </a:solidFill>
                          <a:latin typeface="Times New Roman"/>
                          <a:ea typeface="+mn-ea"/>
                          <a:cs typeface="+mn-cs"/>
                        </a:rPr>
                        <a:t>2 206 547,9</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0" u="none" strike="noStrike" kern="1200" dirty="0" smtClean="0">
                          <a:solidFill>
                            <a:schemeClr val="tx1"/>
                          </a:solidFill>
                          <a:latin typeface="Times New Roman"/>
                          <a:ea typeface="+mn-ea"/>
                          <a:cs typeface="+mn-cs"/>
                        </a:rPr>
                        <a:t>1 958 572,0</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0" u="none" strike="noStrike" kern="1200" dirty="0" smtClean="0">
                          <a:solidFill>
                            <a:schemeClr val="tx1"/>
                          </a:solidFill>
                          <a:latin typeface="Times New Roman"/>
                          <a:ea typeface="+mn-ea"/>
                          <a:cs typeface="+mn-cs"/>
                        </a:rPr>
                        <a:t>1 623 167,3</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0" u="none" strike="noStrike" kern="1200" dirty="0" smtClean="0">
                          <a:solidFill>
                            <a:schemeClr val="tx1"/>
                          </a:solidFill>
                          <a:latin typeface="Times New Roman"/>
                          <a:ea typeface="+mn-ea"/>
                          <a:cs typeface="+mn-cs"/>
                        </a:rPr>
                        <a:t>1 708 327,8</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200" b="1" i="1" u="none" strike="noStrike" dirty="0">
                          <a:latin typeface="Times New Roman"/>
                        </a:rPr>
                        <a:t>Дошкольное образование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470 524,6</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546 218,1</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517 361,3</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513 664,8</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510 611,3</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200" b="1" i="1" u="none" strike="noStrike" dirty="0">
                          <a:latin typeface="Times New Roman"/>
                        </a:rPr>
                        <a:t>Общее образование</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1 637 786,8</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1 486 441,7</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1 267 937,5</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945 692,7</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1 034 578,4</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200" b="1" i="1" u="none" strike="noStrike" dirty="0">
                          <a:latin typeface="Times New Roman"/>
                        </a:rPr>
                        <a:t>Дополнительное образование детей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114 594,7</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125 132,7</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122 142,3</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113 940,3</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113 940,3</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200" b="1" i="1" u="none" strike="noStrike" dirty="0" smtClean="0">
                          <a:solidFill>
                            <a:srgbClr val="000000"/>
                          </a:solidFill>
                          <a:latin typeface="Times New Roman"/>
                        </a:rPr>
                        <a:t>Профессиональная подготовка, переподготовка и повышение квалификации</a:t>
                      </a:r>
                      <a:endParaRPr lang="ru-RU" sz="1200" b="1" i="1"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117,9</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335,9</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540,4</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473,5</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200" b="0" i="1" u="none" strike="noStrike" kern="1200" dirty="0" smtClean="0">
                          <a:solidFill>
                            <a:schemeClr val="tx1"/>
                          </a:solidFill>
                          <a:latin typeface="Times New Roman"/>
                          <a:ea typeface="+mn-ea"/>
                          <a:cs typeface="+mn-cs"/>
                        </a:rPr>
                        <a:t>473,5</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0260" name="Прямоугольник 5"/>
          <p:cNvSpPr>
            <a:spLocks noChangeArrowheads="1"/>
          </p:cNvSpPr>
          <p:nvPr/>
        </p:nvSpPr>
        <p:spPr bwMode="auto">
          <a:xfrm>
            <a:off x="6580188" y="6488113"/>
            <a:ext cx="2370137" cy="307975"/>
          </a:xfrm>
          <a:prstGeom prst="rect">
            <a:avLst/>
          </a:prstGeom>
          <a:noFill/>
          <a:ln w="9525">
            <a:noFill/>
            <a:miter lim="800000"/>
            <a:headEnd/>
            <a:tailEnd/>
          </a:ln>
        </p:spPr>
        <p:txBody>
          <a:bodyPr wrap="none">
            <a:spAutoFit/>
          </a:bodyPr>
          <a:lstStyle/>
          <a:p>
            <a:pPr algn="r"/>
            <a:r>
              <a:rPr lang="ru-RU" sz="1400" i="1">
                <a:solidFill>
                  <a:srgbClr val="000072"/>
                </a:solidFill>
                <a:latin typeface="Times New Roman" pitchFamily="18" charset="0"/>
                <a:cs typeface="Times New Roman" pitchFamily="18" charset="0"/>
              </a:rPr>
              <a:t>Можайский городской округ</a:t>
            </a:r>
            <a:endParaRPr lang="ru-RU" sz="1400">
              <a:latin typeface="Times New Roman" pitchFamily="18" charset="0"/>
              <a:cs typeface="Times New Roman" pitchFamily="18" charset="0"/>
            </a:endParaRPr>
          </a:p>
        </p:txBody>
      </p:sp>
      <p:pic>
        <p:nvPicPr>
          <p:cNvPr id="50261" name="Рисунок 32" descr="Описание: Можайск-ГО-ПП-01"/>
          <p:cNvPicPr>
            <a:picLocks noChangeAspect="1" noChangeArrowheads="1"/>
          </p:cNvPicPr>
          <p:nvPr/>
        </p:nvPicPr>
        <p:blipFill>
          <a:blip r:embed="rId2" cstate="print"/>
          <a:srcRect/>
          <a:stretch>
            <a:fillRect/>
          </a:stretch>
        </p:blipFill>
        <p:spPr bwMode="auto">
          <a:xfrm>
            <a:off x="500034" y="428604"/>
            <a:ext cx="414241" cy="517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a:xfrm flipV="1">
            <a:off x="457200" y="1828800"/>
            <a:ext cx="8229600" cy="171440"/>
          </a:xfrm>
        </p:spPr>
        <p:txBody>
          <a:bodyPr>
            <a:normAutofit fontScale="90000"/>
          </a:bodyPr>
          <a:lstStyle/>
          <a:p>
            <a:endParaRPr lang="ru-RU" dirty="0" smtClean="0"/>
          </a:p>
        </p:txBody>
      </p:sp>
      <p:graphicFrame>
        <p:nvGraphicFramePr>
          <p:cNvPr id="5" name="Содержимое 4"/>
          <p:cNvGraphicFramePr>
            <a:graphicFrameLocks noGrp="1"/>
          </p:cNvGraphicFramePr>
          <p:nvPr>
            <p:ph idx="1"/>
          </p:nvPr>
        </p:nvGraphicFramePr>
        <p:xfrm>
          <a:off x="428370" y="1071546"/>
          <a:ext cx="8279026" cy="4385635"/>
        </p:xfrm>
        <a:graphic>
          <a:graphicData uri="http://schemas.openxmlformats.org/drawingml/2006/table">
            <a:tbl>
              <a:tblPr firstRow="1" bandRow="1">
                <a:tableStyleId>{5C22544A-7EE6-4342-B048-85BDC9FD1C3A}</a:tableStyleId>
              </a:tblPr>
              <a:tblGrid>
                <a:gridCol w="2985848"/>
                <a:gridCol w="1357218"/>
                <a:gridCol w="1153634"/>
                <a:gridCol w="1017913"/>
                <a:gridCol w="882222"/>
                <a:gridCol w="882191"/>
              </a:tblGrid>
              <a:tr h="370840">
                <a:tc rowSpan="2">
                  <a:txBody>
                    <a:bodyPr/>
                    <a:lstStyle/>
                    <a:p>
                      <a:pPr algn="ctr"/>
                      <a:r>
                        <a:rPr lang="ru-RU" sz="1200" dirty="0" smtClean="0">
                          <a:solidFill>
                            <a:schemeClr val="tx1"/>
                          </a:solidFill>
                          <a:latin typeface="Times New Roman" pitchFamily="18" charset="0"/>
                          <a:cs typeface="Times New Roman" pitchFamily="18" charset="0"/>
                        </a:rPr>
                        <a:t>Наименование раздела, подразделов</a:t>
                      </a:r>
                      <a:endParaRPr lang="ru-RU" sz="1200"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Отчет об исполнении бюджета Можайского городского округа за 2021 год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Плановые назначения по бюджету Можайского городского округа за 2022 год</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3">
                  <a:txBody>
                    <a:bodyPr/>
                    <a:lstStyle/>
                    <a:p>
                      <a:pPr marL="0" algn="ctr" defTabSz="914400" rtl="0" eaLnBrk="1" latinLnBrk="0" hangingPunct="1"/>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Бюджет Можайского городского округа Московской области</a:t>
                      </a:r>
                      <a:endParaRPr lang="ru-RU" sz="1200" b="1" kern="1200" dirty="0" smtClean="0">
                        <a:solidFill>
                          <a:schemeClr val="tx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algn="ctr" defTabSz="914400" rtl="0" eaLnBrk="1" latinLnBrk="0" hangingPunct="1"/>
                      <a:endParaRPr lang="ru-RU" sz="1400" b="1" kern="1200" dirty="0" smtClean="0">
                        <a:solidFill>
                          <a:schemeClr val="lt1"/>
                        </a:solidFill>
                        <a:latin typeface="Times New Roman" pitchFamily="18" charset="0"/>
                        <a:ea typeface="+mn-ea"/>
                        <a:cs typeface="Times New Roman" pitchFamily="18" charset="0"/>
                      </a:endParaRPr>
                    </a:p>
                  </a:txBody>
                  <a:tcPr/>
                </a:tc>
                <a:tc hMerge="1">
                  <a:txBody>
                    <a:bodyPr/>
                    <a:lstStyle/>
                    <a:p>
                      <a:pPr marL="0" algn="ctr" defTabSz="914400" rtl="0" eaLnBrk="1" latinLnBrk="0" hangingPunct="1"/>
                      <a:endParaRPr lang="ru-RU" sz="1400" b="1" kern="1200" dirty="0" smtClean="0">
                        <a:solidFill>
                          <a:schemeClr val="lt1"/>
                        </a:solidFill>
                        <a:latin typeface="Times New Roman" pitchFamily="18" charset="0"/>
                        <a:ea typeface="+mn-ea"/>
                        <a:cs typeface="Times New Roman" pitchFamily="18" charset="0"/>
                      </a:endParaRPr>
                    </a:p>
                  </a:txBody>
                  <a:tcPr/>
                </a:tc>
              </a:tr>
              <a:tr h="370840">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algn="ctr" defTabSz="914400" rtl="0" eaLnBrk="1" latinLnBrk="0" hangingPunct="1"/>
                      <a:r>
                        <a:rPr lang="ru-RU" sz="1200" b="1" kern="1200" dirty="0" smtClean="0">
                          <a:solidFill>
                            <a:schemeClr val="tx1"/>
                          </a:solidFill>
                          <a:latin typeface="Times New Roman" pitchFamily="18" charset="0"/>
                          <a:ea typeface="+mn-ea"/>
                          <a:cs typeface="Times New Roman" pitchFamily="18" charset="0"/>
                        </a:rPr>
                        <a:t>2023 год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latinLnBrk="0" hangingPunct="1"/>
                      <a:r>
                        <a:rPr lang="ru-RU" sz="1200" b="1" kern="1200" dirty="0" smtClean="0">
                          <a:solidFill>
                            <a:schemeClr val="tx1"/>
                          </a:solidFill>
                          <a:latin typeface="Times New Roman" pitchFamily="18" charset="0"/>
                          <a:ea typeface="+mn-ea"/>
                          <a:cs typeface="Times New Roman" pitchFamily="18" charset="0"/>
                        </a:rPr>
                        <a:t>2024 год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latinLnBrk="0" hangingPunct="1"/>
                      <a:r>
                        <a:rPr lang="ru-RU" sz="1200" b="1" kern="1200" dirty="0" smtClean="0">
                          <a:solidFill>
                            <a:schemeClr val="tx1"/>
                          </a:solidFill>
                          <a:latin typeface="Times New Roman" pitchFamily="18" charset="0"/>
                          <a:ea typeface="+mn-ea"/>
                          <a:cs typeface="Times New Roman" pitchFamily="18" charset="0"/>
                        </a:rPr>
                        <a:t>2025 год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34324">
                <a:tc>
                  <a:txBody>
                    <a:bodyPr/>
                    <a:lstStyle/>
                    <a:p>
                      <a:pPr algn="l" fontAlgn="b"/>
                      <a:r>
                        <a:rPr lang="ru-RU" sz="1200" b="1" i="1" u="none" strike="noStrike" dirty="0">
                          <a:latin typeface="Times New Roman"/>
                        </a:rPr>
                        <a:t>Молодежная политика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1" u="none" strike="noStrike" kern="1200" dirty="0" smtClean="0">
                          <a:solidFill>
                            <a:schemeClr val="tx1"/>
                          </a:solidFill>
                          <a:latin typeface="Times New Roman"/>
                          <a:ea typeface="+mn-ea"/>
                          <a:cs typeface="+mn-cs"/>
                        </a:rPr>
                        <a:t>21 523,8</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1" u="none" strike="noStrike" kern="1200" dirty="0" smtClean="0">
                          <a:solidFill>
                            <a:schemeClr val="tx1"/>
                          </a:solidFill>
                          <a:latin typeface="Times New Roman"/>
                          <a:ea typeface="+mn-ea"/>
                          <a:cs typeface="+mn-cs"/>
                        </a:rPr>
                        <a:t>21 068,5</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1" u="none" strike="noStrike" kern="1200" dirty="0" smtClean="0">
                          <a:solidFill>
                            <a:schemeClr val="tx1"/>
                          </a:solidFill>
                          <a:latin typeface="Times New Roman"/>
                          <a:ea typeface="+mn-ea"/>
                          <a:cs typeface="+mn-cs"/>
                        </a:rPr>
                        <a:t>8 407,5</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1" u="none" strike="noStrike" kern="1200" smtClean="0">
                          <a:solidFill>
                            <a:schemeClr val="tx1"/>
                          </a:solidFill>
                          <a:latin typeface="Times New Roman"/>
                          <a:ea typeface="+mn-ea"/>
                          <a:cs typeface="+mn-cs"/>
                        </a:rPr>
                        <a:t>9 407,5</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1" u="none" strike="noStrike" kern="1200" dirty="0" smtClean="0">
                          <a:solidFill>
                            <a:schemeClr val="tx1"/>
                          </a:solidFill>
                          <a:latin typeface="Times New Roman"/>
                          <a:ea typeface="+mn-ea"/>
                          <a:cs typeface="+mn-cs"/>
                        </a:rPr>
                        <a:t>9 407,5</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752">
                <a:tc>
                  <a:txBody>
                    <a:bodyPr/>
                    <a:lstStyle/>
                    <a:p>
                      <a:pPr algn="l" fontAlgn="b"/>
                      <a:r>
                        <a:rPr lang="ru-RU" sz="1200" b="1" i="1" u="none" strike="noStrike" dirty="0" smtClean="0">
                          <a:solidFill>
                            <a:srgbClr val="000000"/>
                          </a:solidFill>
                          <a:latin typeface="Times New Roman"/>
                        </a:rPr>
                        <a:t>Другие вопросы в области образования</a:t>
                      </a:r>
                      <a:endParaRPr lang="ru-RU" sz="1200" b="1" i="1" u="none" strike="noStrike" dirty="0">
                        <a:solidFill>
                          <a:srgbClr val="000000"/>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1" u="none" strike="noStrike" kern="1200" dirty="0" smtClean="0">
                          <a:solidFill>
                            <a:schemeClr val="tx1"/>
                          </a:solidFill>
                          <a:latin typeface="Times New Roman"/>
                          <a:ea typeface="+mn-ea"/>
                          <a:cs typeface="+mn-cs"/>
                        </a:rPr>
                        <a:t>23 292,7</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1" u="none" strike="noStrike" kern="1200" dirty="0" smtClean="0">
                          <a:solidFill>
                            <a:schemeClr val="tx1"/>
                          </a:solidFill>
                          <a:latin typeface="Times New Roman"/>
                          <a:ea typeface="+mn-ea"/>
                          <a:cs typeface="+mn-cs"/>
                        </a:rPr>
                        <a:t>27 351,0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1" u="none" strike="noStrike" kern="1200" dirty="0" smtClean="0">
                          <a:solidFill>
                            <a:schemeClr val="tx1"/>
                          </a:solidFill>
                          <a:latin typeface="Times New Roman"/>
                          <a:ea typeface="+mn-ea"/>
                          <a:cs typeface="+mn-cs"/>
                        </a:rPr>
                        <a:t>42 183,0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1" u="none" strike="noStrike" kern="1200" dirty="0" smtClean="0">
                          <a:solidFill>
                            <a:schemeClr val="tx1"/>
                          </a:solidFill>
                          <a:latin typeface="Times New Roman"/>
                          <a:ea typeface="+mn-ea"/>
                          <a:cs typeface="+mn-cs"/>
                        </a:rPr>
                        <a:t>39 988,5</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1" u="none" strike="noStrike" kern="1200" dirty="0" smtClean="0">
                          <a:solidFill>
                            <a:schemeClr val="tx1"/>
                          </a:solidFill>
                          <a:latin typeface="Times New Roman"/>
                          <a:ea typeface="+mn-ea"/>
                          <a:cs typeface="+mn-cs"/>
                        </a:rPr>
                        <a:t>39 316,8</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752">
                <a:tc>
                  <a:txBody>
                    <a:bodyPr/>
                    <a:lstStyle/>
                    <a:p>
                      <a:pPr algn="l" fontAlgn="b"/>
                      <a:r>
                        <a:rPr lang="ru-RU" sz="1200" b="1" i="0" u="none" strike="noStrike" dirty="0" smtClean="0">
                          <a:solidFill>
                            <a:srgbClr val="000000"/>
                          </a:solidFill>
                          <a:latin typeface="Times New Roman"/>
                        </a:rPr>
                        <a:t>Культура, кинематография</a:t>
                      </a:r>
                      <a:endParaRPr lang="ru-RU" sz="1200" b="1" i="0" u="none" strike="noStrike" dirty="0">
                        <a:solidFill>
                          <a:srgbClr val="000000"/>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0" u="none" strike="noStrike" kern="1200" dirty="0" smtClean="0">
                          <a:solidFill>
                            <a:schemeClr val="tx1"/>
                          </a:solidFill>
                          <a:latin typeface="Times New Roman"/>
                          <a:ea typeface="+mn-ea"/>
                          <a:cs typeface="+mn-cs"/>
                        </a:rPr>
                        <a:t>205</a:t>
                      </a:r>
                      <a:r>
                        <a:rPr lang="ru-RU" sz="1200" b="0" i="0" u="none" strike="noStrike" kern="1200" baseline="0" dirty="0" smtClean="0">
                          <a:solidFill>
                            <a:schemeClr val="tx1"/>
                          </a:solidFill>
                          <a:latin typeface="Times New Roman"/>
                          <a:ea typeface="+mn-ea"/>
                          <a:cs typeface="+mn-cs"/>
                        </a:rPr>
                        <a:t> 680,6</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0" u="none" strike="noStrike" kern="1200" dirty="0" smtClean="0">
                          <a:solidFill>
                            <a:schemeClr val="tx1"/>
                          </a:solidFill>
                          <a:latin typeface="Times New Roman"/>
                          <a:ea typeface="+mn-ea"/>
                          <a:cs typeface="+mn-cs"/>
                        </a:rPr>
                        <a:t>225 116,4</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0" u="none" strike="noStrike" kern="1200" dirty="0" smtClean="0">
                          <a:solidFill>
                            <a:schemeClr val="tx1"/>
                          </a:solidFill>
                          <a:latin typeface="Times New Roman"/>
                          <a:ea typeface="+mn-ea"/>
                          <a:cs typeface="+mn-cs"/>
                        </a:rPr>
                        <a:t>244 664,2</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0" u="none" strike="noStrike" kern="1200" dirty="0" smtClean="0">
                          <a:solidFill>
                            <a:schemeClr val="tx1"/>
                          </a:solidFill>
                          <a:latin typeface="Times New Roman"/>
                          <a:ea typeface="+mn-ea"/>
                          <a:cs typeface="+mn-cs"/>
                        </a:rPr>
                        <a:t>232 190,6</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0" u="none" strike="noStrike" kern="1200" dirty="0" smtClean="0">
                          <a:solidFill>
                            <a:schemeClr val="tx1"/>
                          </a:solidFill>
                          <a:latin typeface="Times New Roman"/>
                          <a:ea typeface="+mn-ea"/>
                          <a:cs typeface="+mn-cs"/>
                        </a:rPr>
                        <a:t>226 201,6</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752">
                <a:tc>
                  <a:txBody>
                    <a:bodyPr/>
                    <a:lstStyle/>
                    <a:p>
                      <a:pPr algn="l" fontAlgn="b"/>
                      <a:r>
                        <a:rPr lang="ru-RU" sz="1200" b="1" i="1" u="none" strike="noStrike" dirty="0" smtClean="0">
                          <a:latin typeface="Times New Roman"/>
                        </a:rPr>
                        <a:t>Культура</a:t>
                      </a:r>
                      <a:endParaRPr lang="ru-RU" sz="1200" b="1" i="1"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1" u="none" strike="noStrike" kern="1200" dirty="0" smtClean="0">
                          <a:solidFill>
                            <a:schemeClr val="tx1"/>
                          </a:solidFill>
                          <a:latin typeface="Times New Roman"/>
                          <a:ea typeface="+mn-ea"/>
                          <a:cs typeface="+mn-cs"/>
                        </a:rPr>
                        <a:t>205 680,6</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1" u="none" strike="noStrike" kern="1200" dirty="0" smtClean="0">
                          <a:solidFill>
                            <a:schemeClr val="tx1"/>
                          </a:solidFill>
                          <a:latin typeface="Times New Roman"/>
                          <a:ea typeface="+mn-ea"/>
                          <a:cs typeface="+mn-cs"/>
                        </a:rPr>
                        <a:t>225 116,4</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1" u="none" strike="noStrike" kern="1200" dirty="0" smtClean="0">
                          <a:solidFill>
                            <a:schemeClr val="tx1"/>
                          </a:solidFill>
                          <a:latin typeface="Times New Roman"/>
                          <a:ea typeface="+mn-ea"/>
                          <a:cs typeface="+mn-cs"/>
                        </a:rPr>
                        <a:t>244 664,2</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1" u="none" strike="noStrike" kern="1200" dirty="0" smtClean="0">
                          <a:solidFill>
                            <a:schemeClr val="tx1"/>
                          </a:solidFill>
                          <a:latin typeface="Times New Roman"/>
                          <a:ea typeface="+mn-ea"/>
                          <a:cs typeface="+mn-cs"/>
                        </a:rPr>
                        <a:t>232 190,6</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1" u="none" strike="noStrike" kern="1200" dirty="0" smtClean="0">
                          <a:solidFill>
                            <a:schemeClr val="tx1"/>
                          </a:solidFill>
                          <a:latin typeface="Times New Roman"/>
                          <a:ea typeface="+mn-ea"/>
                          <a:cs typeface="+mn-cs"/>
                        </a:rPr>
                        <a:t>226 201,6</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095">
                <a:tc>
                  <a:txBody>
                    <a:bodyPr/>
                    <a:lstStyle/>
                    <a:p>
                      <a:pPr algn="l" fontAlgn="b"/>
                      <a:r>
                        <a:rPr lang="ru-RU" sz="1200" b="1" i="0" u="none" strike="noStrike" dirty="0" smtClean="0">
                          <a:solidFill>
                            <a:schemeClr val="tx1"/>
                          </a:solidFill>
                          <a:latin typeface="Times New Roman"/>
                        </a:rPr>
                        <a:t>Здравоохранение</a:t>
                      </a:r>
                      <a:endParaRPr lang="ru-RU" sz="1200" b="1" i="0"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0" i="0" u="none" strike="noStrike" kern="1200" dirty="0" smtClean="0">
                          <a:solidFill>
                            <a:schemeClr val="tx1"/>
                          </a:solidFill>
                          <a:latin typeface="Times New Roman"/>
                          <a:ea typeface="+mn-ea"/>
                          <a:cs typeface="+mn-cs"/>
                        </a:rPr>
                        <a:t>1 054,0</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0" u="none" strike="noStrike" kern="1200" dirty="0" smtClean="0">
                          <a:solidFill>
                            <a:schemeClr val="tx1"/>
                          </a:solidFill>
                          <a:latin typeface="Times New Roman"/>
                          <a:ea typeface="+mn-ea"/>
                          <a:cs typeface="+mn-cs"/>
                        </a:rPr>
                        <a:t>206,5</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0" u="none" strike="noStrike" kern="1200" dirty="0" smtClean="0">
                          <a:solidFill>
                            <a:schemeClr val="tx1"/>
                          </a:solidFill>
                          <a:latin typeface="Times New Roman"/>
                          <a:ea typeface="+mn-ea"/>
                          <a:cs typeface="+mn-cs"/>
                        </a:rPr>
                        <a:t>636,0</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0" i="0" u="none" strike="noStrike" kern="1200" dirty="0" smtClean="0">
                          <a:solidFill>
                            <a:schemeClr val="tx1"/>
                          </a:solidFill>
                          <a:latin typeface="Times New Roman"/>
                          <a:ea typeface="+mn-ea"/>
                          <a:cs typeface="+mn-cs"/>
                        </a:rPr>
                        <a:t>0</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0" i="0" u="none" strike="noStrike" kern="1200" dirty="0" smtClean="0">
                          <a:solidFill>
                            <a:schemeClr val="tx1"/>
                          </a:solidFill>
                          <a:latin typeface="Times New Roman"/>
                          <a:ea typeface="+mn-ea"/>
                          <a:cs typeface="+mn-cs"/>
                        </a:rPr>
                        <a:t>0</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200" b="1" i="1" u="none" strike="noStrike" dirty="0" smtClean="0">
                          <a:solidFill>
                            <a:schemeClr val="tx1"/>
                          </a:solidFill>
                          <a:latin typeface="Times New Roman"/>
                        </a:rPr>
                        <a:t>Другие вопросы в области здравоохранения</a:t>
                      </a:r>
                      <a:endParaRPr lang="ru-RU" sz="1200" b="1" i="1"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0" i="1" u="none" strike="noStrike" kern="1200" dirty="0" smtClean="0">
                          <a:solidFill>
                            <a:schemeClr val="tx1"/>
                          </a:solidFill>
                          <a:latin typeface="Times New Roman"/>
                          <a:ea typeface="+mn-ea"/>
                          <a:cs typeface="+mn-cs"/>
                        </a:rPr>
                        <a:t>1 054,0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1" u="none" strike="noStrike" kern="1200" dirty="0" smtClean="0">
                          <a:solidFill>
                            <a:schemeClr val="tx1"/>
                          </a:solidFill>
                          <a:latin typeface="Times New Roman"/>
                          <a:ea typeface="+mn-ea"/>
                          <a:cs typeface="+mn-cs"/>
                        </a:rPr>
                        <a:t>206,5</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1" u="none" strike="noStrike" kern="1200" dirty="0" smtClean="0">
                          <a:solidFill>
                            <a:schemeClr val="tx1"/>
                          </a:solidFill>
                          <a:latin typeface="Times New Roman"/>
                          <a:ea typeface="+mn-ea"/>
                          <a:cs typeface="+mn-cs"/>
                        </a:rPr>
                        <a:t>636,0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0" i="1" u="none" strike="noStrike" kern="1200" dirty="0" smtClean="0">
                          <a:solidFill>
                            <a:schemeClr val="tx1"/>
                          </a:solidFill>
                          <a:latin typeface="Times New Roman"/>
                          <a:ea typeface="+mn-ea"/>
                          <a:cs typeface="+mn-cs"/>
                        </a:rPr>
                        <a:t>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0" i="1" u="none" strike="noStrike" kern="1200" dirty="0" smtClean="0">
                          <a:solidFill>
                            <a:schemeClr val="tx1"/>
                          </a:solidFill>
                          <a:latin typeface="Times New Roman"/>
                          <a:ea typeface="+mn-ea"/>
                          <a:cs typeface="+mn-cs"/>
                        </a:rPr>
                        <a:t>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200" b="1" i="0" u="none" strike="noStrike" dirty="0" smtClean="0">
                          <a:solidFill>
                            <a:srgbClr val="000000"/>
                          </a:solidFill>
                          <a:latin typeface="Times New Roman"/>
                        </a:rPr>
                        <a:t>Социальная политика</a:t>
                      </a:r>
                      <a:endParaRPr lang="ru-RU" sz="1200" b="1" i="0" u="none" strike="noStrike" dirty="0">
                        <a:solidFill>
                          <a:srgbClr val="000000"/>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0" u="none" strike="noStrike" kern="1200" dirty="0" smtClean="0">
                          <a:solidFill>
                            <a:schemeClr val="tx1"/>
                          </a:solidFill>
                          <a:latin typeface="Times New Roman"/>
                          <a:ea typeface="+mn-ea"/>
                          <a:cs typeface="+mn-cs"/>
                        </a:rPr>
                        <a:t>95 951,5</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0" u="none" strike="noStrike" kern="1200" dirty="0" smtClean="0">
                          <a:solidFill>
                            <a:schemeClr val="tx1"/>
                          </a:solidFill>
                          <a:latin typeface="Times New Roman"/>
                          <a:ea typeface="+mn-ea"/>
                          <a:cs typeface="+mn-cs"/>
                        </a:rPr>
                        <a:t>107 495,9</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0" u="none" strike="noStrike" kern="1200" dirty="0" smtClean="0">
                          <a:solidFill>
                            <a:schemeClr val="tx1"/>
                          </a:solidFill>
                          <a:latin typeface="Times New Roman"/>
                          <a:ea typeface="+mn-ea"/>
                          <a:cs typeface="+mn-cs"/>
                        </a:rPr>
                        <a:t>89 331,7</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0" u="none" strike="noStrike" kern="1200" dirty="0" smtClean="0">
                          <a:solidFill>
                            <a:schemeClr val="tx1"/>
                          </a:solidFill>
                          <a:latin typeface="Times New Roman"/>
                          <a:ea typeface="+mn-ea"/>
                          <a:cs typeface="+mn-cs"/>
                        </a:rPr>
                        <a:t>67 174,0</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0" u="none" strike="noStrike" kern="1200" dirty="0" smtClean="0">
                          <a:solidFill>
                            <a:schemeClr val="tx1"/>
                          </a:solidFill>
                          <a:latin typeface="Times New Roman"/>
                          <a:ea typeface="+mn-ea"/>
                          <a:cs typeface="+mn-cs"/>
                        </a:rPr>
                        <a:t>57 230,6</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fontAlgn="b"/>
                      <a:r>
                        <a:rPr lang="ru-RU" sz="1200" b="1" i="1" u="none" strike="noStrike" dirty="0" smtClean="0">
                          <a:solidFill>
                            <a:srgbClr val="000000"/>
                          </a:solidFill>
                          <a:latin typeface="Times New Roman"/>
                        </a:rPr>
                        <a:t>Пенсионное обеспечение</a:t>
                      </a:r>
                      <a:endParaRPr lang="ru-RU" sz="1200" b="1" i="1" u="none" strike="noStrike" dirty="0">
                        <a:solidFill>
                          <a:srgbClr val="000000"/>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1" u="none" strike="noStrike" kern="1200" dirty="0" smtClean="0">
                          <a:solidFill>
                            <a:schemeClr val="tx1"/>
                          </a:solidFill>
                          <a:latin typeface="Times New Roman"/>
                          <a:ea typeface="+mn-ea"/>
                          <a:cs typeface="+mn-cs"/>
                        </a:rPr>
                        <a:t>13 383,1</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1" u="none" strike="noStrike" kern="1200" dirty="0" smtClean="0">
                          <a:solidFill>
                            <a:schemeClr val="tx1"/>
                          </a:solidFill>
                          <a:latin typeface="Times New Roman"/>
                          <a:ea typeface="+mn-ea"/>
                          <a:cs typeface="+mn-cs"/>
                        </a:rPr>
                        <a:t>13 811,3</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1" u="none" strike="noStrike" kern="1200" dirty="0" smtClean="0">
                          <a:solidFill>
                            <a:schemeClr val="tx1"/>
                          </a:solidFill>
                          <a:latin typeface="Times New Roman"/>
                          <a:ea typeface="+mn-ea"/>
                          <a:cs typeface="+mn-cs"/>
                        </a:rPr>
                        <a:t>14 604,5</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1" u="none" strike="noStrike" kern="1200" smtClean="0">
                          <a:solidFill>
                            <a:schemeClr val="tx1"/>
                          </a:solidFill>
                          <a:latin typeface="Times New Roman"/>
                          <a:ea typeface="+mn-ea"/>
                          <a:cs typeface="+mn-cs"/>
                        </a:rPr>
                        <a:t>15 104,5</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1" u="none" strike="noStrike" kern="1200" dirty="0" smtClean="0">
                          <a:solidFill>
                            <a:schemeClr val="tx1"/>
                          </a:solidFill>
                          <a:latin typeface="Times New Roman"/>
                          <a:ea typeface="+mn-ea"/>
                          <a:cs typeface="+mn-cs"/>
                        </a:rPr>
                        <a:t>15 104,5</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200" b="1" i="1" u="none" strike="noStrike" dirty="0" smtClean="0">
                          <a:latin typeface="Times New Roman"/>
                        </a:rPr>
                        <a:t>Социальное обеспечение населения</a:t>
                      </a:r>
                      <a:endParaRPr lang="ru-RU" sz="1200" b="1" i="1" u="none" strike="noStrike" dirty="0">
                        <a:solidFill>
                          <a:srgbClr val="000000"/>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1" u="none" strike="noStrike" kern="1200" dirty="0" smtClean="0">
                          <a:solidFill>
                            <a:schemeClr val="tx1"/>
                          </a:solidFill>
                          <a:latin typeface="Times New Roman"/>
                          <a:ea typeface="+mn-ea"/>
                          <a:cs typeface="+mn-cs"/>
                        </a:rPr>
                        <a:t>39 802,8</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1" u="none" strike="noStrike" kern="1200" dirty="0" smtClean="0">
                          <a:solidFill>
                            <a:schemeClr val="tx1"/>
                          </a:solidFill>
                          <a:latin typeface="Times New Roman"/>
                          <a:ea typeface="+mn-ea"/>
                          <a:cs typeface="+mn-cs"/>
                        </a:rPr>
                        <a:t>25 477,0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1" u="none" strike="noStrike" kern="1200" dirty="0" smtClean="0">
                          <a:solidFill>
                            <a:schemeClr val="tx1"/>
                          </a:solidFill>
                          <a:latin typeface="Times New Roman"/>
                          <a:ea typeface="+mn-ea"/>
                          <a:cs typeface="+mn-cs"/>
                        </a:rPr>
                        <a:t>2 450,0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1" u="none" strike="noStrike" kern="1200" dirty="0" smtClean="0">
                          <a:solidFill>
                            <a:schemeClr val="tx1"/>
                          </a:solidFill>
                          <a:latin typeface="Times New Roman"/>
                          <a:ea typeface="+mn-ea"/>
                          <a:cs typeface="+mn-cs"/>
                        </a:rPr>
                        <a:t>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1" u="none" strike="noStrike" kern="1200" dirty="0" smtClean="0">
                          <a:solidFill>
                            <a:schemeClr val="tx1"/>
                          </a:solidFill>
                          <a:latin typeface="Times New Roman"/>
                          <a:ea typeface="+mn-ea"/>
                          <a:cs typeface="+mn-cs"/>
                        </a:rPr>
                        <a:t>0</a:t>
                      </a:r>
                      <a:endParaRPr lang="ru-RU" sz="1200" b="0" i="1"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1298" name="Прямоугольник 89"/>
          <p:cNvSpPr>
            <a:spLocks noChangeArrowheads="1"/>
          </p:cNvSpPr>
          <p:nvPr/>
        </p:nvSpPr>
        <p:spPr bwMode="auto">
          <a:xfrm>
            <a:off x="6432579" y="6466682"/>
            <a:ext cx="2428861" cy="307975"/>
          </a:xfrm>
          <a:prstGeom prst="rect">
            <a:avLst/>
          </a:prstGeom>
          <a:noFill/>
          <a:ln w="9525">
            <a:noFill/>
            <a:miter lim="800000"/>
            <a:headEnd/>
            <a:tailEnd/>
          </a:ln>
        </p:spPr>
        <p:txBody>
          <a:bodyPr wrap="squar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pic>
        <p:nvPicPr>
          <p:cNvPr id="51299" name="Рисунок 32" descr="Описание: Можайск-ГО-ПП-01"/>
          <p:cNvPicPr>
            <a:picLocks noChangeAspect="1" noChangeArrowheads="1"/>
          </p:cNvPicPr>
          <p:nvPr/>
        </p:nvPicPr>
        <p:blipFill>
          <a:blip r:embed="rId2" cstate="print"/>
          <a:srcRect/>
          <a:stretch>
            <a:fillRect/>
          </a:stretch>
        </p:blipFill>
        <p:spPr bwMode="auto">
          <a:xfrm>
            <a:off x="500034" y="428604"/>
            <a:ext cx="428653" cy="535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1071563" y="714375"/>
            <a:ext cx="7615237" cy="571500"/>
          </a:xfrm>
        </p:spPr>
        <p:txBody>
          <a:bodyPr>
            <a:normAutofit fontScale="90000"/>
          </a:bodyPr>
          <a:lstStyle/>
          <a:p>
            <a:pPr algn="ctr"/>
            <a:r>
              <a:rPr lang="ru-RU" altLang="ru-RU" smtClean="0"/>
              <a:t/>
            </a:r>
            <a:br>
              <a:rPr lang="ru-RU" altLang="ru-RU" smtClean="0"/>
            </a:br>
            <a:endParaRPr lang="ru-RU" altLang="ru-RU" smtClean="0"/>
          </a:p>
        </p:txBody>
      </p:sp>
      <p:sp>
        <p:nvSpPr>
          <p:cNvPr id="13315" name="Прямоугольник 4"/>
          <p:cNvSpPr>
            <a:spLocks noChangeArrowheads="1"/>
          </p:cNvSpPr>
          <p:nvPr/>
        </p:nvSpPr>
        <p:spPr bwMode="auto">
          <a:xfrm>
            <a:off x="6429388" y="6429396"/>
            <a:ext cx="2370138" cy="307975"/>
          </a:xfrm>
          <a:prstGeom prst="rect">
            <a:avLst/>
          </a:prstGeom>
          <a:noFill/>
          <a:ln w="9525">
            <a:noFill/>
            <a:miter lim="800000"/>
            <a:headEnd/>
            <a:tailEnd/>
          </a:ln>
        </p:spPr>
        <p:txBody>
          <a:bodyPr wrap="none">
            <a:spAutoFit/>
          </a:bodyPr>
          <a:lstStyle/>
          <a:p>
            <a:pPr algn="r"/>
            <a:r>
              <a:rPr lang="ru-RU" altLang="ru-RU" sz="1400" i="1" dirty="0">
                <a:solidFill>
                  <a:srgbClr val="000072"/>
                </a:solidFill>
                <a:latin typeface="Times New Roman" pitchFamily="18" charset="0"/>
                <a:cs typeface="Times New Roman" pitchFamily="18" charset="0"/>
              </a:rPr>
              <a:t>Можайский городской округ</a:t>
            </a:r>
            <a:endParaRPr lang="ru-RU" altLang="ru-RU" sz="1400" dirty="0">
              <a:latin typeface="Times New Roman" pitchFamily="18" charset="0"/>
              <a:cs typeface="Times New Roman" pitchFamily="18" charset="0"/>
            </a:endParaRPr>
          </a:p>
        </p:txBody>
      </p:sp>
      <p:sp>
        <p:nvSpPr>
          <p:cNvPr id="13316" name="TextBox 8"/>
          <p:cNvSpPr txBox="1">
            <a:spLocks noChangeArrowheads="1"/>
          </p:cNvSpPr>
          <p:nvPr/>
        </p:nvSpPr>
        <p:spPr bwMode="auto">
          <a:xfrm>
            <a:off x="857224" y="785794"/>
            <a:ext cx="4357688" cy="1416050"/>
          </a:xfrm>
          <a:prstGeom prst="rect">
            <a:avLst/>
          </a:prstGeom>
          <a:noFill/>
          <a:ln w="9525">
            <a:noFill/>
            <a:miter lim="800000"/>
            <a:headEnd/>
            <a:tailEnd/>
          </a:ln>
        </p:spPr>
        <p:txBody>
          <a:bodyPr>
            <a:spAutoFit/>
          </a:bodyPr>
          <a:lstStyle/>
          <a:p>
            <a:pPr algn="ctr"/>
            <a:r>
              <a:rPr lang="ru-RU" b="1" dirty="0">
                <a:latin typeface="Times New Roman" pitchFamily="18" charset="0"/>
                <a:cs typeface="Times New Roman" pitchFamily="18" charset="0"/>
              </a:rPr>
              <a:t>Население</a:t>
            </a:r>
          </a:p>
          <a:p>
            <a:pPr algn="ctr"/>
            <a:r>
              <a:rPr lang="ru-RU" b="1" dirty="0">
                <a:latin typeface="Times New Roman" pitchFamily="18" charset="0"/>
                <a:cs typeface="Times New Roman" pitchFamily="18" charset="0"/>
              </a:rPr>
              <a:t>Можайского городского округа</a:t>
            </a:r>
          </a:p>
          <a:p>
            <a:pPr algn="ctr"/>
            <a:r>
              <a:rPr lang="ru-RU" sz="3200" b="1" smtClean="0">
                <a:latin typeface="Times New Roman" pitchFamily="18" charset="0"/>
                <a:cs typeface="Times New Roman" pitchFamily="18" charset="0"/>
              </a:rPr>
              <a:t>72 044 </a:t>
            </a:r>
            <a:endParaRPr lang="ru-RU" sz="3200" b="1" dirty="0">
              <a:latin typeface="Times New Roman" pitchFamily="18" charset="0"/>
              <a:cs typeface="Times New Roman" pitchFamily="18" charset="0"/>
            </a:endParaRPr>
          </a:p>
          <a:p>
            <a:pPr algn="ctr"/>
            <a:r>
              <a:rPr lang="ru-RU" dirty="0">
                <a:latin typeface="Times New Roman" pitchFamily="18" charset="0"/>
                <a:cs typeface="Times New Roman" pitchFamily="18" charset="0"/>
              </a:rPr>
              <a:t>(человек)</a:t>
            </a:r>
          </a:p>
        </p:txBody>
      </p:sp>
      <p:sp>
        <p:nvSpPr>
          <p:cNvPr id="13318" name="TextBox 15"/>
          <p:cNvSpPr txBox="1">
            <a:spLocks noChangeArrowheads="1"/>
          </p:cNvSpPr>
          <p:nvPr/>
        </p:nvSpPr>
        <p:spPr bwMode="auto">
          <a:xfrm>
            <a:off x="5643570" y="3929066"/>
            <a:ext cx="3113087" cy="1077913"/>
          </a:xfrm>
          <a:prstGeom prst="rect">
            <a:avLst/>
          </a:prstGeom>
          <a:noFill/>
          <a:ln w="9525">
            <a:noFill/>
            <a:miter lim="800000"/>
            <a:headEnd/>
            <a:tailEnd/>
          </a:ln>
        </p:spPr>
        <p:txBody>
          <a:bodyPr wrap="none">
            <a:spAutoFit/>
          </a:bodyPr>
          <a:lstStyle/>
          <a:p>
            <a:pPr algn="ctr"/>
            <a:r>
              <a:rPr lang="ru-RU" b="1" dirty="0">
                <a:latin typeface="Times New Roman" pitchFamily="18" charset="0"/>
                <a:cs typeface="Times New Roman" pitchFamily="18" charset="0"/>
              </a:rPr>
              <a:t>Площадь городского округа</a:t>
            </a:r>
          </a:p>
          <a:p>
            <a:pPr algn="ctr"/>
            <a:r>
              <a:rPr lang="ru-RU" b="1" dirty="0">
                <a:latin typeface="Times New Roman" pitchFamily="18" charset="0"/>
                <a:cs typeface="Times New Roman" pitchFamily="18" charset="0"/>
              </a:rPr>
              <a:t> составляет</a:t>
            </a:r>
          </a:p>
          <a:p>
            <a:pPr algn="ctr"/>
            <a:r>
              <a:rPr lang="ru-RU" sz="2800" dirty="0">
                <a:latin typeface="Times New Roman" pitchFamily="18" charset="0"/>
                <a:cs typeface="Times New Roman" pitchFamily="18" charset="0"/>
              </a:rPr>
              <a:t>2 627,28 </a:t>
            </a:r>
            <a:r>
              <a:rPr lang="ru-RU" dirty="0">
                <a:latin typeface="Times New Roman" pitchFamily="18" charset="0"/>
                <a:cs typeface="Times New Roman" pitchFamily="18" charset="0"/>
              </a:rPr>
              <a:t>км</a:t>
            </a:r>
            <a:r>
              <a:rPr lang="ru-RU" baseline="30000" dirty="0">
                <a:latin typeface="Times New Roman" pitchFamily="18" charset="0"/>
                <a:cs typeface="Times New Roman" pitchFamily="18" charset="0"/>
              </a:rPr>
              <a:t>2</a:t>
            </a:r>
          </a:p>
        </p:txBody>
      </p:sp>
      <p:pic>
        <p:nvPicPr>
          <p:cNvPr id="13320" name="Рисунок 32" descr="Описание: Можайск-ГО-ПП-01"/>
          <p:cNvPicPr>
            <a:picLocks noChangeAspect="1" noChangeArrowheads="1"/>
          </p:cNvPicPr>
          <p:nvPr/>
        </p:nvPicPr>
        <p:blipFill>
          <a:blip r:embed="rId2"/>
          <a:srcRect/>
          <a:stretch>
            <a:fillRect/>
          </a:stretch>
        </p:blipFill>
        <p:spPr bwMode="auto">
          <a:xfrm>
            <a:off x="462040" y="466781"/>
            <a:ext cx="642938" cy="803275"/>
          </a:xfrm>
          <a:prstGeom prst="rect">
            <a:avLst/>
          </a:prstGeom>
          <a:noFill/>
          <a:ln w="9525">
            <a:noFill/>
            <a:miter lim="800000"/>
            <a:headEnd/>
            <a:tailEnd/>
          </a:ln>
        </p:spPr>
      </p:pic>
      <p:pic>
        <p:nvPicPr>
          <p:cNvPr id="1026" name="Picture 2" descr="C:\Users\buch1\Desktop\Бюджет для граждан 22\карта 2.jpg"/>
          <p:cNvPicPr>
            <a:picLocks noChangeAspect="1" noChangeArrowheads="1"/>
          </p:cNvPicPr>
          <p:nvPr/>
        </p:nvPicPr>
        <p:blipFill>
          <a:blip r:embed="rId3"/>
          <a:srcRect/>
          <a:stretch>
            <a:fillRect/>
          </a:stretch>
        </p:blipFill>
        <p:spPr bwMode="auto">
          <a:xfrm>
            <a:off x="561968" y="2505060"/>
            <a:ext cx="4090357" cy="3252881"/>
          </a:xfrm>
          <a:prstGeom prst="rect">
            <a:avLst/>
          </a:prstGeom>
          <a:noFill/>
        </p:spPr>
      </p:pic>
      <p:pic>
        <p:nvPicPr>
          <p:cNvPr id="1028" name="Picture 4" descr="C:\Users\buch1\Desktop\Бюджет для граждан 22\1621810939_29-phonoteka_org-p-demografiya-fon-30.jpg"/>
          <p:cNvPicPr>
            <a:picLocks noChangeAspect="1" noChangeArrowheads="1"/>
          </p:cNvPicPr>
          <p:nvPr/>
        </p:nvPicPr>
        <p:blipFill>
          <a:blip r:embed="rId4" cstate="print"/>
          <a:srcRect/>
          <a:stretch>
            <a:fillRect/>
          </a:stretch>
        </p:blipFill>
        <p:spPr bwMode="auto">
          <a:xfrm>
            <a:off x="4799198" y="500042"/>
            <a:ext cx="3845633" cy="2643206"/>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86" name="Group 86"/>
          <p:cNvGraphicFramePr>
            <a:graphicFrameLocks noGrp="1"/>
          </p:cNvGraphicFramePr>
          <p:nvPr/>
        </p:nvGraphicFramePr>
        <p:xfrm>
          <a:off x="329516" y="1071546"/>
          <a:ext cx="8468496" cy="3983355"/>
        </p:xfrm>
        <a:graphic>
          <a:graphicData uri="http://schemas.openxmlformats.org/drawingml/2006/table">
            <a:tbl>
              <a:tblPr/>
              <a:tblGrid>
                <a:gridCol w="3193040"/>
                <a:gridCol w="1110624"/>
                <a:gridCol w="1180036"/>
                <a:gridCol w="919349"/>
                <a:gridCol w="1163067"/>
                <a:gridCol w="902380"/>
              </a:tblGrid>
              <a:tr h="3714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раздела, подразделов</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Отчет об исполнении бюджета Можайского городского округа за 2021 год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Плановые назначения по бюджету Можайского городского округа за 2022 год</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Бюджет Можайского городского округа Московской области</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ru-RU"/>
                    </a:p>
                  </a:txBody>
                  <a:tcPr/>
                </a:tc>
                <a:tc hMerge="1">
                  <a:txBody>
                    <a:bodyPr/>
                    <a:lstStyle/>
                    <a:p>
                      <a:endParaRPr lang="ru-RU"/>
                    </a:p>
                  </a:txBody>
                  <a:tcPr/>
                </a:tc>
              </a:tr>
              <a:tr h="371475">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2023 год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 год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 год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37147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200" b="1" i="1" u="none" strike="noStrike" cap="none" normalizeH="0" baseline="0" dirty="0" smtClean="0">
                          <a:ln>
                            <a:noFill/>
                          </a:ln>
                          <a:solidFill>
                            <a:srgbClr val="000000"/>
                          </a:solidFill>
                          <a:effectLst/>
                          <a:latin typeface="Times New Roman" pitchFamily="18" charset="0"/>
                          <a:cs typeface="Arial" pitchFamily="34" charset="0"/>
                        </a:rPr>
                        <a:t>Охрана семьи и детства</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Arial" pitchFamily="34" charset="0"/>
                        </a:rPr>
                        <a:t>42 005,6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Arial" pitchFamily="34" charset="0"/>
                        </a:rPr>
                        <a:t>67 307,6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Arial" pitchFamily="34" charset="0"/>
                        </a:rPr>
                        <a:t>71 377,2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Arial" pitchFamily="34" charset="0"/>
                        </a:rPr>
                        <a:t>51 169,5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Arial" pitchFamily="34" charset="0"/>
                        </a:rPr>
                        <a:t>41 226,1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r>
              <a:tr h="37147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200" b="1" i="1" u="none" strike="noStrike" cap="none" normalizeH="0" baseline="0" dirty="0" smtClean="0">
                          <a:ln>
                            <a:noFill/>
                          </a:ln>
                          <a:solidFill>
                            <a:srgbClr val="000000"/>
                          </a:solidFill>
                          <a:effectLst/>
                          <a:latin typeface="Times New Roman" pitchFamily="18" charset="0"/>
                          <a:cs typeface="Arial" pitchFamily="34" charset="0"/>
                        </a:rPr>
                        <a:t>Другие вопросы в области социальной политики</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Arial" pitchFamily="34" charset="0"/>
                        </a:rPr>
                        <a:t>760,0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Arial" pitchFamily="34" charset="0"/>
                        </a:rPr>
                        <a:t>900,0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Arial" pitchFamily="34" charset="0"/>
                        </a:rPr>
                        <a:t>900,0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Arial" pitchFamily="34" charset="0"/>
                        </a:rPr>
                        <a:t>900,0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Arial" pitchFamily="34" charset="0"/>
                        </a:rPr>
                        <a:t>900,0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r>
              <a:tr h="37147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Arial" pitchFamily="34" charset="0"/>
                        </a:rPr>
                        <a:t>Физическая культура и спорт</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Arial" pitchFamily="34" charset="0"/>
                        </a:rPr>
                        <a:t>234 991,4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Arial" pitchFamily="34" charset="0"/>
                        </a:rPr>
                        <a:t>558 401,8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Arial" pitchFamily="34" charset="0"/>
                        </a:rPr>
                        <a:t>639 260,8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Arial" pitchFamily="34" charset="0"/>
                        </a:rPr>
                        <a:t>286 150,2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Arial" pitchFamily="34" charset="0"/>
                        </a:rPr>
                        <a:t>426 592,0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r>
              <a:tr h="37147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200" b="1" i="1" u="none" strike="noStrike" cap="none" normalizeH="0" baseline="0" dirty="0" smtClean="0">
                          <a:ln>
                            <a:noFill/>
                          </a:ln>
                          <a:solidFill>
                            <a:srgbClr val="000000"/>
                          </a:solidFill>
                          <a:effectLst/>
                          <a:latin typeface="Times New Roman" pitchFamily="18" charset="0"/>
                          <a:cs typeface="Arial" pitchFamily="34" charset="0"/>
                        </a:rPr>
                        <a:t>Физическая культура </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Arial" pitchFamily="34" charset="0"/>
                        </a:rPr>
                        <a:t>122 469,1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Arial" pitchFamily="34" charset="0"/>
                        </a:rPr>
                        <a:t>383 916,1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Arial" pitchFamily="34" charset="0"/>
                        </a:rPr>
                        <a:t>404 601,4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Arial" pitchFamily="34" charset="0"/>
                        </a:rPr>
                        <a:t>39 084,8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Arial" pitchFamily="34" charset="0"/>
                        </a:rPr>
                        <a:t>196 105,9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r>
              <a:tr h="371475">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rgbClr val="000000"/>
                          </a:solidFill>
                          <a:effectLst/>
                          <a:latin typeface="Times New Roman" pitchFamily="18" charset="0"/>
                          <a:cs typeface="Arial" pitchFamily="34" charset="0"/>
                        </a:rPr>
                        <a:t>Массовый спорт</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Arial" pitchFamily="34" charset="0"/>
                        </a:rPr>
                        <a:t>112 522,3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Arial" pitchFamily="34" charset="0"/>
                        </a:rPr>
                        <a:t>174 485,7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Arial" pitchFamily="34" charset="0"/>
                        </a:rPr>
                        <a:t>234 659,4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Arial" pitchFamily="34" charset="0"/>
                        </a:rPr>
                        <a:t>247 065,4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Arial" pitchFamily="34" charset="0"/>
                        </a:rPr>
                        <a:t>230 486,1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r>
              <a:tr h="371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rgbClr val="000000"/>
                          </a:solidFill>
                          <a:effectLst/>
                          <a:latin typeface="Times New Roman" pitchFamily="18" charset="0"/>
                          <a:cs typeface="Arial" pitchFamily="34" charset="0"/>
                        </a:rPr>
                        <a:t>Обслуживание государственного и муниципального долга</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Arial" pitchFamily="34" charset="0"/>
                        </a:rPr>
                        <a:t>8 394,4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Arial" pitchFamily="34" charset="0"/>
                        </a:rPr>
                        <a:t>394,9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Arial" pitchFamily="34" charset="0"/>
                        </a:rPr>
                        <a:t>614,0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Arial" pitchFamily="34" charset="0"/>
                        </a:rPr>
                        <a:t>12 218,0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Arial" pitchFamily="34" charset="0"/>
                        </a:rPr>
                        <a:t>12 218,0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r>
              <a:tr h="371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1" i="1" u="none" strike="noStrike" cap="none" normalizeH="0" baseline="0" dirty="0" smtClean="0">
                          <a:ln>
                            <a:noFill/>
                          </a:ln>
                          <a:solidFill>
                            <a:srgbClr val="000000"/>
                          </a:solidFill>
                          <a:effectLst/>
                          <a:latin typeface="Times New Roman" pitchFamily="18" charset="0"/>
                          <a:cs typeface="Arial" pitchFamily="34" charset="0"/>
                        </a:rPr>
                        <a:t>Обслуживание  государственного внутреннего и муниципального долга</a:t>
                      </a:r>
                    </a:p>
                  </a:txBody>
                  <a:tcPr marL="9525" marR="9525" marT="9525"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Arial" pitchFamily="34" charset="0"/>
                        </a:rPr>
                        <a:t>8 394,4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Times New Roman" pitchFamily="18" charset="0"/>
                          <a:cs typeface="Arial" pitchFamily="34" charset="0"/>
                        </a:rPr>
                        <a:t>394,9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Arial" pitchFamily="34" charset="0"/>
                        </a:rPr>
                        <a:t>614,0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Arial" pitchFamily="34" charset="0"/>
                        </a:rPr>
                        <a:t>12 218,0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Arial" pitchFamily="34" charset="0"/>
                        </a:rPr>
                        <a:t>12 218,0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r>
            </a:tbl>
          </a:graphicData>
        </a:graphic>
      </p:graphicFrame>
      <p:pic>
        <p:nvPicPr>
          <p:cNvPr id="52307" name="Рисунок 32" descr="Описание: Можайск-ГО-ПП-01"/>
          <p:cNvPicPr>
            <a:picLocks noChangeAspect="1" noChangeArrowheads="1"/>
          </p:cNvPicPr>
          <p:nvPr/>
        </p:nvPicPr>
        <p:blipFill>
          <a:blip r:embed="rId2" cstate="print"/>
          <a:srcRect/>
          <a:stretch>
            <a:fillRect/>
          </a:stretch>
        </p:blipFill>
        <p:spPr bwMode="auto">
          <a:xfrm>
            <a:off x="392095" y="345492"/>
            <a:ext cx="500091" cy="624805"/>
          </a:xfrm>
          <a:prstGeom prst="rect">
            <a:avLst/>
          </a:prstGeom>
          <a:noFill/>
          <a:ln w="9525">
            <a:noFill/>
            <a:miter lim="800000"/>
            <a:headEnd/>
            <a:tailEnd/>
          </a:ln>
        </p:spPr>
      </p:pic>
      <p:sp>
        <p:nvSpPr>
          <p:cNvPr id="52308" name="Прямоугольник 3"/>
          <p:cNvSpPr>
            <a:spLocks noChangeArrowheads="1"/>
          </p:cNvSpPr>
          <p:nvPr/>
        </p:nvSpPr>
        <p:spPr bwMode="auto">
          <a:xfrm>
            <a:off x="6523702" y="6491395"/>
            <a:ext cx="2370137" cy="307975"/>
          </a:xfrm>
          <a:prstGeom prst="rect">
            <a:avLst/>
          </a:prstGeom>
          <a:noFill/>
          <a:ln w="9525">
            <a:noFill/>
            <a:miter lim="800000"/>
            <a:headEnd/>
            <a:tailEnd/>
          </a:ln>
        </p:spPr>
        <p:txBody>
          <a:bodyPr>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Заголовок 1"/>
          <p:cNvSpPr>
            <a:spLocks noGrp="1"/>
          </p:cNvSpPr>
          <p:nvPr>
            <p:ph type="title"/>
          </p:nvPr>
        </p:nvSpPr>
        <p:spPr>
          <a:xfrm>
            <a:off x="785786" y="785794"/>
            <a:ext cx="7901014" cy="928694"/>
          </a:xfrm>
        </p:spPr>
        <p:txBody>
          <a:bodyPr>
            <a:normAutofit fontScale="90000"/>
          </a:bodyPr>
          <a:lstStyle/>
          <a:p>
            <a:pPr algn="ctr"/>
            <a:r>
              <a:rPr lang="ru-RU" sz="1900" b="1" dirty="0" smtClean="0">
                <a:latin typeface="Times New Roman" pitchFamily="18" charset="0"/>
                <a:cs typeface="Times New Roman" pitchFamily="18" charset="0"/>
              </a:rPr>
              <a:t/>
            </a:r>
            <a:br>
              <a:rPr lang="ru-RU" sz="1900" b="1" dirty="0" smtClean="0">
                <a:latin typeface="Times New Roman" pitchFamily="18" charset="0"/>
                <a:cs typeface="Times New Roman" pitchFamily="18" charset="0"/>
              </a:rPr>
            </a:br>
            <a:r>
              <a:rPr lang="ru-RU" sz="1900" dirty="0" smtClean="0">
                <a:latin typeface="Times New Roman" pitchFamily="18" charset="0"/>
                <a:cs typeface="Times New Roman" pitchFamily="18" charset="0"/>
              </a:rPr>
              <a:t/>
            </a:r>
            <a:br>
              <a:rPr lang="ru-RU" sz="1900" dirty="0" smtClean="0">
                <a:latin typeface="Times New Roman" pitchFamily="18" charset="0"/>
                <a:cs typeface="Times New Roman" pitchFamily="18" charset="0"/>
              </a:rPr>
            </a:br>
            <a:r>
              <a:rPr lang="ru-RU" sz="1900" b="1" dirty="0" smtClean="0">
                <a:latin typeface="Times New Roman" pitchFamily="18" charset="0"/>
                <a:cs typeface="Times New Roman" pitchFamily="18" charset="0"/>
              </a:rPr>
              <a:t>Сведения о расходах по муниципальным программам</a:t>
            </a: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r>
              <a:rPr lang="ru-RU" sz="1000" b="1" dirty="0" smtClean="0">
                <a:latin typeface="Times New Roman" pitchFamily="18" charset="0"/>
                <a:cs typeface="Times New Roman" pitchFamily="18" charset="0"/>
              </a:rPr>
              <a:t/>
            </a:r>
            <a:br>
              <a:rPr lang="ru-RU" sz="1000" b="1" dirty="0" smtClean="0">
                <a:latin typeface="Times New Roman" pitchFamily="18" charset="0"/>
                <a:cs typeface="Times New Roman" pitchFamily="18" charset="0"/>
              </a:rPr>
            </a:br>
            <a:r>
              <a:rPr lang="ru-RU" sz="1400" b="1" i="1" dirty="0" smtClean="0">
                <a:latin typeface="Times New Roman" pitchFamily="18" charset="0"/>
                <a:cs typeface="Times New Roman" pitchFamily="18" charset="0"/>
              </a:rPr>
              <a:t> </a:t>
            </a:r>
            <a:r>
              <a:rPr lang="ru-RU" sz="1600" b="1" i="1" dirty="0" smtClean="0">
                <a:latin typeface="Times New Roman" pitchFamily="18" charset="0"/>
                <a:cs typeface="Times New Roman" pitchFamily="18" charset="0"/>
              </a:rPr>
              <a:t>Сведения о расходах по муниципальным программам (отчет об исполнении за 2021 год  в сравнении с плановыми назначениями за 2022 год (тыс. рублей) </a:t>
            </a:r>
            <a:br>
              <a:rPr lang="ru-RU" sz="1600" b="1" i="1" dirty="0" smtClean="0">
                <a:latin typeface="Times New Roman" pitchFamily="18" charset="0"/>
                <a:cs typeface="Times New Roman" pitchFamily="18" charset="0"/>
              </a:rPr>
            </a:br>
            <a:r>
              <a:rPr lang="ru-RU" sz="1600" i="1" dirty="0" smtClean="0">
                <a:latin typeface="Times New Roman" pitchFamily="18" charset="0"/>
                <a:cs typeface="Times New Roman" pitchFamily="18" charset="0"/>
              </a:rPr>
              <a:t>                                                  </a:t>
            </a:r>
            <a:r>
              <a:rPr lang="ru-RU" sz="1100" b="1" i="1" dirty="0" smtClean="0">
                <a:latin typeface="Times New Roman" pitchFamily="18" charset="0"/>
                <a:cs typeface="Times New Roman" pitchFamily="18" charset="0"/>
              </a:rPr>
              <a:t>                       </a:t>
            </a:r>
            <a:r>
              <a:rPr lang="ru-RU" sz="1100" i="1" dirty="0" smtClean="0">
                <a:latin typeface="Times New Roman" pitchFamily="18" charset="0"/>
                <a:cs typeface="Times New Roman" pitchFamily="18" charset="0"/>
              </a:rPr>
              <a:t>                                                                                                                               </a:t>
            </a:r>
            <a:r>
              <a:rPr lang="ru-RU" sz="1400" b="0" i="1" dirty="0" smtClean="0">
                <a:solidFill>
                  <a:schemeClr val="tx1"/>
                </a:solidFill>
                <a:effectLst/>
                <a:latin typeface="Times New Roman" pitchFamily="18" charset="0"/>
                <a:cs typeface="Times New Roman" pitchFamily="18" charset="0"/>
              </a:rPr>
              <a:t>таблица 1</a:t>
            </a:r>
            <a:r>
              <a:rPr lang="ru-RU" sz="1100" b="1" i="1" dirty="0" smtClean="0">
                <a:latin typeface="Times New Roman" pitchFamily="18" charset="0"/>
                <a:cs typeface="Times New Roman" pitchFamily="18" charset="0"/>
              </a:rPr>
              <a:t>                                                                        </a:t>
            </a:r>
            <a:br>
              <a:rPr lang="ru-RU" sz="1100" b="1" i="1" dirty="0" smtClean="0">
                <a:latin typeface="Times New Roman" pitchFamily="18" charset="0"/>
                <a:cs typeface="Times New Roman" pitchFamily="18" charset="0"/>
              </a:rPr>
            </a:br>
            <a:endParaRPr lang="ru-RU" sz="1100" b="0" i="1" dirty="0" smtClean="0">
              <a:solidFill>
                <a:schemeClr val="tx1"/>
              </a:solidFill>
              <a:effectLst/>
              <a:latin typeface="Times New Roman" pitchFamily="18" charset="0"/>
              <a:cs typeface="Times New Roman" pitchFamily="18" charset="0"/>
            </a:endParaRPr>
          </a:p>
        </p:txBody>
      </p:sp>
      <p:graphicFrame>
        <p:nvGraphicFramePr>
          <p:cNvPr id="5" name="Содержимое 4"/>
          <p:cNvGraphicFramePr>
            <a:graphicFrameLocks noGrp="1"/>
          </p:cNvGraphicFramePr>
          <p:nvPr>
            <p:ph idx="1"/>
          </p:nvPr>
        </p:nvGraphicFramePr>
        <p:xfrm>
          <a:off x="436605" y="1643051"/>
          <a:ext cx="8287265" cy="4814606"/>
        </p:xfrm>
        <a:graphic>
          <a:graphicData uri="http://schemas.openxmlformats.org/drawingml/2006/table">
            <a:tbl>
              <a:tblPr firstRow="1" bandRow="1">
                <a:tableStyleId>{5C22544A-7EE6-4342-B048-85BDC9FD1C3A}</a:tableStyleId>
              </a:tblPr>
              <a:tblGrid>
                <a:gridCol w="4109388"/>
                <a:gridCol w="1986204"/>
                <a:gridCol w="2191673"/>
              </a:tblGrid>
              <a:tr h="864865">
                <a:tc>
                  <a:txBody>
                    <a:bodyPr/>
                    <a:lstStyle/>
                    <a:p>
                      <a:pPr marL="0" algn="ctr" defTabSz="914400" rtl="0" eaLnBrk="1" latinLnBrk="0" hangingPunct="1"/>
                      <a:r>
                        <a:rPr lang="ru-RU" sz="1300" b="1" i="0" u="none" strike="noStrike" kern="1200" dirty="0" smtClean="0">
                          <a:solidFill>
                            <a:schemeClr val="dk1"/>
                          </a:solidFill>
                          <a:latin typeface="Times New Roman"/>
                          <a:ea typeface="+mn-ea"/>
                          <a:cs typeface="+mn-cs"/>
                        </a:rPr>
                        <a:t>Наименование муниципальной программы</a:t>
                      </a:r>
                      <a:endParaRPr lang="ru-RU" sz="1300" b="1" i="0" u="none" strike="noStrike" kern="1200" dirty="0">
                        <a:solidFill>
                          <a:schemeClr val="dk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latinLnBrk="0" hangingPunct="1"/>
                      <a:r>
                        <a:rPr lang="ru-RU" sz="1300" b="1" i="0" u="none" strike="noStrike" kern="1200" dirty="0" smtClean="0">
                          <a:solidFill>
                            <a:schemeClr val="dk1"/>
                          </a:solidFill>
                          <a:latin typeface="Times New Roman"/>
                          <a:ea typeface="+mn-ea"/>
                          <a:cs typeface="+mn-cs"/>
                        </a:rPr>
                        <a:t>Отчет об исполнении  бюджета </a:t>
                      </a:r>
                      <a:r>
                        <a:rPr kumimoji="0" lang="ru-RU" sz="1300" b="1" i="0" u="none" strike="noStrike" cap="none" normalizeH="0" baseline="0" dirty="0" smtClean="0">
                          <a:ln>
                            <a:noFill/>
                          </a:ln>
                          <a:solidFill>
                            <a:schemeClr val="tx1"/>
                          </a:solidFill>
                          <a:effectLst/>
                          <a:latin typeface="Times New Roman" pitchFamily="18" charset="0"/>
                          <a:cs typeface="Times New Roman" pitchFamily="18" charset="0"/>
                        </a:rPr>
                        <a:t>Можайского городского округа </a:t>
                      </a:r>
                      <a:r>
                        <a:rPr lang="ru-RU" sz="1300" b="1" i="0" u="none" strike="noStrike" kern="1200" baseline="0" dirty="0" smtClean="0">
                          <a:solidFill>
                            <a:schemeClr val="dk1"/>
                          </a:solidFill>
                          <a:latin typeface="Times New Roman"/>
                          <a:ea typeface="+mn-ea"/>
                          <a:cs typeface="+mn-cs"/>
                        </a:rPr>
                        <a:t>за </a:t>
                      </a:r>
                      <a:r>
                        <a:rPr lang="ru-RU" sz="1300" b="1" i="0" u="none" strike="noStrike" kern="1200" dirty="0" smtClean="0">
                          <a:solidFill>
                            <a:schemeClr val="dk1"/>
                          </a:solidFill>
                          <a:latin typeface="Times New Roman"/>
                          <a:ea typeface="+mn-ea"/>
                          <a:cs typeface="+mn-cs"/>
                        </a:rPr>
                        <a:t>2021 год</a:t>
                      </a:r>
                      <a:endParaRPr lang="ru-RU" sz="1300" b="1" i="0" u="none" strike="noStrike" kern="1200" dirty="0">
                        <a:solidFill>
                          <a:schemeClr val="dk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1300" b="1" i="0" u="none" strike="noStrike" cap="none" normalizeH="0" baseline="0" dirty="0" smtClean="0">
                          <a:ln>
                            <a:noFill/>
                          </a:ln>
                          <a:solidFill>
                            <a:schemeClr val="tx1"/>
                          </a:solidFill>
                          <a:effectLst/>
                          <a:latin typeface="Times New Roman" pitchFamily="18" charset="0"/>
                          <a:cs typeface="Times New Roman" pitchFamily="18" charset="0"/>
                        </a:rPr>
                        <a:t>Плановые назначения по бюджету Можайского городского округа за 2022 год</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51090">
                <a:tc>
                  <a:txBody>
                    <a:bodyPr/>
                    <a:lstStyle/>
                    <a:p>
                      <a:pPr algn="l" fontAlgn="t"/>
                      <a:r>
                        <a:rPr lang="ru-RU" sz="1100" b="0" i="0" u="none" strike="noStrike" dirty="0" smtClean="0">
                          <a:latin typeface="Times New Roman"/>
                        </a:rPr>
                        <a:t>Муниципальная программа «Здравоохранение»</a:t>
                      </a:r>
                      <a:endParaRPr lang="ru-RU" sz="1100" b="0" i="0" u="none" strike="noStrike" dirty="0">
                        <a:latin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100" b="0" i="0" u="none" strike="noStrike" kern="1200" dirty="0" smtClean="0">
                          <a:solidFill>
                            <a:schemeClr val="tx1"/>
                          </a:solidFill>
                          <a:latin typeface="Times New Roman"/>
                          <a:ea typeface="+mn-ea"/>
                          <a:cs typeface="+mn-cs"/>
                        </a:rPr>
                        <a:t>1 054,0</a:t>
                      </a:r>
                      <a:endParaRPr lang="ru-RU" sz="11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100" b="0" i="0" u="none" strike="noStrike" kern="1200" dirty="0" smtClean="0">
                          <a:solidFill>
                            <a:schemeClr val="tx1"/>
                          </a:solidFill>
                          <a:latin typeface="Times New Roman"/>
                          <a:ea typeface="+mn-ea"/>
                          <a:cs typeface="+mn-cs"/>
                        </a:rPr>
                        <a:t>206,5</a:t>
                      </a:r>
                      <a:endParaRPr lang="ru-RU" sz="11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090">
                <a:tc>
                  <a:txBody>
                    <a:bodyPr/>
                    <a:lstStyle/>
                    <a:p>
                      <a:pPr algn="l" fontAlgn="t"/>
                      <a:r>
                        <a:rPr lang="ru-RU" sz="1100" b="0" i="0" u="none" strike="noStrike" dirty="0" smtClean="0">
                          <a:latin typeface="Times New Roman"/>
                        </a:rPr>
                        <a:t>Муниципальная программа «Культура» </a:t>
                      </a:r>
                      <a:endParaRPr lang="ru-RU" sz="1100" b="0" i="0" u="none" strike="noStrike" dirty="0">
                        <a:latin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100" b="0" i="0" u="none" strike="noStrike" kern="1200" dirty="0" smtClean="0">
                          <a:solidFill>
                            <a:schemeClr val="tx1"/>
                          </a:solidFill>
                          <a:latin typeface="Times New Roman"/>
                          <a:ea typeface="+mn-ea"/>
                          <a:cs typeface="+mn-cs"/>
                        </a:rPr>
                        <a:t>290 830,0</a:t>
                      </a:r>
                      <a:endParaRPr lang="ru-RU" sz="11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100" b="0" i="0" u="none" strike="noStrike" kern="1200" dirty="0" smtClean="0">
                          <a:solidFill>
                            <a:schemeClr val="tx1"/>
                          </a:solidFill>
                          <a:latin typeface="Times New Roman"/>
                          <a:ea typeface="+mn-ea"/>
                          <a:cs typeface="+mn-cs"/>
                        </a:rPr>
                        <a:t>299 360,4</a:t>
                      </a:r>
                      <a:endParaRPr lang="ru-RU" sz="11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090">
                <a:tc>
                  <a:txBody>
                    <a:bodyPr/>
                    <a:lstStyle/>
                    <a:p>
                      <a:pPr algn="l" fontAlgn="t"/>
                      <a:r>
                        <a:rPr lang="ru-RU" sz="1100" b="0" i="0" u="none" strike="noStrike" dirty="0" smtClean="0">
                          <a:latin typeface="Times New Roman"/>
                        </a:rPr>
                        <a:t>Муниципальная программа «Образование»</a:t>
                      </a:r>
                      <a:endParaRPr lang="ru-RU" sz="1100" b="0" i="0" u="none" strike="noStrike" dirty="0">
                        <a:latin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100" b="0" i="0" u="none" strike="noStrike" kern="1200" dirty="0" smtClean="0">
                          <a:solidFill>
                            <a:schemeClr val="tx1"/>
                          </a:solidFill>
                          <a:latin typeface="Times New Roman"/>
                          <a:ea typeface="+mn-ea"/>
                          <a:cs typeface="+mn-cs"/>
                        </a:rPr>
                        <a:t>1 356 777,7</a:t>
                      </a:r>
                      <a:endParaRPr lang="ru-RU" sz="11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100" b="0" i="0" u="none" strike="noStrike" kern="1200" dirty="0" smtClean="0">
                          <a:solidFill>
                            <a:schemeClr val="tx1"/>
                          </a:solidFill>
                          <a:latin typeface="Times New Roman"/>
                          <a:ea typeface="+mn-ea"/>
                          <a:cs typeface="+mn-cs"/>
                        </a:rPr>
                        <a:t>1 730 566,4</a:t>
                      </a:r>
                      <a:endParaRPr lang="ru-RU" sz="11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483">
                <a:tc>
                  <a:txBody>
                    <a:bodyPr/>
                    <a:lstStyle/>
                    <a:p>
                      <a:pPr algn="l" fontAlgn="t"/>
                      <a:r>
                        <a:rPr lang="ru-RU" sz="1100" b="0" i="0" u="none" strike="noStrike" dirty="0" smtClean="0">
                          <a:latin typeface="Times New Roman"/>
                        </a:rPr>
                        <a:t>Муниципальная программа «Социальная защита населения» </a:t>
                      </a:r>
                      <a:endParaRPr lang="ru-RU" sz="1100" b="0" i="0" u="none" strike="noStrike" dirty="0">
                        <a:latin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100" b="0" i="0" u="none" strike="noStrike" kern="1200" dirty="0" smtClean="0">
                          <a:solidFill>
                            <a:schemeClr val="tx1"/>
                          </a:solidFill>
                          <a:latin typeface="Times New Roman"/>
                          <a:ea typeface="+mn-ea"/>
                          <a:cs typeface="+mn-cs"/>
                        </a:rPr>
                        <a:t>67 535,7</a:t>
                      </a:r>
                      <a:endParaRPr lang="ru-RU" sz="11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100" b="0" i="0" u="none" strike="noStrike" kern="1200" dirty="0" smtClean="0">
                          <a:solidFill>
                            <a:schemeClr val="tx1"/>
                          </a:solidFill>
                          <a:latin typeface="Times New Roman"/>
                          <a:ea typeface="+mn-ea"/>
                          <a:cs typeface="+mn-cs"/>
                        </a:rPr>
                        <a:t>56 135,3</a:t>
                      </a:r>
                      <a:endParaRPr lang="ru-RU" sz="11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090">
                <a:tc>
                  <a:txBody>
                    <a:bodyPr/>
                    <a:lstStyle/>
                    <a:p>
                      <a:pPr algn="l" fontAlgn="t"/>
                      <a:r>
                        <a:rPr lang="ru-RU" sz="1100" b="0" i="0" u="none" strike="noStrike" dirty="0" smtClean="0">
                          <a:latin typeface="Times New Roman"/>
                        </a:rPr>
                        <a:t>Муниципальная программа «Спорт» </a:t>
                      </a:r>
                      <a:endParaRPr lang="ru-RU" sz="1100" b="0" i="0" u="none" strike="noStrike" dirty="0">
                        <a:latin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100" b="0" i="0" u="none" strike="noStrike" kern="1200" dirty="0" smtClean="0">
                          <a:solidFill>
                            <a:schemeClr val="tx1"/>
                          </a:solidFill>
                          <a:latin typeface="Times New Roman"/>
                          <a:ea typeface="+mn-ea"/>
                          <a:cs typeface="+mn-cs"/>
                        </a:rPr>
                        <a:t>220 174,9</a:t>
                      </a:r>
                      <a:endParaRPr lang="ru-RU" sz="11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100" b="0" i="0" u="none" strike="noStrike" kern="1200" dirty="0" smtClean="0">
                          <a:solidFill>
                            <a:schemeClr val="tx1"/>
                          </a:solidFill>
                          <a:latin typeface="Times New Roman"/>
                          <a:ea typeface="+mn-ea"/>
                          <a:cs typeface="+mn-cs"/>
                        </a:rPr>
                        <a:t>240 151,5</a:t>
                      </a:r>
                      <a:endParaRPr lang="ru-RU" sz="11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090">
                <a:tc>
                  <a:txBody>
                    <a:bodyPr/>
                    <a:lstStyle/>
                    <a:p>
                      <a:pPr algn="l" fontAlgn="t"/>
                      <a:r>
                        <a:rPr lang="ru-RU" sz="1100" b="0" i="0" u="none" strike="noStrike" dirty="0" smtClean="0">
                          <a:latin typeface="Times New Roman"/>
                        </a:rPr>
                        <a:t>Муниципальная программа «Развитие сельского хозяйства»</a:t>
                      </a:r>
                      <a:endParaRPr lang="ru-RU" sz="1100" b="0" i="0" u="none" strike="noStrike" dirty="0">
                        <a:latin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100" b="0" i="0" u="none" strike="noStrike" kern="1200" dirty="0" smtClean="0">
                          <a:solidFill>
                            <a:schemeClr val="tx1"/>
                          </a:solidFill>
                          <a:latin typeface="Times New Roman"/>
                          <a:ea typeface="+mn-ea"/>
                          <a:cs typeface="+mn-cs"/>
                        </a:rPr>
                        <a:t>40 032,5</a:t>
                      </a:r>
                      <a:endParaRPr lang="ru-RU" sz="11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100" b="0" i="0" u="none" strike="noStrike" kern="1200" dirty="0" smtClean="0">
                          <a:solidFill>
                            <a:schemeClr val="tx1"/>
                          </a:solidFill>
                          <a:latin typeface="Times New Roman"/>
                          <a:ea typeface="+mn-ea"/>
                          <a:cs typeface="+mn-cs"/>
                        </a:rPr>
                        <a:t>39 484,2</a:t>
                      </a:r>
                      <a:endParaRPr lang="ru-RU" sz="11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483">
                <a:tc>
                  <a:txBody>
                    <a:bodyPr/>
                    <a:lstStyle/>
                    <a:p>
                      <a:pPr algn="l" fontAlgn="b"/>
                      <a:r>
                        <a:rPr lang="ru-RU" sz="1100" b="0" i="0" u="none" strike="noStrike" dirty="0" smtClean="0">
                          <a:latin typeface="Times New Roman"/>
                        </a:rPr>
                        <a:t>Муниципальная программа «Экология и окружающая среда»</a:t>
                      </a:r>
                      <a:endParaRPr lang="ru-RU" sz="1100" b="0" i="0" u="none" strike="noStrike" dirty="0">
                        <a:solidFill>
                          <a:srgbClr val="000000"/>
                        </a:solidFill>
                        <a:latin typeface="Times New Roman"/>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Arial" pitchFamily="34" charset="0"/>
                        </a:rPr>
                        <a:t>992,1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Arial" pitchFamily="34" charset="0"/>
                        </a:rPr>
                        <a:t>14 195,7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483">
                <a:tc>
                  <a:txBody>
                    <a:bodyPr/>
                    <a:lstStyle/>
                    <a:p>
                      <a:pPr algn="l" fontAlgn="b"/>
                      <a:r>
                        <a:rPr lang="ru-RU" sz="1100" b="0" i="0" u="none" strike="noStrike" dirty="0" smtClean="0">
                          <a:solidFill>
                            <a:srgbClr val="000000"/>
                          </a:solidFill>
                          <a:latin typeface="Times New Roman"/>
                        </a:rPr>
                        <a:t>Муниципальная программа «Безопасность и обеспечение безопасности жизнедеятельности населения» </a:t>
                      </a:r>
                      <a:endParaRPr lang="ru-RU" sz="1100" b="0" i="0" u="none" strike="noStrike" dirty="0">
                        <a:solidFill>
                          <a:srgbClr val="000000"/>
                        </a:solidFill>
                        <a:latin typeface="Times New Roman"/>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Arial" pitchFamily="34" charset="0"/>
                        </a:rPr>
                        <a:t>99 779,4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Arial" pitchFamily="34" charset="0"/>
                        </a:rPr>
                        <a:t>93 343,1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090">
                <a:tc>
                  <a:txBody>
                    <a:bodyPr/>
                    <a:lstStyle/>
                    <a:p>
                      <a:pPr algn="l" fontAlgn="b"/>
                      <a:r>
                        <a:rPr lang="ru-RU" sz="1100" b="0" i="0" u="none" strike="noStrike" dirty="0" smtClean="0">
                          <a:solidFill>
                            <a:srgbClr val="000000"/>
                          </a:solidFill>
                          <a:latin typeface="Times New Roman"/>
                        </a:rPr>
                        <a:t>Муниципальная программа «Жилище»</a:t>
                      </a:r>
                      <a:endParaRPr lang="ru-RU" sz="1100" b="0" i="0" u="none" strike="noStrike" dirty="0">
                        <a:solidFill>
                          <a:srgbClr val="000000"/>
                        </a:solidFill>
                        <a:latin typeface="Times New Roman"/>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Arial" pitchFamily="34" charset="0"/>
                        </a:rPr>
                        <a:t>31 821,5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Arial" pitchFamily="34" charset="0"/>
                        </a:rPr>
                        <a:t>57 162,6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483">
                <a:tc>
                  <a:txBody>
                    <a:bodyPr/>
                    <a:lstStyle/>
                    <a:p>
                      <a:pPr marL="0" algn="l" defTabSz="914400" rtl="0" eaLnBrk="1" latinLnBrk="0" hangingPunct="1"/>
                      <a:r>
                        <a:rPr lang="ru-RU" sz="1100" b="0" i="0" u="none" strike="noStrike" dirty="0" smtClean="0">
                          <a:latin typeface="Times New Roman"/>
                        </a:rPr>
                        <a:t>Муниципальная программа «</a:t>
                      </a:r>
                      <a:r>
                        <a:rPr lang="ru-RU" sz="1100" b="0" i="0" u="none" strike="noStrike" kern="1200" dirty="0" smtClean="0">
                          <a:solidFill>
                            <a:schemeClr val="dk1"/>
                          </a:solidFill>
                          <a:latin typeface="Times New Roman"/>
                          <a:ea typeface="+mn-ea"/>
                          <a:cs typeface="+mn-cs"/>
                        </a:rPr>
                        <a:t>Развитие инженерной инфраструктуры и </a:t>
                      </a:r>
                      <a:r>
                        <a:rPr lang="ru-RU" sz="1100" b="0" i="0" u="none" strike="noStrike" kern="1200" dirty="0" err="1" smtClean="0">
                          <a:solidFill>
                            <a:schemeClr val="dk1"/>
                          </a:solidFill>
                          <a:latin typeface="Times New Roman"/>
                          <a:ea typeface="+mn-ea"/>
                          <a:cs typeface="+mn-cs"/>
                        </a:rPr>
                        <a:t>энергоэффективности</a:t>
                      </a:r>
                      <a:r>
                        <a:rPr lang="ru-RU" sz="1100" b="0" i="0" u="none" strike="noStrike" kern="1200" dirty="0" smtClean="0">
                          <a:solidFill>
                            <a:schemeClr val="dk1"/>
                          </a:solidFill>
                          <a:latin typeface="Times New Roman"/>
                          <a:ea typeface="+mn-ea"/>
                          <a:cs typeface="+mn-cs"/>
                        </a:rPr>
                        <a:t>»</a:t>
                      </a:r>
                      <a:endParaRPr lang="ru-RU" sz="1100" b="0" i="0" u="none" strike="noStrike" kern="1200" dirty="0">
                        <a:solidFill>
                          <a:schemeClr val="dk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100" b="0" i="0" u="none" strike="noStrike" kern="1200" dirty="0" smtClean="0">
                          <a:solidFill>
                            <a:schemeClr val="tx1"/>
                          </a:solidFill>
                          <a:latin typeface="Times New Roman"/>
                          <a:ea typeface="+mn-ea"/>
                          <a:cs typeface="+mn-cs"/>
                        </a:rPr>
                        <a:t>14 883,0</a:t>
                      </a:r>
                      <a:endParaRPr lang="ru-RU" sz="11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100" b="0" i="0" u="none" strike="noStrike" kern="1200" dirty="0" smtClean="0">
                          <a:solidFill>
                            <a:schemeClr val="tx1"/>
                          </a:solidFill>
                          <a:latin typeface="Times New Roman"/>
                          <a:ea typeface="+mn-ea"/>
                          <a:cs typeface="+mn-cs"/>
                        </a:rPr>
                        <a:t>5 566,7</a:t>
                      </a:r>
                      <a:endParaRPr lang="ru-RU" sz="11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090">
                <a:tc>
                  <a:txBody>
                    <a:bodyPr/>
                    <a:lstStyle/>
                    <a:p>
                      <a:pPr algn="l" fontAlgn="b"/>
                      <a:r>
                        <a:rPr lang="ru-RU" sz="1100" b="0" i="0" u="none" strike="noStrike" dirty="0" smtClean="0">
                          <a:solidFill>
                            <a:srgbClr val="000000"/>
                          </a:solidFill>
                          <a:latin typeface="Times New Roman"/>
                        </a:rPr>
                        <a:t>Муниципальная программа «Предпринимательство» </a:t>
                      </a:r>
                      <a:endParaRPr lang="ru-RU" sz="1100" b="0" i="0" u="none" strike="noStrike" dirty="0">
                        <a:solidFill>
                          <a:srgbClr val="000000"/>
                        </a:solidFill>
                        <a:latin typeface="Times New Roman"/>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Arial" pitchFamily="34" charset="0"/>
                        </a:rPr>
                        <a:t>250,0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Arial" pitchFamily="34" charset="0"/>
                        </a:rPr>
                        <a:t>500,0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483">
                <a:tc>
                  <a:txBody>
                    <a:bodyPr/>
                    <a:lstStyle/>
                    <a:p>
                      <a:pPr marL="0" algn="l" defTabSz="914400" rtl="0" eaLnBrk="1" latinLnBrk="0" hangingPunct="1"/>
                      <a:r>
                        <a:rPr lang="ru-RU" sz="1100" b="0" i="0" u="none" strike="noStrike" dirty="0" smtClean="0">
                          <a:latin typeface="Times New Roman"/>
                        </a:rPr>
                        <a:t>Муниципальная программа «</a:t>
                      </a:r>
                      <a:r>
                        <a:rPr lang="ru-RU" sz="1100" b="0" i="0" u="none" strike="noStrike" kern="1200" dirty="0" smtClean="0">
                          <a:solidFill>
                            <a:schemeClr val="dk1"/>
                          </a:solidFill>
                          <a:latin typeface="Times New Roman"/>
                          <a:ea typeface="+mn-ea"/>
                          <a:cs typeface="+mn-cs"/>
                        </a:rPr>
                        <a:t>Управление имуществом и муниципальными финансами»</a:t>
                      </a:r>
                      <a:endParaRPr lang="ru-RU" sz="1100" b="0" i="0" u="none" strike="noStrike" kern="1200" dirty="0">
                        <a:solidFill>
                          <a:schemeClr val="dk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100" b="0" i="0" u="none" strike="noStrike" kern="1200" dirty="0" smtClean="0">
                          <a:solidFill>
                            <a:schemeClr val="tx1"/>
                          </a:solidFill>
                          <a:latin typeface="Times New Roman"/>
                          <a:ea typeface="+mn-ea"/>
                          <a:cs typeface="+mn-cs"/>
                        </a:rPr>
                        <a:t>509 920,2</a:t>
                      </a:r>
                      <a:endParaRPr lang="ru-RU" sz="11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ru-RU" sz="1100" b="0" i="0" u="none" strike="noStrike" kern="1200" dirty="0" smtClean="0">
                          <a:solidFill>
                            <a:schemeClr val="tx1"/>
                          </a:solidFill>
                          <a:latin typeface="Times New Roman"/>
                          <a:ea typeface="+mn-ea"/>
                          <a:cs typeface="+mn-cs"/>
                        </a:rPr>
                        <a:t>525 033,1</a:t>
                      </a:r>
                      <a:endParaRPr lang="ru-RU" sz="11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8417" name="Прямоугольник 5"/>
          <p:cNvSpPr>
            <a:spLocks noChangeArrowheads="1"/>
          </p:cNvSpPr>
          <p:nvPr/>
        </p:nvSpPr>
        <p:spPr bwMode="auto">
          <a:xfrm>
            <a:off x="6538913" y="6550025"/>
            <a:ext cx="2370137" cy="307975"/>
          </a:xfrm>
          <a:prstGeom prst="rect">
            <a:avLst/>
          </a:prstGeom>
          <a:noFill/>
          <a:ln w="9525">
            <a:noFill/>
            <a:miter lim="800000"/>
            <a:headEnd/>
            <a:tailEnd/>
          </a:ln>
        </p:spPr>
        <p:txBody>
          <a:bodyPr wrap="non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pic>
        <p:nvPicPr>
          <p:cNvPr id="58418" name="Рисунок 32" descr="Описание: Можайск-ГО-ПП-01"/>
          <p:cNvPicPr>
            <a:picLocks noChangeAspect="1" noChangeArrowheads="1"/>
          </p:cNvPicPr>
          <p:nvPr/>
        </p:nvPicPr>
        <p:blipFill>
          <a:blip r:embed="rId2"/>
          <a:srcRect/>
          <a:stretch>
            <a:fillRect/>
          </a:stretch>
        </p:blipFill>
        <p:spPr bwMode="auto">
          <a:xfrm>
            <a:off x="466724" y="485772"/>
            <a:ext cx="642938" cy="80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Заголовок 1"/>
          <p:cNvSpPr>
            <a:spLocks noGrp="1"/>
          </p:cNvSpPr>
          <p:nvPr>
            <p:ph type="title"/>
          </p:nvPr>
        </p:nvSpPr>
        <p:spPr>
          <a:xfrm>
            <a:off x="1142976" y="428604"/>
            <a:ext cx="7715304" cy="683504"/>
          </a:xfrm>
        </p:spPr>
        <p:txBody>
          <a:bodyPr>
            <a:normAutofit fontScale="90000"/>
          </a:bodyPr>
          <a:lstStyle/>
          <a:p>
            <a:pPr algn="ctr">
              <a:lnSpc>
                <a:spcPct val="90000"/>
              </a:lnSpc>
            </a:pPr>
            <a:r>
              <a:rPr lang="ru-RU" sz="1800" b="1" i="1" dirty="0" smtClean="0">
                <a:latin typeface="Times New Roman" pitchFamily="18" charset="0"/>
                <a:cs typeface="Times New Roman" pitchFamily="18" charset="0"/>
              </a:rPr>
              <a:t/>
            </a:r>
            <a:br>
              <a:rPr lang="ru-RU" sz="1800" b="1" i="1" dirty="0" smtClean="0">
                <a:latin typeface="Times New Roman" pitchFamily="18" charset="0"/>
                <a:cs typeface="Times New Roman" pitchFamily="18" charset="0"/>
              </a:rPr>
            </a:br>
            <a:r>
              <a:rPr lang="ru-RU" sz="1800" i="1" dirty="0" smtClean="0">
                <a:latin typeface="Times New Roman" pitchFamily="18" charset="0"/>
                <a:cs typeface="Times New Roman" pitchFamily="18" charset="0"/>
              </a:rPr>
              <a:t/>
            </a:r>
            <a:br>
              <a:rPr lang="ru-RU" sz="1800" i="1" dirty="0" smtClean="0">
                <a:latin typeface="Times New Roman" pitchFamily="18" charset="0"/>
                <a:cs typeface="Times New Roman" pitchFamily="18" charset="0"/>
              </a:rPr>
            </a:br>
            <a:r>
              <a:rPr lang="ru-RU" sz="1800" b="1" i="1" dirty="0" smtClean="0">
                <a:latin typeface="Times New Roman" pitchFamily="18" charset="0"/>
                <a:cs typeface="Times New Roman" pitchFamily="18" charset="0"/>
              </a:rPr>
              <a:t>Сведения о расходах по муниципальным программам (отчет об исполнении за 2021 год в сравнении с плановыми назначениями за 2022 год (тыс. рублей)</a:t>
            </a:r>
            <a:r>
              <a:rPr lang="ru-RU" sz="1400" b="1" i="1" dirty="0" smtClean="0">
                <a:latin typeface="Times New Roman" pitchFamily="18" charset="0"/>
                <a:cs typeface="Times New Roman" pitchFamily="18" charset="0"/>
              </a:rPr>
              <a:t/>
            </a:r>
            <a:br>
              <a:rPr lang="ru-RU" sz="1400" b="1" i="1" dirty="0" smtClean="0">
                <a:latin typeface="Times New Roman" pitchFamily="18" charset="0"/>
                <a:cs typeface="Times New Roman" pitchFamily="18" charset="0"/>
              </a:rPr>
            </a:br>
            <a:r>
              <a:rPr lang="ru-RU" sz="1400" b="1" i="1" dirty="0" smtClean="0">
                <a:latin typeface="Times New Roman" pitchFamily="18" charset="0"/>
                <a:cs typeface="Times New Roman" pitchFamily="18" charset="0"/>
              </a:rPr>
              <a:t>                                                                                                                                                                </a:t>
            </a:r>
            <a:r>
              <a:rPr lang="ru-RU" sz="1400" b="0" i="1" dirty="0" smtClean="0">
                <a:solidFill>
                  <a:schemeClr val="tx1"/>
                </a:solidFill>
                <a:effectLst/>
                <a:latin typeface="Times New Roman" pitchFamily="18" charset="0"/>
                <a:cs typeface="Times New Roman" pitchFamily="18" charset="0"/>
              </a:rPr>
              <a:t>таблица 1</a:t>
            </a:r>
            <a:endParaRPr lang="ru-RU" sz="1400" b="0" dirty="0" smtClean="0">
              <a:solidFill>
                <a:schemeClr val="tx1"/>
              </a:solidFill>
              <a:effectLst/>
              <a:latin typeface="Times New Roman" pitchFamily="18" charset="0"/>
              <a:cs typeface="Times New Roman" pitchFamily="18" charset="0"/>
            </a:endParaRPr>
          </a:p>
        </p:txBody>
      </p:sp>
      <p:graphicFrame>
        <p:nvGraphicFramePr>
          <p:cNvPr id="58425" name="Group 57"/>
          <p:cNvGraphicFramePr>
            <a:graphicFrameLocks noGrp="1"/>
          </p:cNvGraphicFramePr>
          <p:nvPr>
            <p:ph idx="1"/>
          </p:nvPr>
        </p:nvGraphicFramePr>
        <p:xfrm>
          <a:off x="428367" y="1071545"/>
          <a:ext cx="8287265" cy="5135880"/>
        </p:xfrm>
        <a:graphic>
          <a:graphicData uri="http://schemas.openxmlformats.org/drawingml/2006/table">
            <a:tbl>
              <a:tblPr/>
              <a:tblGrid>
                <a:gridCol w="4678295"/>
                <a:gridCol w="1737652"/>
                <a:gridCol w="1871318"/>
              </a:tblGrid>
              <a:tr h="107157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rgbClr val="000000"/>
                          </a:solidFill>
                          <a:effectLst/>
                          <a:latin typeface="Times New Roman" pitchFamily="18" charset="0"/>
                          <a:cs typeface="Arial" pitchFamily="34" charset="0"/>
                        </a:rPr>
                        <a:t>Наименование муниципальной программы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rgbClr val="000000"/>
                          </a:solidFill>
                          <a:effectLst/>
                          <a:latin typeface="Times New Roman" pitchFamily="18" charset="0"/>
                          <a:cs typeface="Arial" pitchFamily="34" charset="0"/>
                        </a:rPr>
                        <a:t>Отчет об исполнении бюджета </a:t>
                      </a:r>
                      <a:r>
                        <a:rPr kumimoji="0" lang="ru-RU" sz="1300" b="1" i="0" u="none" strike="noStrike" cap="none" normalizeH="0" baseline="0" dirty="0" smtClean="0">
                          <a:ln>
                            <a:noFill/>
                          </a:ln>
                          <a:solidFill>
                            <a:schemeClr val="tx1"/>
                          </a:solidFill>
                          <a:effectLst/>
                          <a:latin typeface="Times New Roman" pitchFamily="18" charset="0"/>
                          <a:cs typeface="Times New Roman" pitchFamily="18" charset="0"/>
                        </a:rPr>
                        <a:t>Можайского городского округа </a:t>
                      </a:r>
                      <a:r>
                        <a:rPr kumimoji="0" lang="ru-RU" sz="1300" b="1" i="0" u="none" strike="noStrike" cap="none" normalizeH="0" baseline="0" dirty="0" smtClean="0">
                          <a:ln>
                            <a:noFill/>
                          </a:ln>
                          <a:solidFill>
                            <a:srgbClr val="000000"/>
                          </a:solidFill>
                          <a:effectLst/>
                          <a:latin typeface="Times New Roman" pitchFamily="18" charset="0"/>
                          <a:cs typeface="Arial" pitchFamily="34" charset="0"/>
                        </a:rPr>
                        <a:t>за 2021 год</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1300" b="1" i="0" u="none" strike="noStrike" cap="none" normalizeH="0" baseline="0" dirty="0" smtClean="0">
                          <a:ln>
                            <a:noFill/>
                          </a:ln>
                          <a:solidFill>
                            <a:schemeClr val="tx1"/>
                          </a:solidFill>
                          <a:effectLst/>
                          <a:latin typeface="Times New Roman" pitchFamily="18" charset="0"/>
                          <a:cs typeface="Times New Roman" pitchFamily="18" charset="0"/>
                        </a:rPr>
                        <a:t>Плановые назначения по бюджету Можайского городского округа за 2022 год</a:t>
                      </a:r>
                      <a:endParaRPr kumimoji="0" lang="ru-RU" sz="13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r>
              <a:tr h="1990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100" b="0" i="0" u="none" strike="noStrike" dirty="0" smtClean="0">
                          <a:latin typeface="Times New Roman"/>
                        </a:rPr>
                        <a:t>Муниципальная программа «</a:t>
                      </a:r>
                      <a:r>
                        <a:rPr kumimoji="0" lang="ru-RU" sz="1100" b="0" i="0" u="none" strike="noStrike" cap="none" normalizeH="0" baseline="0" dirty="0" smtClean="0">
                          <a:ln>
                            <a:noFill/>
                          </a:ln>
                          <a:solidFill>
                            <a:srgbClr val="000000"/>
                          </a:solidFill>
                          <a:effectLst/>
                          <a:latin typeface="Times New Roman" pitchFamily="18" charset="0"/>
                          <a:cs typeface="Arial" pitchFamily="34" charset="0"/>
                        </a:rPr>
                        <a:t>Развитие институтов гражданского общества, повышение эффективности местного самоуправления и реализации молодежной политики»</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Arial" pitchFamily="34" charset="0"/>
                        </a:rPr>
                        <a:t>25 249,8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Arial" pitchFamily="34" charset="0"/>
                        </a:rPr>
                        <a:t>34 392,3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r>
              <a:tr h="131461">
                <a:tc>
                  <a:txBody>
                    <a:bodyPr/>
                    <a:lstStyle/>
                    <a:p>
                      <a:pPr marL="0" algn="l" defTabSz="914400" rtl="0" eaLnBrk="1" latinLnBrk="0" hangingPunct="1"/>
                      <a:r>
                        <a:rPr lang="ru-RU" sz="1100" b="0" i="0" u="none" strike="noStrike" dirty="0" smtClean="0">
                          <a:latin typeface="Times New Roman"/>
                        </a:rPr>
                        <a:t>Муниципальная программа «</a:t>
                      </a:r>
                      <a:r>
                        <a:rPr lang="ru-RU" sz="1100" b="0" i="0" u="none" strike="noStrike" kern="1200" dirty="0" smtClean="0">
                          <a:solidFill>
                            <a:schemeClr val="dk1"/>
                          </a:solidFill>
                          <a:latin typeface="Times New Roman"/>
                          <a:ea typeface="+mn-ea"/>
                          <a:cs typeface="+mn-cs"/>
                        </a:rPr>
                        <a:t>Развитие и функционирование дорожно-транспортного комплекса»</a:t>
                      </a:r>
                      <a:endParaRPr lang="ru-RU" sz="1100" b="0" i="0" u="none" strike="noStrike" kern="1200" dirty="0">
                        <a:solidFill>
                          <a:schemeClr val="dk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algn="ctr" defTabSz="914400" rtl="0" eaLnBrk="1" latinLnBrk="0" hangingPunct="1"/>
                      <a:r>
                        <a:rPr lang="ru-RU" sz="1100" b="0" i="0" u="none" strike="noStrike" kern="1200" dirty="0" smtClean="0">
                          <a:solidFill>
                            <a:schemeClr val="tx1"/>
                          </a:solidFill>
                          <a:latin typeface="Times New Roman"/>
                          <a:ea typeface="+mn-ea"/>
                          <a:cs typeface="+mn-cs"/>
                        </a:rPr>
                        <a:t>379 010,7</a:t>
                      </a:r>
                      <a:endParaRPr lang="ru-RU" sz="11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algn="ctr" defTabSz="914400" rtl="0" eaLnBrk="1" latinLnBrk="0" hangingPunct="1"/>
                      <a:r>
                        <a:rPr lang="ru-RU" sz="1100" b="0" i="0" u="none" strike="noStrike" kern="1200" dirty="0" smtClean="0">
                          <a:solidFill>
                            <a:schemeClr val="tx1"/>
                          </a:solidFill>
                          <a:latin typeface="Times New Roman"/>
                          <a:ea typeface="+mn-ea"/>
                          <a:cs typeface="+mn-cs"/>
                        </a:rPr>
                        <a:t>535 873,1</a:t>
                      </a:r>
                      <a:endParaRPr lang="ru-RU" sz="11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100" b="0" i="0" u="none" strike="noStrike" dirty="0" smtClean="0">
                          <a:latin typeface="Times New Roman"/>
                        </a:rPr>
                        <a:t>Муниципальная программа «</a:t>
                      </a:r>
                      <a:r>
                        <a:rPr kumimoji="0" lang="ru-RU" sz="1100" b="0" i="0" u="none" strike="noStrike" cap="none" normalizeH="0" baseline="0" dirty="0" smtClean="0">
                          <a:ln>
                            <a:noFill/>
                          </a:ln>
                          <a:solidFill>
                            <a:srgbClr val="000000"/>
                          </a:solidFill>
                          <a:effectLst/>
                          <a:latin typeface="Times New Roman" pitchFamily="18" charset="0"/>
                          <a:cs typeface="Arial" pitchFamily="34" charset="0"/>
                        </a:rPr>
                        <a:t>Цифровое муниципальное образование»</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Arial" pitchFamily="34" charset="0"/>
                        </a:rPr>
                        <a:t>52 621,8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Arial" pitchFamily="34" charset="0"/>
                        </a:rPr>
                        <a:t>73 420,7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r>
              <a:tr h="133009">
                <a:tc>
                  <a:txBody>
                    <a:bodyPr/>
                    <a:lstStyle/>
                    <a:p>
                      <a:pPr marL="0" algn="l" defTabSz="914400" rtl="0" eaLnBrk="1" latinLnBrk="0" hangingPunct="1"/>
                      <a:r>
                        <a:rPr lang="ru-RU" sz="1100" b="0" i="0" u="none" strike="noStrike" dirty="0" smtClean="0">
                          <a:latin typeface="Times New Roman"/>
                        </a:rPr>
                        <a:t>Муниципальная программа «</a:t>
                      </a:r>
                      <a:r>
                        <a:rPr lang="ru-RU" sz="1100" b="0" i="0" u="none" strike="noStrike" kern="1200" dirty="0" smtClean="0">
                          <a:solidFill>
                            <a:schemeClr val="dk1"/>
                          </a:solidFill>
                          <a:latin typeface="Times New Roman"/>
                          <a:ea typeface="+mn-ea"/>
                          <a:cs typeface="+mn-cs"/>
                        </a:rPr>
                        <a:t>Архитектура и градостроительство»</a:t>
                      </a:r>
                      <a:endParaRPr lang="ru-RU" sz="1100" b="0" i="0" u="none" strike="noStrike" kern="1200" dirty="0">
                        <a:solidFill>
                          <a:schemeClr val="dk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algn="ctr" defTabSz="914400" rtl="0" eaLnBrk="1" latinLnBrk="0" hangingPunct="1"/>
                      <a:r>
                        <a:rPr lang="ru-RU" sz="1100" b="0" i="0" u="none" strike="noStrike" kern="1200" dirty="0" smtClean="0">
                          <a:solidFill>
                            <a:schemeClr val="tx1"/>
                          </a:solidFill>
                          <a:latin typeface="Times New Roman"/>
                          <a:ea typeface="+mn-ea"/>
                          <a:cs typeface="+mn-cs"/>
                        </a:rPr>
                        <a:t>4 596,1</a:t>
                      </a:r>
                      <a:endParaRPr lang="ru-RU" sz="11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i="0" u="none" strike="noStrike" kern="1200" dirty="0" smtClean="0">
                          <a:solidFill>
                            <a:schemeClr val="tx1"/>
                          </a:solidFill>
                          <a:latin typeface="Times New Roman"/>
                          <a:ea typeface="+mn-ea"/>
                          <a:cs typeface="+mn-cs"/>
                        </a:rPr>
                        <a:t>3 679,0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r>
              <a:tr h="1257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100" b="0" i="0" u="none" strike="noStrike" dirty="0" smtClean="0">
                          <a:latin typeface="Times New Roman"/>
                        </a:rPr>
                        <a:t>Муниципальная программа «</a:t>
                      </a:r>
                      <a:r>
                        <a:rPr kumimoji="0" lang="ru-RU" sz="1100" b="0" i="0" u="none" strike="noStrike" cap="none" normalizeH="0" baseline="0" dirty="0" smtClean="0">
                          <a:ln>
                            <a:noFill/>
                          </a:ln>
                          <a:solidFill>
                            <a:srgbClr val="000000"/>
                          </a:solidFill>
                          <a:effectLst/>
                          <a:latin typeface="Times New Roman" pitchFamily="18" charset="0"/>
                          <a:cs typeface="Arial" pitchFamily="34" charset="0"/>
                        </a:rPr>
                        <a:t>Формирование современной комфортной городской среды»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Arial" pitchFamily="34" charset="0"/>
                        </a:rPr>
                        <a:t>368 597,0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Arial" pitchFamily="34" charset="0"/>
                        </a:rPr>
                        <a:t>401 215,3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100" b="0" i="0" u="none" strike="noStrike" dirty="0" smtClean="0">
                          <a:latin typeface="Times New Roman"/>
                        </a:rPr>
                        <a:t>Муниципальная программа «</a:t>
                      </a:r>
                      <a:r>
                        <a:rPr kumimoji="0" lang="ru-RU" sz="1100" b="0" i="0" u="none" strike="noStrike" cap="none" normalizeH="0" baseline="0" dirty="0" smtClean="0">
                          <a:ln>
                            <a:noFill/>
                          </a:ln>
                          <a:solidFill>
                            <a:srgbClr val="000000"/>
                          </a:solidFill>
                          <a:effectLst/>
                          <a:latin typeface="Times New Roman" pitchFamily="18" charset="0"/>
                          <a:cs typeface="Arial" pitchFamily="34" charset="0"/>
                        </a:rPr>
                        <a:t>Строительство объектов социальной инфраструктуры»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Arial" pitchFamily="34" charset="0"/>
                        </a:rPr>
                        <a:t>840 593,8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cs typeface="Arial" pitchFamily="34" charset="0"/>
                        </a:rPr>
                        <a:t>685 700,3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r>
              <a:tr h="401839">
                <a:tc>
                  <a:txBody>
                    <a:bodyPr/>
                    <a:lstStyle/>
                    <a:p>
                      <a:pPr marL="0" algn="l" defTabSz="914400" rtl="0" eaLnBrk="1" latinLnBrk="0" hangingPunct="1"/>
                      <a:r>
                        <a:rPr lang="ru-RU" sz="1100" b="0" i="0" u="none" strike="noStrike" dirty="0" smtClean="0">
                          <a:latin typeface="Times New Roman"/>
                        </a:rPr>
                        <a:t>Муниципальная программа «</a:t>
                      </a:r>
                      <a:r>
                        <a:rPr lang="ru-RU" sz="1100" b="0" i="0" u="none" strike="noStrike" kern="1200" dirty="0" smtClean="0">
                          <a:solidFill>
                            <a:schemeClr val="dk1"/>
                          </a:solidFill>
                          <a:latin typeface="Times New Roman"/>
                          <a:ea typeface="+mn-ea"/>
                          <a:cs typeface="+mn-cs"/>
                        </a:rPr>
                        <a:t>Переселение граждан из аварийного жилищного фонда»</a:t>
                      </a:r>
                      <a:endParaRPr lang="ru-RU" sz="1100" b="0" i="0" u="none" strike="noStrike" kern="1200" dirty="0">
                        <a:solidFill>
                          <a:schemeClr val="dk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algn="ctr" defTabSz="914400" rtl="0" eaLnBrk="1" latinLnBrk="0" hangingPunct="1"/>
                      <a:r>
                        <a:rPr lang="ru-RU" sz="1100" b="0" i="0" u="none" strike="noStrike" kern="1200" dirty="0" smtClean="0">
                          <a:solidFill>
                            <a:schemeClr val="tx1"/>
                          </a:solidFill>
                          <a:latin typeface="Times New Roman"/>
                          <a:ea typeface="+mn-ea"/>
                          <a:cs typeface="+mn-cs"/>
                        </a:rPr>
                        <a:t>3 989,5</a:t>
                      </a:r>
                      <a:endParaRPr lang="ru-RU" sz="11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marL="0" algn="ctr" defTabSz="914400" rtl="0" eaLnBrk="1" latinLnBrk="0" hangingPunct="1"/>
                      <a:r>
                        <a:rPr lang="ru-RU" sz="1100" b="0" i="0" u="none" strike="noStrike" kern="1200" dirty="0" smtClean="0">
                          <a:solidFill>
                            <a:schemeClr val="tx1"/>
                          </a:solidFill>
                          <a:latin typeface="Times New Roman"/>
                          <a:ea typeface="+mn-ea"/>
                          <a:cs typeface="+mn-cs"/>
                        </a:rPr>
                        <a:t>158 149,7</a:t>
                      </a:r>
                      <a:endParaRPr lang="ru-RU" sz="11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r>
              <a:tr h="24110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000000"/>
                          </a:solidFill>
                          <a:effectLst/>
                          <a:latin typeface="Times New Roman" pitchFamily="18" charset="0"/>
                          <a:cs typeface="Arial" pitchFamily="34" charset="0"/>
                        </a:rPr>
                        <a:t>Итого по муниципальным программам</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algn="ctr" fontAlgn="b"/>
                      <a:r>
                        <a:rPr lang="ru-RU" sz="1100" b="1" i="0" u="none" strike="noStrike" dirty="0">
                          <a:latin typeface="Times New Roman"/>
                        </a:rPr>
                        <a:t>4 308 709,7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algn="ctr" fontAlgn="b"/>
                      <a:r>
                        <a:rPr lang="ru-RU" sz="1100" b="1" i="0" u="none" strike="noStrike" dirty="0" smtClean="0">
                          <a:latin typeface="Times New Roman"/>
                        </a:rPr>
                        <a:t>4 954 135,9</a:t>
                      </a:r>
                      <a:endParaRPr lang="ru-RU" sz="1100" b="1" i="0"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r>
              <a:tr h="2411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rgbClr val="000000"/>
                          </a:solidFill>
                          <a:effectLst/>
                          <a:latin typeface="Times New Roman" pitchFamily="18" charset="0"/>
                          <a:cs typeface="Arial" pitchFamily="34" charset="0"/>
                        </a:rPr>
                        <a:t>Непрограммные расходы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algn="ctr" fontAlgn="b"/>
                      <a:r>
                        <a:rPr lang="ru-RU" sz="1100" b="0" i="0" u="none" strike="noStrike" dirty="0">
                          <a:latin typeface="Times New Roman"/>
                        </a:rPr>
                        <a:t>15 654,5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algn="ctr" fontAlgn="b"/>
                      <a:r>
                        <a:rPr lang="ru-RU" sz="1100" b="0" i="0" u="none" strike="noStrike" dirty="0" smtClean="0">
                          <a:latin typeface="Times New Roman"/>
                        </a:rPr>
                        <a:t>21 806,2</a:t>
                      </a:r>
                      <a:endParaRPr lang="ru-RU" sz="1100" b="0" i="0"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r>
              <a:tr h="24110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rgbClr val="000000"/>
                          </a:solidFill>
                          <a:effectLst/>
                          <a:latin typeface="Times New Roman" pitchFamily="18" charset="0"/>
                          <a:cs typeface="Arial" pitchFamily="34" charset="0"/>
                        </a:rPr>
                        <a:t>Итого непрограммных расходов</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algn="ctr" fontAlgn="b"/>
                      <a:r>
                        <a:rPr lang="ru-RU" sz="1100" b="1" i="0" u="none" strike="noStrike" dirty="0">
                          <a:latin typeface="Times New Roman"/>
                        </a:rPr>
                        <a:t>15 654,5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c>
                  <a:txBody>
                    <a:bodyPr/>
                    <a:lstStyle/>
                    <a:p>
                      <a:pPr algn="ctr" fontAlgn="b"/>
                      <a:r>
                        <a:rPr lang="ru-RU" sz="1100" b="1" i="0" u="none" strike="noStrike" dirty="0" smtClean="0">
                          <a:latin typeface="Times New Roman"/>
                        </a:rPr>
                        <a:t>21 806,2</a:t>
                      </a:r>
                      <a:endParaRPr lang="ru-RU" sz="1100" b="1" i="0"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DEFF"/>
                    </a:solidFill>
                  </a:tcPr>
                </a:tc>
              </a:tr>
              <a:tr h="24110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rgbClr val="000000"/>
                          </a:solidFill>
                          <a:effectLst/>
                          <a:latin typeface="Times New Roman" pitchFamily="18" charset="0"/>
                          <a:cs typeface="Arial" pitchFamily="34" charset="0"/>
                        </a:rPr>
                        <a:t>ВСЕГО РАСХОДОВ</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algn="ctr" fontAlgn="b"/>
                      <a:r>
                        <a:rPr lang="ru-RU" sz="1100" b="1" i="0" u="none" strike="noStrike" dirty="0">
                          <a:latin typeface="Times New Roman"/>
                        </a:rPr>
                        <a:t>4 324 364,2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c>
                  <a:txBody>
                    <a:bodyPr/>
                    <a:lstStyle/>
                    <a:p>
                      <a:pPr algn="ctr" fontAlgn="b"/>
                      <a:r>
                        <a:rPr lang="ru-RU" sz="1100" b="1" i="0" u="none" strike="noStrike" dirty="0" smtClean="0">
                          <a:latin typeface="Times New Roman"/>
                        </a:rPr>
                        <a:t>4 975 942,1</a:t>
                      </a:r>
                      <a:endParaRPr lang="ru-RU" sz="1100" b="1" i="0"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FEFFF"/>
                    </a:solidFill>
                  </a:tcPr>
                </a:tc>
              </a:tr>
            </a:tbl>
          </a:graphicData>
        </a:graphic>
      </p:graphicFrame>
      <p:sp>
        <p:nvSpPr>
          <p:cNvPr id="59445" name="Прямоугольник 89"/>
          <p:cNvSpPr>
            <a:spLocks noChangeArrowheads="1"/>
          </p:cNvSpPr>
          <p:nvPr/>
        </p:nvSpPr>
        <p:spPr bwMode="auto">
          <a:xfrm>
            <a:off x="1714480" y="6550025"/>
            <a:ext cx="7286625" cy="307975"/>
          </a:xfrm>
          <a:prstGeom prst="rect">
            <a:avLst/>
          </a:prstGeom>
          <a:noFill/>
          <a:ln w="9525">
            <a:noFill/>
            <a:miter lim="800000"/>
            <a:headEnd/>
            <a:tailEnd/>
          </a:ln>
        </p:spPr>
        <p:txBody>
          <a:bodyPr>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pic>
        <p:nvPicPr>
          <p:cNvPr id="59446" name="Рисунок 32" descr="Описание: Можайск-ГО-ПП-01"/>
          <p:cNvPicPr>
            <a:picLocks noChangeAspect="1" noChangeArrowheads="1"/>
          </p:cNvPicPr>
          <p:nvPr/>
        </p:nvPicPr>
        <p:blipFill>
          <a:blip r:embed="rId2" cstate="print"/>
          <a:srcRect/>
          <a:stretch>
            <a:fillRect/>
          </a:stretch>
        </p:blipFill>
        <p:spPr bwMode="auto">
          <a:xfrm>
            <a:off x="510746" y="441987"/>
            <a:ext cx="460690" cy="575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p:cNvSpPr>
            <a:spLocks noGrp="1"/>
          </p:cNvSpPr>
          <p:nvPr>
            <p:ph type="title"/>
          </p:nvPr>
        </p:nvSpPr>
        <p:spPr>
          <a:xfrm>
            <a:off x="1071538" y="285728"/>
            <a:ext cx="7858125" cy="1185863"/>
          </a:xfrm>
        </p:spPr>
        <p:txBody>
          <a:bodyPr/>
          <a:lstStyle/>
          <a:p>
            <a:pPr algn="ctr"/>
            <a:r>
              <a:rPr lang="ru-RU" sz="1600" b="1" i="1" dirty="0" smtClean="0">
                <a:latin typeface="Times New Roman" pitchFamily="18" charset="0"/>
                <a:cs typeface="Times New Roman" pitchFamily="18" charset="0"/>
              </a:rPr>
              <a:t>Сведения о расходах по муниципальным программам на 2023 год и на плановый период 2024 и 2025 годов (тыс. руб.)                                                                                                                                                                                                                                                                                                                                                                                                                                                                                                               </a:t>
            </a:r>
            <a:r>
              <a:rPr lang="ru-RU" sz="1400" b="1" i="1" dirty="0" smtClean="0">
                <a:latin typeface="Times New Roman" pitchFamily="18" charset="0"/>
                <a:cs typeface="Times New Roman" pitchFamily="18" charset="0"/>
              </a:rPr>
              <a:t>							</a:t>
            </a:r>
            <a:r>
              <a:rPr lang="ru-RU" sz="1300" b="0" i="1" dirty="0" smtClean="0">
                <a:solidFill>
                  <a:schemeClr val="tx1"/>
                </a:solidFill>
                <a:effectLst/>
                <a:latin typeface="Times New Roman" pitchFamily="18" charset="0"/>
                <a:cs typeface="Times New Roman" pitchFamily="18" charset="0"/>
              </a:rPr>
              <a:t>таблица 2</a:t>
            </a:r>
            <a:endParaRPr lang="ru-RU" sz="1300" b="0" dirty="0" smtClean="0">
              <a:solidFill>
                <a:schemeClr val="tx1"/>
              </a:solidFill>
              <a:effectLst/>
            </a:endParaRPr>
          </a:p>
        </p:txBody>
      </p:sp>
      <p:graphicFrame>
        <p:nvGraphicFramePr>
          <p:cNvPr id="3" name="Содержимое 4"/>
          <p:cNvGraphicFramePr>
            <a:graphicFrameLocks/>
          </p:cNvGraphicFramePr>
          <p:nvPr/>
        </p:nvGraphicFramePr>
        <p:xfrm>
          <a:off x="428367" y="1500188"/>
          <a:ext cx="8295502" cy="4734092"/>
        </p:xfrm>
        <a:graphic>
          <a:graphicData uri="http://schemas.openxmlformats.org/drawingml/2006/table">
            <a:tbl>
              <a:tblPr firstRow="1" bandRow="1">
                <a:tableStyleId>{5C22544A-7EE6-4342-B048-85BDC9FD1C3A}</a:tableStyleId>
              </a:tblPr>
              <a:tblGrid>
                <a:gridCol w="4287565"/>
                <a:gridCol w="1398117"/>
                <a:gridCol w="1398117"/>
                <a:gridCol w="1211703"/>
              </a:tblGrid>
              <a:tr h="385110">
                <a:tc rowSpan="2">
                  <a:txBody>
                    <a:bodyPr/>
                    <a:lstStyle/>
                    <a:p>
                      <a:pPr marL="0" algn="ctr" defTabSz="914400" rtl="0" eaLnBrk="1" latinLnBrk="0" hangingPunct="1"/>
                      <a:r>
                        <a:rPr lang="ru-RU" sz="1200" b="1" i="0" u="none" strike="noStrike" kern="1200" dirty="0" smtClean="0">
                          <a:solidFill>
                            <a:schemeClr val="dk1"/>
                          </a:solidFill>
                          <a:latin typeface="Times New Roman"/>
                          <a:ea typeface="+mn-ea"/>
                          <a:cs typeface="+mn-cs"/>
                        </a:rPr>
                        <a:t>Наименование муниципальной программы</a:t>
                      </a:r>
                      <a:endParaRPr lang="ru-RU" sz="1200" b="1" i="0" u="none" strike="noStrike" kern="1200" dirty="0">
                        <a:solidFill>
                          <a:schemeClr val="dk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3">
                  <a:txBody>
                    <a:bodyPr/>
                    <a:lstStyle/>
                    <a:p>
                      <a:pPr marL="0" algn="ctr" defTabSz="914400" rtl="0" eaLnBrk="1" latinLnBrk="0" hangingPunct="1"/>
                      <a:r>
                        <a:rPr lang="ru-RU" sz="1200" b="1" kern="1200" dirty="0" smtClean="0">
                          <a:solidFill>
                            <a:schemeClr val="tx1"/>
                          </a:solidFill>
                          <a:latin typeface="Times New Roman" pitchFamily="18" charset="0"/>
                          <a:ea typeface="+mn-ea"/>
                          <a:cs typeface="Times New Roman" pitchFamily="18" charset="0"/>
                        </a:rPr>
                        <a:t>Бюджет Можайского городского округа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algn="ctr" defTabSz="914400" rtl="0" eaLnBrk="1" latinLnBrk="0" hangingPunct="1"/>
                      <a:endParaRPr lang="ru-RU" sz="1400" b="1" kern="1200" dirty="0" smtClean="0">
                        <a:solidFill>
                          <a:schemeClr val="lt1"/>
                        </a:solidFill>
                        <a:latin typeface="Times New Roman" pitchFamily="18" charset="0"/>
                        <a:ea typeface="+mn-ea"/>
                        <a:cs typeface="Times New Roman" pitchFamily="18" charset="0"/>
                      </a:endParaRPr>
                    </a:p>
                  </a:txBody>
                  <a:tcPr/>
                </a:tc>
                <a:tc hMerge="1">
                  <a:txBody>
                    <a:bodyPr/>
                    <a:lstStyle/>
                    <a:p>
                      <a:pPr marL="0" algn="ctr" defTabSz="914400" rtl="0" eaLnBrk="1" latinLnBrk="0" hangingPunct="1"/>
                      <a:endParaRPr lang="ru-RU" sz="1400" b="1" kern="1200" dirty="0" smtClean="0">
                        <a:solidFill>
                          <a:schemeClr val="lt1"/>
                        </a:solidFill>
                        <a:latin typeface="Times New Roman" pitchFamily="18" charset="0"/>
                        <a:ea typeface="+mn-ea"/>
                        <a:cs typeface="Times New Roman" pitchFamily="18" charset="0"/>
                      </a:endParaRPr>
                    </a:p>
                  </a:txBody>
                  <a:tcPr/>
                </a:tc>
              </a:tr>
              <a:tr h="385110">
                <a:tc vMerge="1">
                  <a:txBody>
                    <a:bodyPr/>
                    <a:lstStyle/>
                    <a:p>
                      <a:endParaRPr lang="ru-RU"/>
                    </a:p>
                  </a:txBody>
                  <a:tcPr/>
                </a:tc>
                <a:tc>
                  <a:txBody>
                    <a:bodyPr/>
                    <a:lstStyle/>
                    <a:p>
                      <a:pPr marL="0" algn="ctr" defTabSz="914400" rtl="0" eaLnBrk="1" latinLnBrk="0" hangingPunct="1"/>
                      <a:r>
                        <a:rPr lang="ru-RU" sz="1200" b="1" kern="1200" dirty="0" smtClean="0">
                          <a:solidFill>
                            <a:schemeClr val="tx1"/>
                          </a:solidFill>
                          <a:latin typeface="Times New Roman" pitchFamily="18" charset="0"/>
                          <a:ea typeface="+mn-ea"/>
                          <a:cs typeface="Times New Roman" pitchFamily="18" charset="0"/>
                        </a:rPr>
                        <a:t>2023 год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latinLnBrk="0" hangingPunct="1"/>
                      <a:r>
                        <a:rPr lang="ru-RU" sz="1200" b="1" kern="1200" dirty="0" smtClean="0">
                          <a:solidFill>
                            <a:schemeClr val="tx1"/>
                          </a:solidFill>
                          <a:latin typeface="Times New Roman" pitchFamily="18" charset="0"/>
                          <a:ea typeface="+mn-ea"/>
                          <a:cs typeface="Times New Roman" pitchFamily="18" charset="0"/>
                        </a:rPr>
                        <a:t>2024 год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latinLnBrk="0" hangingPunct="1"/>
                      <a:r>
                        <a:rPr lang="ru-RU" sz="1200" b="1" kern="1200" dirty="0" smtClean="0">
                          <a:solidFill>
                            <a:schemeClr val="tx1"/>
                          </a:solidFill>
                          <a:latin typeface="Times New Roman" pitchFamily="18" charset="0"/>
                          <a:ea typeface="+mn-ea"/>
                          <a:cs typeface="Times New Roman" pitchFamily="18" charset="0"/>
                        </a:rPr>
                        <a:t>2025 год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01336">
                <a:tc>
                  <a:txBody>
                    <a:bodyPr/>
                    <a:lstStyle/>
                    <a:p>
                      <a:pPr algn="l" fontAlgn="t"/>
                      <a:r>
                        <a:rPr lang="ru-RU" sz="1200" b="0" i="0" u="none" strike="noStrike" dirty="0" smtClean="0">
                          <a:latin typeface="Times New Roman"/>
                        </a:rPr>
                        <a:t>Муниципальная программа «Здравоохранение»</a:t>
                      </a:r>
                      <a:endParaRPr lang="ru-RU" sz="1200" b="0" i="0"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ru-RU" sz="1200" b="0" i="0" u="none" strike="noStrike" kern="1200" dirty="0" smtClean="0">
                          <a:solidFill>
                            <a:schemeClr val="tx1"/>
                          </a:solidFill>
                          <a:latin typeface="Times New Roman"/>
                          <a:ea typeface="+mn-ea"/>
                          <a:cs typeface="+mn-cs"/>
                        </a:rPr>
                        <a:t>636,0</a:t>
                      </a:r>
                      <a:endParaRPr lang="ru-RU" sz="1200" b="0" i="0" u="none" strike="noStrike" kern="1200" dirty="0">
                        <a:solidFill>
                          <a:schemeClr val="tx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chemeClr val="tx1"/>
                          </a:solidFill>
                          <a:latin typeface="Times New Roman"/>
                        </a:rPr>
                        <a:t>0</a:t>
                      </a:r>
                      <a:endParaRPr lang="ru-RU" sz="1200" b="0" i="0"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chemeClr val="tx1"/>
                          </a:solidFill>
                          <a:latin typeface="Times New Roman"/>
                        </a:rPr>
                        <a:t>0</a:t>
                      </a:r>
                      <a:endParaRPr lang="ru-RU" sz="1200" b="0" i="0"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190">
                <a:tc>
                  <a:txBody>
                    <a:bodyPr/>
                    <a:lstStyle/>
                    <a:p>
                      <a:pPr algn="l" fontAlgn="t"/>
                      <a:r>
                        <a:rPr lang="ru-RU" sz="1200" b="0" i="0" u="none" strike="noStrike" dirty="0" smtClean="0">
                          <a:latin typeface="Times New Roman"/>
                        </a:rPr>
                        <a:t>Муниципальная программа «Культура и туризм» </a:t>
                      </a:r>
                      <a:endParaRPr lang="ru-RU" sz="1200" b="0" i="0"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latin typeface="Times New Roman"/>
                        </a:rPr>
                        <a:t>327 018,2</a:t>
                      </a:r>
                      <a:endParaRPr lang="ru-RU" sz="1200" b="0" i="0"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latin typeface="Times New Roman"/>
                        </a:rPr>
                        <a:t>306 </a:t>
                      </a:r>
                      <a:r>
                        <a:rPr lang="ru-RU" sz="1200" b="0" i="0" u="none" strike="noStrike" dirty="0" smtClean="0">
                          <a:latin typeface="Times New Roman"/>
                        </a:rPr>
                        <a:t>620,6</a:t>
                      </a:r>
                      <a:endParaRPr lang="ru-RU" sz="1200" b="0" i="0"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latin typeface="Times New Roman"/>
                        </a:rPr>
                        <a:t>300 </a:t>
                      </a:r>
                      <a:r>
                        <a:rPr lang="ru-RU" sz="1200" b="0" i="0" u="none" strike="noStrike" dirty="0" smtClean="0">
                          <a:latin typeface="Times New Roman"/>
                        </a:rPr>
                        <a:t>648,6</a:t>
                      </a:r>
                      <a:endParaRPr lang="ru-RU" sz="1200" b="0" i="0"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752">
                <a:tc>
                  <a:txBody>
                    <a:bodyPr/>
                    <a:lstStyle/>
                    <a:p>
                      <a:pPr algn="l" fontAlgn="t"/>
                      <a:r>
                        <a:rPr lang="ru-RU" sz="1200" b="0" i="0" u="none" strike="noStrike" dirty="0" smtClean="0">
                          <a:latin typeface="Times New Roman"/>
                        </a:rPr>
                        <a:t>Муниципальная программа «Образование»</a:t>
                      </a:r>
                      <a:endParaRPr lang="ru-RU" sz="1200" b="0" i="0"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1 </a:t>
                      </a:r>
                      <a:r>
                        <a:rPr lang="ru-RU" sz="1200" b="0" i="0" u="none" strike="noStrike" dirty="0" smtClean="0">
                          <a:solidFill>
                            <a:schemeClr val="tx1"/>
                          </a:solidFill>
                          <a:latin typeface="Times New Roman"/>
                        </a:rPr>
                        <a:t>878 848,1</a:t>
                      </a:r>
                      <a:endParaRPr lang="ru-RU" sz="1200" b="0" i="0"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1 </a:t>
                      </a:r>
                      <a:r>
                        <a:rPr lang="ru-RU" sz="1200" b="0" i="0" u="none" strike="noStrike" dirty="0" smtClean="0">
                          <a:solidFill>
                            <a:schemeClr val="tx1"/>
                          </a:solidFill>
                          <a:latin typeface="Times New Roman"/>
                        </a:rPr>
                        <a:t>550 258,3</a:t>
                      </a:r>
                      <a:endParaRPr lang="ru-RU" sz="1200" b="0" i="0"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1 634 </a:t>
                      </a:r>
                      <a:r>
                        <a:rPr lang="ru-RU" sz="1200" b="0" i="0" u="none" strike="noStrike" dirty="0" smtClean="0">
                          <a:solidFill>
                            <a:schemeClr val="tx1"/>
                          </a:solidFill>
                          <a:latin typeface="Times New Roman"/>
                        </a:rPr>
                        <a:t>832,8</a:t>
                      </a:r>
                      <a:endParaRPr lang="ru-RU" sz="1200" b="0" i="0"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190">
                <a:tc>
                  <a:txBody>
                    <a:bodyPr/>
                    <a:lstStyle/>
                    <a:p>
                      <a:pPr algn="l" fontAlgn="t"/>
                      <a:r>
                        <a:rPr lang="ru-RU" sz="1200" b="0" i="0" u="none" strike="noStrike" dirty="0" smtClean="0">
                          <a:latin typeface="Times New Roman"/>
                        </a:rPr>
                        <a:t>Муниципальная программа «Социальная защита населения» </a:t>
                      </a:r>
                      <a:endParaRPr lang="ru-RU" sz="1200" b="0" i="0"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chemeClr val="tx1"/>
                          </a:solidFill>
                          <a:latin typeface="Times New Roman"/>
                        </a:rPr>
                        <a:t>35 664,5</a:t>
                      </a:r>
                      <a:endParaRPr lang="ru-RU" sz="1200" b="0" i="0"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36 247,5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36 310,5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5752">
                <a:tc>
                  <a:txBody>
                    <a:bodyPr/>
                    <a:lstStyle/>
                    <a:p>
                      <a:pPr algn="l" fontAlgn="t"/>
                      <a:r>
                        <a:rPr lang="ru-RU" sz="1200" b="0" i="0" u="none" strike="noStrike" dirty="0" smtClean="0">
                          <a:latin typeface="Times New Roman"/>
                        </a:rPr>
                        <a:t>Муниципальная программа «Спорт» </a:t>
                      </a:r>
                      <a:endParaRPr lang="ru-RU" sz="1200" b="0" i="0"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chemeClr val="tx1"/>
                          </a:solidFill>
                          <a:latin typeface="Times New Roman"/>
                        </a:rPr>
                        <a:t>274 099,5</a:t>
                      </a:r>
                      <a:endParaRPr lang="ru-RU" sz="1200" b="0" i="0"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286 150,2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269 570,9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190">
                <a:tc>
                  <a:txBody>
                    <a:bodyPr/>
                    <a:lstStyle/>
                    <a:p>
                      <a:pPr algn="l" fontAlgn="t"/>
                      <a:r>
                        <a:rPr lang="ru-RU" sz="1200" b="0" i="0" u="none" strike="noStrike" dirty="0" smtClean="0">
                          <a:latin typeface="Times New Roman"/>
                        </a:rPr>
                        <a:t>Муниципальная программа «Развитие сельского хозяйства»</a:t>
                      </a:r>
                      <a:endParaRPr lang="ru-RU" sz="1200" b="0" i="0"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39 479,9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39 597,3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39 </a:t>
                      </a:r>
                      <a:r>
                        <a:rPr lang="ru-RU" sz="1200" b="0" i="0" u="none" strike="noStrike" dirty="0" smtClean="0">
                          <a:solidFill>
                            <a:schemeClr val="tx1"/>
                          </a:solidFill>
                          <a:latin typeface="Times New Roman"/>
                        </a:rPr>
                        <a:t>708,6</a:t>
                      </a:r>
                      <a:endParaRPr lang="ru-RU" sz="1200" b="0" i="0"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190">
                <a:tc>
                  <a:txBody>
                    <a:bodyPr/>
                    <a:lstStyle/>
                    <a:p>
                      <a:pPr algn="l" fontAlgn="t"/>
                      <a:r>
                        <a:rPr lang="ru-RU" sz="1200" b="0" i="0" u="none" strike="noStrike" dirty="0" smtClean="0">
                          <a:latin typeface="Times New Roman"/>
                        </a:rPr>
                        <a:t>Муниципальная программа «Экология и окружающая среда»</a:t>
                      </a:r>
                      <a:endParaRPr lang="ru-RU" sz="1200" b="0" i="0"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6 657,2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6 657,2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6 657,2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110">
                <a:tc>
                  <a:txBody>
                    <a:bodyPr/>
                    <a:lstStyle/>
                    <a:p>
                      <a:pPr algn="l" fontAlgn="b"/>
                      <a:r>
                        <a:rPr lang="ru-RU" sz="1200" b="0" i="0" u="none" strike="noStrike" dirty="0" smtClean="0">
                          <a:solidFill>
                            <a:srgbClr val="000000"/>
                          </a:solidFill>
                          <a:latin typeface="Times New Roman"/>
                        </a:rPr>
                        <a:t>Муниципальная программа «Безопасность и обеспечение безопасности жизнедеятельности населения» </a:t>
                      </a:r>
                      <a:endParaRPr lang="ru-RU" sz="1200" b="0" i="0" u="none" strike="noStrike" dirty="0">
                        <a:solidFill>
                          <a:srgbClr val="000000"/>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100 526,5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a:solidFill>
                            <a:schemeClr val="tx1"/>
                          </a:solidFill>
                          <a:latin typeface="Times New Roman"/>
                        </a:rPr>
                        <a:t>97 775,6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97 775,6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9270">
                <a:tc>
                  <a:txBody>
                    <a:bodyPr/>
                    <a:lstStyle/>
                    <a:p>
                      <a:pPr algn="l" fontAlgn="b"/>
                      <a:r>
                        <a:rPr lang="ru-RU" sz="1200" b="0" i="0" u="none" strike="noStrike" dirty="0" smtClean="0">
                          <a:solidFill>
                            <a:srgbClr val="000000"/>
                          </a:solidFill>
                          <a:latin typeface="Times New Roman"/>
                        </a:rPr>
                        <a:t>Муниципальная программа «Жилище»</a:t>
                      </a:r>
                      <a:endParaRPr lang="ru-RU" sz="1200" b="0" i="0" u="none" strike="noStrike" dirty="0">
                        <a:solidFill>
                          <a:srgbClr val="000000"/>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chemeClr val="tx1"/>
                          </a:solidFill>
                          <a:latin typeface="Times New Roman"/>
                        </a:rPr>
                        <a:t>55 915,2</a:t>
                      </a:r>
                      <a:endParaRPr lang="ru-RU" sz="1200" b="0" i="0"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33 </a:t>
                      </a:r>
                      <a:r>
                        <a:rPr lang="ru-RU" sz="1200" b="0" i="0" u="none" strike="noStrike" dirty="0" smtClean="0">
                          <a:solidFill>
                            <a:schemeClr val="tx1"/>
                          </a:solidFill>
                          <a:latin typeface="Times New Roman"/>
                        </a:rPr>
                        <a:t>257,5</a:t>
                      </a:r>
                      <a:endParaRPr lang="ru-RU" sz="1200" b="0" i="0"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23 314,1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0066">
                <a:tc>
                  <a:txBody>
                    <a:bodyPr/>
                    <a:lstStyle/>
                    <a:p>
                      <a:pPr algn="l" fontAlgn="b"/>
                      <a:r>
                        <a:rPr lang="ru-RU" sz="1200" b="0" i="0" u="none" strike="noStrike" dirty="0" smtClean="0">
                          <a:solidFill>
                            <a:srgbClr val="000000"/>
                          </a:solidFill>
                          <a:latin typeface="Times New Roman"/>
                        </a:rPr>
                        <a:t>Муниципальная программа «Развитие инженерной инфраструктуры, </a:t>
                      </a:r>
                      <a:r>
                        <a:rPr lang="ru-RU" sz="1200" b="0" i="0" u="none" strike="noStrike" dirty="0" err="1" smtClean="0">
                          <a:solidFill>
                            <a:srgbClr val="000000"/>
                          </a:solidFill>
                          <a:latin typeface="Times New Roman"/>
                        </a:rPr>
                        <a:t>энергоэффективности</a:t>
                      </a:r>
                      <a:r>
                        <a:rPr lang="ru-RU" sz="1200" b="0" i="0" u="none" strike="noStrike" dirty="0" smtClean="0">
                          <a:solidFill>
                            <a:srgbClr val="000000"/>
                          </a:solidFill>
                          <a:latin typeface="Times New Roman"/>
                        </a:rPr>
                        <a:t> и отрасли обращения с отходами» </a:t>
                      </a:r>
                      <a:endParaRPr lang="ru-RU" sz="1200" b="0" i="0" u="none" strike="noStrike" dirty="0">
                        <a:solidFill>
                          <a:srgbClr val="000000"/>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18 046,4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19 310,4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32 746,4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9727">
                <a:tc>
                  <a:txBody>
                    <a:bodyPr/>
                    <a:lstStyle/>
                    <a:p>
                      <a:pPr algn="l" fontAlgn="b"/>
                      <a:r>
                        <a:rPr lang="ru-RU" sz="1200" b="0" i="0" u="none" strike="noStrike" dirty="0" smtClean="0">
                          <a:solidFill>
                            <a:srgbClr val="000000"/>
                          </a:solidFill>
                          <a:latin typeface="Times New Roman"/>
                        </a:rPr>
                        <a:t>Муниципальная программа «Предпринимательство» </a:t>
                      </a:r>
                      <a:endParaRPr lang="ru-RU" sz="1200" b="0" i="0" u="none" strike="noStrike" dirty="0">
                        <a:solidFill>
                          <a:srgbClr val="000000"/>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chemeClr val="tx1"/>
                          </a:solidFill>
                          <a:latin typeface="Times New Roman"/>
                        </a:rPr>
                        <a:t>500,0</a:t>
                      </a:r>
                      <a:endParaRPr lang="ru-RU" sz="1200" b="0" i="0"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1 000,0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1 000,0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0483" name="Прямоугольник 4"/>
          <p:cNvSpPr>
            <a:spLocks noChangeArrowheads="1"/>
          </p:cNvSpPr>
          <p:nvPr/>
        </p:nvSpPr>
        <p:spPr bwMode="auto">
          <a:xfrm>
            <a:off x="6474121" y="6518226"/>
            <a:ext cx="2370138" cy="307975"/>
          </a:xfrm>
          <a:prstGeom prst="rect">
            <a:avLst/>
          </a:prstGeom>
          <a:noFill/>
          <a:ln w="9525">
            <a:noFill/>
            <a:miter lim="800000"/>
            <a:headEnd/>
            <a:tailEnd/>
          </a:ln>
        </p:spPr>
        <p:txBody>
          <a:bodyPr wrap="non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pic>
        <p:nvPicPr>
          <p:cNvPr id="60484" name="Рисунок 32" descr="Описание: Можайск-ГО-ПП-01"/>
          <p:cNvPicPr>
            <a:picLocks noChangeAspect="1" noChangeArrowheads="1"/>
          </p:cNvPicPr>
          <p:nvPr/>
        </p:nvPicPr>
        <p:blipFill>
          <a:blip r:embed="rId2"/>
          <a:srcRect/>
          <a:stretch>
            <a:fillRect/>
          </a:stretch>
        </p:blipFill>
        <p:spPr bwMode="auto">
          <a:xfrm>
            <a:off x="450118" y="488605"/>
            <a:ext cx="642938" cy="80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p:cNvSpPr>
            <a:spLocks noGrp="1"/>
          </p:cNvSpPr>
          <p:nvPr>
            <p:ph type="title"/>
          </p:nvPr>
        </p:nvSpPr>
        <p:spPr>
          <a:xfrm>
            <a:off x="857224" y="500042"/>
            <a:ext cx="7858125" cy="1143007"/>
          </a:xfrm>
        </p:spPr>
        <p:txBody>
          <a:bodyPr>
            <a:normAutofit/>
          </a:bodyPr>
          <a:lstStyle/>
          <a:p>
            <a:pPr algn="ctr"/>
            <a:r>
              <a:rPr lang="ru-RU" sz="1600" b="1" i="1" dirty="0" smtClean="0">
                <a:latin typeface="Times New Roman" pitchFamily="18" charset="0"/>
                <a:cs typeface="Times New Roman" pitchFamily="18" charset="0"/>
              </a:rPr>
              <a:t>Сведения о расходах по муниципальным программам на 2023 год и на плановый период 2024 и 2025 годов (тыс. руб.)</a:t>
            </a:r>
            <a:r>
              <a:rPr lang="ru-RU" sz="1400" b="1" i="1" dirty="0" smtClean="0">
                <a:latin typeface="Times New Roman" pitchFamily="18" charset="0"/>
                <a:cs typeface="Times New Roman" pitchFamily="18" charset="0"/>
              </a:rPr>
              <a:t/>
            </a:r>
            <a:br>
              <a:rPr lang="ru-RU" sz="1400" b="1" i="1" dirty="0" smtClean="0">
                <a:latin typeface="Times New Roman" pitchFamily="18" charset="0"/>
                <a:cs typeface="Times New Roman" pitchFamily="18" charset="0"/>
              </a:rPr>
            </a:br>
            <a:r>
              <a:rPr lang="ru-RU" sz="1400" b="1" i="1" dirty="0" smtClean="0">
                <a:latin typeface="Times New Roman" pitchFamily="18" charset="0"/>
                <a:cs typeface="Times New Roman" pitchFamily="18" charset="0"/>
              </a:rPr>
              <a:t>                                                                                                                                                                                          							</a:t>
            </a:r>
            <a:r>
              <a:rPr lang="ru-RU" sz="1400" b="0" i="1" dirty="0" smtClean="0">
                <a:solidFill>
                  <a:schemeClr val="tx1"/>
                </a:solidFill>
                <a:effectLst/>
                <a:latin typeface="Times New Roman" pitchFamily="18" charset="0"/>
                <a:cs typeface="Times New Roman" pitchFamily="18" charset="0"/>
              </a:rPr>
              <a:t>таблица 2</a:t>
            </a:r>
            <a:endParaRPr lang="ru-RU" sz="1400" b="0" dirty="0" smtClean="0">
              <a:solidFill>
                <a:schemeClr val="tx1"/>
              </a:solidFill>
              <a:effectLst/>
            </a:endParaRPr>
          </a:p>
        </p:txBody>
      </p:sp>
      <p:pic>
        <p:nvPicPr>
          <p:cNvPr id="61443" name="Рисунок 32" descr="Описание: Можайск-ГО-ПП-01"/>
          <p:cNvPicPr>
            <a:picLocks noChangeAspect="1" noChangeArrowheads="1"/>
          </p:cNvPicPr>
          <p:nvPr/>
        </p:nvPicPr>
        <p:blipFill>
          <a:blip r:embed="rId2"/>
          <a:srcRect/>
          <a:stretch>
            <a:fillRect/>
          </a:stretch>
        </p:blipFill>
        <p:spPr bwMode="auto">
          <a:xfrm>
            <a:off x="447445" y="474853"/>
            <a:ext cx="642938" cy="803275"/>
          </a:xfrm>
          <a:prstGeom prst="rect">
            <a:avLst/>
          </a:prstGeom>
          <a:noFill/>
          <a:ln w="9525">
            <a:noFill/>
            <a:miter lim="800000"/>
            <a:headEnd/>
            <a:tailEnd/>
          </a:ln>
        </p:spPr>
      </p:pic>
      <p:graphicFrame>
        <p:nvGraphicFramePr>
          <p:cNvPr id="4" name="Содержимое 4"/>
          <p:cNvGraphicFramePr>
            <a:graphicFrameLocks/>
          </p:cNvGraphicFramePr>
          <p:nvPr/>
        </p:nvGraphicFramePr>
        <p:xfrm>
          <a:off x="411891" y="1643063"/>
          <a:ext cx="8320217" cy="4736078"/>
        </p:xfrm>
        <a:graphic>
          <a:graphicData uri="http://schemas.openxmlformats.org/drawingml/2006/table">
            <a:tbl>
              <a:tblPr firstRow="1" bandRow="1">
                <a:tableStyleId>{5C22544A-7EE6-4342-B048-85BDC9FD1C3A}</a:tableStyleId>
              </a:tblPr>
              <a:tblGrid>
                <a:gridCol w="4300338"/>
                <a:gridCol w="1402283"/>
                <a:gridCol w="1402283"/>
                <a:gridCol w="1215313"/>
              </a:tblGrid>
              <a:tr h="370851">
                <a:tc rowSpan="2">
                  <a:txBody>
                    <a:bodyPr/>
                    <a:lstStyle/>
                    <a:p>
                      <a:pPr marL="0" algn="ctr" defTabSz="914400" rtl="0" eaLnBrk="1" latinLnBrk="0" hangingPunct="1"/>
                      <a:r>
                        <a:rPr lang="ru-RU" sz="1200" b="1" i="0" u="none" strike="noStrike" kern="1200" dirty="0" smtClean="0">
                          <a:solidFill>
                            <a:schemeClr val="dk1"/>
                          </a:solidFill>
                          <a:latin typeface="Times New Roman"/>
                          <a:ea typeface="+mn-ea"/>
                          <a:cs typeface="+mn-cs"/>
                        </a:rPr>
                        <a:t>Наименование муниципальной программы</a:t>
                      </a:r>
                      <a:endParaRPr lang="ru-RU" sz="1200" b="1" i="0" u="none" strike="noStrike" kern="1200" dirty="0">
                        <a:solidFill>
                          <a:schemeClr val="dk1"/>
                        </a:solidFill>
                        <a:latin typeface="Times New Roman"/>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gridSpan="3">
                  <a:txBody>
                    <a:bodyPr/>
                    <a:lstStyle/>
                    <a:p>
                      <a:pPr marL="0" algn="ctr" defTabSz="914400" rtl="0" eaLnBrk="1" latinLnBrk="0" hangingPunct="1"/>
                      <a:r>
                        <a:rPr lang="ru-RU" sz="1200" b="1" kern="1200" dirty="0" smtClean="0">
                          <a:solidFill>
                            <a:schemeClr val="tx1"/>
                          </a:solidFill>
                          <a:latin typeface="Times New Roman" pitchFamily="18" charset="0"/>
                          <a:ea typeface="+mn-ea"/>
                          <a:cs typeface="Times New Roman" pitchFamily="18" charset="0"/>
                        </a:rPr>
                        <a:t>Бюджет Можайского городского округа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marL="0" algn="ctr" defTabSz="914400" rtl="0" eaLnBrk="1" latinLnBrk="0" hangingPunct="1"/>
                      <a:endParaRPr lang="ru-RU" sz="1400" b="1" kern="1200" dirty="0" smtClean="0">
                        <a:solidFill>
                          <a:schemeClr val="lt1"/>
                        </a:solidFill>
                        <a:latin typeface="Times New Roman" pitchFamily="18" charset="0"/>
                        <a:ea typeface="+mn-ea"/>
                        <a:cs typeface="Times New Roman" pitchFamily="18" charset="0"/>
                      </a:endParaRPr>
                    </a:p>
                  </a:txBody>
                  <a:tcPr/>
                </a:tc>
                <a:tc hMerge="1">
                  <a:txBody>
                    <a:bodyPr/>
                    <a:lstStyle/>
                    <a:p>
                      <a:pPr marL="0" algn="ctr" defTabSz="914400" rtl="0" eaLnBrk="1" latinLnBrk="0" hangingPunct="1"/>
                      <a:endParaRPr lang="ru-RU" sz="1400" b="1" kern="1200" dirty="0" smtClean="0">
                        <a:solidFill>
                          <a:schemeClr val="lt1"/>
                        </a:solidFill>
                        <a:latin typeface="Times New Roman" pitchFamily="18" charset="0"/>
                        <a:ea typeface="+mn-ea"/>
                        <a:cs typeface="Times New Roman" pitchFamily="18" charset="0"/>
                      </a:endParaRPr>
                    </a:p>
                  </a:txBody>
                  <a:tcPr/>
                </a:tc>
              </a:tr>
              <a:tr h="370851">
                <a:tc vMerge="1">
                  <a:txBody>
                    <a:bodyPr/>
                    <a:lstStyle/>
                    <a:p>
                      <a:endParaRPr lang="ru-RU"/>
                    </a:p>
                  </a:txBody>
                  <a:tcPr/>
                </a:tc>
                <a:tc>
                  <a:txBody>
                    <a:bodyPr/>
                    <a:lstStyle/>
                    <a:p>
                      <a:pPr marL="0" algn="ctr" defTabSz="914400" rtl="0" eaLnBrk="1" latinLnBrk="0" hangingPunct="1"/>
                      <a:r>
                        <a:rPr lang="ru-RU" sz="1200" b="1" kern="1200" dirty="0" smtClean="0">
                          <a:solidFill>
                            <a:schemeClr val="tx1"/>
                          </a:solidFill>
                          <a:latin typeface="Times New Roman" pitchFamily="18" charset="0"/>
                          <a:ea typeface="+mn-ea"/>
                          <a:cs typeface="Times New Roman" pitchFamily="18" charset="0"/>
                        </a:rPr>
                        <a:t>2023 год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latinLnBrk="0" hangingPunct="1"/>
                      <a:r>
                        <a:rPr lang="ru-RU" sz="1200" b="1" kern="1200" dirty="0" smtClean="0">
                          <a:solidFill>
                            <a:schemeClr val="tx1"/>
                          </a:solidFill>
                          <a:latin typeface="Times New Roman" pitchFamily="18" charset="0"/>
                          <a:ea typeface="+mn-ea"/>
                          <a:cs typeface="Times New Roman" pitchFamily="18" charset="0"/>
                        </a:rPr>
                        <a:t>2024 год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algn="ctr" defTabSz="914400" rtl="0" eaLnBrk="1" latinLnBrk="0" hangingPunct="1"/>
                      <a:r>
                        <a:rPr lang="ru-RU" sz="1200" b="1" kern="1200" dirty="0" smtClean="0">
                          <a:solidFill>
                            <a:schemeClr val="tx1"/>
                          </a:solidFill>
                          <a:latin typeface="Times New Roman" pitchFamily="18" charset="0"/>
                          <a:ea typeface="+mn-ea"/>
                          <a:cs typeface="Times New Roman" pitchFamily="18" charset="0"/>
                        </a:rPr>
                        <a:t>2025 год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72456">
                <a:tc>
                  <a:txBody>
                    <a:bodyPr/>
                    <a:lstStyle/>
                    <a:p>
                      <a:pPr algn="l" fontAlgn="t"/>
                      <a:r>
                        <a:rPr lang="ru-RU" sz="1200" b="0" i="0" u="none" strike="noStrike" dirty="0" smtClean="0">
                          <a:latin typeface="Times New Roman"/>
                        </a:rPr>
                        <a:t>Муниципальная программа «Управление имуществом и муниципальными финансами» </a:t>
                      </a:r>
                      <a:endParaRPr lang="ru-RU" sz="1200" b="0" i="0"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latin typeface="Times New Roman"/>
                        </a:rPr>
                        <a:t>575 598,7</a:t>
                      </a:r>
                      <a:endParaRPr lang="ru-RU" sz="1200" b="0" i="0"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latin typeface="Times New Roman"/>
                        </a:rPr>
                        <a:t>536 206,4</a:t>
                      </a:r>
                      <a:endParaRPr lang="ru-RU" sz="1200" b="0" i="0"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latin typeface="Times New Roman"/>
                        </a:rPr>
                        <a:t>536 206,4</a:t>
                      </a:r>
                      <a:endParaRPr lang="ru-RU" sz="1200" b="0" i="0"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957">
                <a:tc>
                  <a:txBody>
                    <a:bodyPr/>
                    <a:lstStyle/>
                    <a:p>
                      <a:pPr algn="l" fontAlgn="t"/>
                      <a:r>
                        <a:rPr lang="ru-RU" sz="1200" b="0" i="0" u="none" strike="noStrike" dirty="0" smtClean="0">
                          <a:latin typeface="Times New Roman"/>
                        </a:rPr>
                        <a:t>Муниципальная программа  «Развитие институтов гражданского общества, повышение эффективности местного самоуправления и реализации молодежной политики»</a:t>
                      </a:r>
                      <a:endParaRPr lang="ru-RU" sz="1200" b="0" i="0"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chemeClr val="tx1"/>
                          </a:solidFill>
                          <a:latin typeface="Times New Roman"/>
                        </a:rPr>
                        <a:t>15 151,6</a:t>
                      </a:r>
                      <a:endParaRPr lang="ru-RU" sz="1200" b="0" i="0"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23 017,7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23 017,5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2456">
                <a:tc>
                  <a:txBody>
                    <a:bodyPr/>
                    <a:lstStyle/>
                    <a:p>
                      <a:pPr algn="l" fontAlgn="t"/>
                      <a:r>
                        <a:rPr lang="ru-RU" sz="1200" b="0" i="0" u="none" strike="noStrike" dirty="0" smtClean="0">
                          <a:latin typeface="Times New Roman"/>
                        </a:rPr>
                        <a:t>Муниципальная программа «Развитие и функционирование дорожно-транспортного комплекса» </a:t>
                      </a:r>
                      <a:endParaRPr lang="ru-RU" sz="1200" b="0" i="0"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chemeClr val="tx1"/>
                          </a:solidFill>
                          <a:latin typeface="Times New Roman"/>
                        </a:rPr>
                        <a:t>314 113,9</a:t>
                      </a:r>
                      <a:endParaRPr lang="ru-RU" sz="1200" b="0" i="0"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chemeClr val="tx1"/>
                          </a:solidFill>
                          <a:latin typeface="Times New Roman"/>
                        </a:rPr>
                        <a:t>216 964,0</a:t>
                      </a:r>
                      <a:endParaRPr lang="ru-RU" sz="1200" b="0" i="0"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chemeClr val="tx1"/>
                          </a:solidFill>
                          <a:latin typeface="Times New Roman"/>
                        </a:rPr>
                        <a:t>186 577,0</a:t>
                      </a:r>
                      <a:endParaRPr lang="ru-RU" sz="1200" b="0" i="0"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2456">
                <a:tc>
                  <a:txBody>
                    <a:bodyPr/>
                    <a:lstStyle/>
                    <a:p>
                      <a:pPr algn="l" fontAlgn="t"/>
                      <a:r>
                        <a:rPr lang="ru-RU" sz="1200" b="0" i="0" u="none" strike="noStrike" dirty="0" smtClean="0">
                          <a:latin typeface="Times New Roman"/>
                        </a:rPr>
                        <a:t>Муниципальная программа «Цифровое муниципальное образование» </a:t>
                      </a:r>
                      <a:endParaRPr lang="ru-RU" sz="1200" b="0" i="0"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62 </a:t>
                      </a:r>
                      <a:r>
                        <a:rPr lang="ru-RU" sz="1200" b="0" i="0" u="none" strike="noStrike" dirty="0" smtClean="0">
                          <a:solidFill>
                            <a:schemeClr val="tx1"/>
                          </a:solidFill>
                          <a:latin typeface="Times New Roman"/>
                        </a:rPr>
                        <a:t>895,1</a:t>
                      </a:r>
                      <a:endParaRPr lang="ru-RU" sz="1200" b="0" i="0"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63 308,4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64 352,4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159">
                <a:tc>
                  <a:txBody>
                    <a:bodyPr/>
                    <a:lstStyle/>
                    <a:p>
                      <a:pPr algn="l" fontAlgn="t"/>
                      <a:r>
                        <a:rPr lang="ru-RU" sz="1200" b="0" i="0" u="none" strike="noStrike" dirty="0" smtClean="0">
                          <a:latin typeface="Times New Roman"/>
                        </a:rPr>
                        <a:t>Муниципальная программа «Архитектура и градостроительство»</a:t>
                      </a:r>
                      <a:endParaRPr lang="ru-RU" sz="1200" b="0" i="0"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chemeClr val="tx1"/>
                          </a:solidFill>
                          <a:latin typeface="Times New Roman"/>
                        </a:rPr>
                        <a:t>3 485,0</a:t>
                      </a:r>
                      <a:endParaRPr lang="ru-RU" sz="1200" b="0" i="0"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3 485,0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3 485,0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2456">
                <a:tc>
                  <a:txBody>
                    <a:bodyPr/>
                    <a:lstStyle/>
                    <a:p>
                      <a:pPr algn="l" fontAlgn="t"/>
                      <a:r>
                        <a:rPr lang="ru-RU" sz="1200" b="0" i="0" u="none" strike="noStrike" dirty="0" smtClean="0">
                          <a:latin typeface="Times New Roman"/>
                        </a:rPr>
                        <a:t>Муниципальная программа «Формирование современной комфортной городской среды» </a:t>
                      </a:r>
                      <a:endParaRPr lang="ru-RU" sz="1200" b="0" i="0"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chemeClr val="tx1"/>
                          </a:solidFill>
                          <a:latin typeface="Times New Roman"/>
                        </a:rPr>
                        <a:t>789 399,7</a:t>
                      </a:r>
                      <a:endParaRPr lang="ru-RU" sz="1200" b="0" i="0"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chemeClr val="tx1"/>
                          </a:solidFill>
                          <a:latin typeface="Times New Roman"/>
                        </a:rPr>
                        <a:t>459 899,7</a:t>
                      </a:r>
                      <a:endParaRPr lang="ru-RU" sz="1200" b="0" i="0"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chemeClr val="tx1"/>
                          </a:solidFill>
                          <a:latin typeface="Times New Roman"/>
                        </a:rPr>
                        <a:t>456 534,3</a:t>
                      </a:r>
                      <a:endParaRPr lang="ru-RU" sz="1200" b="0" i="0"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2456">
                <a:tc>
                  <a:txBody>
                    <a:bodyPr/>
                    <a:lstStyle/>
                    <a:p>
                      <a:pPr algn="l" fontAlgn="t"/>
                      <a:r>
                        <a:rPr lang="ru-RU" sz="1200" b="0" i="0" u="none" strike="noStrike" dirty="0" smtClean="0">
                          <a:latin typeface="Times New Roman"/>
                        </a:rPr>
                        <a:t>Муниципальная программа «Строительство объектов социальной инфраструктуры»</a:t>
                      </a:r>
                      <a:endParaRPr lang="ru-RU" sz="1200" b="0" i="0"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chemeClr val="tx1"/>
                          </a:solidFill>
                          <a:latin typeface="Times New Roman"/>
                        </a:rPr>
                        <a:t>365 161,3</a:t>
                      </a:r>
                      <a:endParaRPr lang="ru-RU" sz="1200" b="0" i="0"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157 021,1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2456">
                <a:tc>
                  <a:txBody>
                    <a:bodyPr/>
                    <a:lstStyle/>
                    <a:p>
                      <a:pPr algn="l" fontAlgn="t"/>
                      <a:r>
                        <a:rPr lang="ru-RU" sz="1200" b="0" i="0" u="none" strike="noStrike" dirty="0" smtClean="0">
                          <a:latin typeface="Times New Roman"/>
                        </a:rPr>
                        <a:t>Муниципальная программа «Переселение граждан из аварийного жилищного фонда»</a:t>
                      </a:r>
                      <a:endParaRPr lang="ru-RU" sz="1200" b="0" i="0"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chemeClr val="tx1"/>
                          </a:solidFill>
                          <a:latin typeface="Times New Roman"/>
                        </a:rPr>
                        <a:t>229 454,2</a:t>
                      </a:r>
                      <a:endParaRPr lang="ru-RU" sz="1200" b="0" i="0"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408">
                <a:tc>
                  <a:txBody>
                    <a:bodyPr/>
                    <a:lstStyle/>
                    <a:p>
                      <a:pPr algn="r" fontAlgn="t"/>
                      <a:r>
                        <a:rPr lang="ru-RU" sz="1200" b="1" i="0" u="none" strike="noStrike" dirty="0" smtClean="0">
                          <a:latin typeface="Times New Roman"/>
                        </a:rPr>
                        <a:t>Итого по муниципальным программам</a:t>
                      </a:r>
                      <a:endParaRPr lang="ru-RU" sz="1200" b="1" i="0"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1" i="0" u="none" strike="noStrike" dirty="0" smtClean="0">
                          <a:solidFill>
                            <a:schemeClr val="tx1"/>
                          </a:solidFill>
                          <a:latin typeface="Times New Roman"/>
                        </a:rPr>
                        <a:t>5 092 651,0</a:t>
                      </a:r>
                      <a:endParaRPr lang="ru-RU" sz="1200" b="1" i="0"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1" i="0" u="none" strike="noStrike" dirty="0" smtClean="0">
                          <a:solidFill>
                            <a:schemeClr val="tx1"/>
                          </a:solidFill>
                          <a:latin typeface="Times New Roman"/>
                        </a:rPr>
                        <a:t>3 679 755,8</a:t>
                      </a:r>
                      <a:endParaRPr lang="ru-RU" sz="1200" b="1" i="0"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1" i="0" u="none" strike="noStrike" dirty="0" smtClean="0">
                          <a:solidFill>
                            <a:schemeClr val="tx1"/>
                          </a:solidFill>
                          <a:latin typeface="Times New Roman"/>
                        </a:rPr>
                        <a:t>3 869 758,4</a:t>
                      </a:r>
                      <a:endParaRPr lang="ru-RU" sz="1200" b="1" i="0"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083">
                <a:tc>
                  <a:txBody>
                    <a:bodyPr/>
                    <a:lstStyle/>
                    <a:p>
                      <a:pPr algn="l" fontAlgn="t"/>
                      <a:r>
                        <a:rPr lang="ru-RU" sz="1200" b="0" i="0" u="none" strike="noStrike" dirty="0" smtClean="0">
                          <a:latin typeface="Times New Roman"/>
                        </a:rPr>
                        <a:t>Непрограммные</a:t>
                      </a:r>
                      <a:r>
                        <a:rPr lang="ru-RU" sz="1200" b="0" i="0" u="none" strike="noStrike" baseline="0" dirty="0" smtClean="0">
                          <a:latin typeface="Times New Roman"/>
                        </a:rPr>
                        <a:t> расходы</a:t>
                      </a:r>
                      <a:endParaRPr lang="ru-RU" sz="1200" b="0" i="0"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smtClean="0">
                          <a:solidFill>
                            <a:schemeClr val="tx1"/>
                          </a:solidFill>
                          <a:latin typeface="Times New Roman"/>
                        </a:rPr>
                        <a:t>30 345,3</a:t>
                      </a:r>
                      <a:endParaRPr lang="ru-RU" sz="1200" b="0" i="0"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17 741,0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0" i="0" u="none" strike="noStrike" dirty="0">
                          <a:solidFill>
                            <a:schemeClr val="tx1"/>
                          </a:solidFill>
                          <a:latin typeface="Times New Roman"/>
                        </a:rPr>
                        <a:t>17 741,0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51">
                <a:tc>
                  <a:txBody>
                    <a:bodyPr/>
                    <a:lstStyle/>
                    <a:p>
                      <a:pPr algn="r" fontAlgn="t"/>
                      <a:r>
                        <a:rPr lang="ru-RU" sz="1200" b="1" i="0" u="none" strike="noStrike" dirty="0" smtClean="0">
                          <a:latin typeface="Times New Roman"/>
                        </a:rPr>
                        <a:t>ВСЕГО РАСХОДОВ</a:t>
                      </a:r>
                      <a:endParaRPr lang="ru-RU" sz="1200" b="1" i="0" u="none" strike="noStrike" dirty="0">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1" i="0" u="none" strike="noStrike" dirty="0" smtClean="0">
                          <a:solidFill>
                            <a:schemeClr val="tx1"/>
                          </a:solidFill>
                          <a:latin typeface="Times New Roman"/>
                        </a:rPr>
                        <a:t>5 122 996,3</a:t>
                      </a:r>
                      <a:endParaRPr lang="ru-RU" sz="1200" b="1" i="0"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1" i="0" u="none" strike="noStrike" dirty="0" smtClean="0">
                          <a:solidFill>
                            <a:schemeClr val="tx1"/>
                          </a:solidFill>
                          <a:latin typeface="Times New Roman"/>
                        </a:rPr>
                        <a:t>3 697 496,8</a:t>
                      </a:r>
                      <a:endParaRPr lang="ru-RU" sz="1200" b="1" i="0"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b="1" i="0" u="none" strike="noStrike" dirty="0">
                          <a:solidFill>
                            <a:schemeClr val="tx1"/>
                          </a:solidFill>
                          <a:latin typeface="Times New Roman"/>
                        </a:rPr>
                        <a:t>3 </a:t>
                      </a:r>
                      <a:r>
                        <a:rPr lang="ru-RU" sz="1200" b="1" i="0" u="none" strike="noStrike" dirty="0" smtClean="0">
                          <a:solidFill>
                            <a:schemeClr val="tx1"/>
                          </a:solidFill>
                          <a:latin typeface="Times New Roman"/>
                        </a:rPr>
                        <a:t>887 499,4</a:t>
                      </a:r>
                      <a:endParaRPr lang="ru-RU" sz="1200" b="1" i="0" u="none" strike="noStrike" dirty="0">
                        <a:solidFill>
                          <a:schemeClr val="tx1"/>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1513" name="Прямоугольник 4"/>
          <p:cNvSpPr>
            <a:spLocks noChangeArrowheads="1"/>
          </p:cNvSpPr>
          <p:nvPr/>
        </p:nvSpPr>
        <p:spPr bwMode="auto">
          <a:xfrm>
            <a:off x="6572264" y="6550025"/>
            <a:ext cx="2370138" cy="307975"/>
          </a:xfrm>
          <a:prstGeom prst="rect">
            <a:avLst/>
          </a:prstGeom>
          <a:noFill/>
          <a:ln w="9525">
            <a:noFill/>
            <a:miter lim="800000"/>
            <a:headEnd/>
            <a:tailEnd/>
          </a:ln>
        </p:spPr>
        <p:txBody>
          <a:bodyPr wrap="none">
            <a:spAutoFit/>
          </a:bodyPr>
          <a:lstStyle/>
          <a:p>
            <a:pPr algn="r"/>
            <a:r>
              <a:rPr lang="ru-RU" sz="1400" i="1" dirty="0">
                <a:solidFill>
                  <a:srgbClr val="000072"/>
                </a:solidFill>
                <a:latin typeface="Times New Roman" pitchFamily="18" charset="0"/>
                <a:cs typeface="Times New Roman" pitchFamily="18" charset="0"/>
              </a:rPr>
              <a:t>Можайский городской округ</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1187624" y="428626"/>
            <a:ext cx="7499176" cy="642938"/>
          </a:xfrm>
          <a:solidFill>
            <a:srgbClr val="F9FBB7"/>
          </a:solidFill>
        </p:spPr>
        <p:txBody>
          <a:bodyPr>
            <a:normAutofit/>
          </a:bodyPr>
          <a:lstStyle/>
          <a:p>
            <a:pPr algn="ctr"/>
            <a:r>
              <a:rPr lang="ru-RU" sz="1200" b="1" dirty="0" smtClean="0">
                <a:latin typeface="Times New Roman" pitchFamily="18" charset="0"/>
                <a:cs typeface="Times New Roman" pitchFamily="18" charset="0"/>
              </a:rPr>
              <a:t>Информация о расходах бюджета Можайского городского округа с учетом интересов целевых групп пользователей (физические и юридические лица) на которые направлены мероприятия муниципальных  программ  Можайского городского округа </a:t>
            </a:r>
          </a:p>
        </p:txBody>
      </p:sp>
      <p:graphicFrame>
        <p:nvGraphicFramePr>
          <p:cNvPr id="4" name="Содержимое 3"/>
          <p:cNvGraphicFramePr>
            <a:graphicFrameLocks noGrp="1"/>
          </p:cNvGraphicFramePr>
          <p:nvPr>
            <p:ph idx="1"/>
          </p:nvPr>
        </p:nvGraphicFramePr>
        <p:xfrm>
          <a:off x="428625" y="1052737"/>
          <a:ext cx="8276985" cy="5452838"/>
        </p:xfrm>
        <a:graphic>
          <a:graphicData uri="http://schemas.openxmlformats.org/drawingml/2006/table">
            <a:tbl>
              <a:tblPr firstRow="1" bandRow="1">
                <a:tableStyleId>{21E4AEA4-8DFA-4A89-87EB-49C32662AFE0}</a:tableStyleId>
              </a:tblPr>
              <a:tblGrid>
                <a:gridCol w="208284"/>
                <a:gridCol w="927993"/>
                <a:gridCol w="774850"/>
                <a:gridCol w="1152128"/>
                <a:gridCol w="576064"/>
                <a:gridCol w="1008112"/>
                <a:gridCol w="708327"/>
                <a:gridCol w="587817"/>
                <a:gridCol w="552625"/>
                <a:gridCol w="599503"/>
                <a:gridCol w="576064"/>
                <a:gridCol w="605218"/>
              </a:tblGrid>
              <a:tr h="429104">
                <a:tc rowSpan="2">
                  <a:txBody>
                    <a:bodyPr/>
                    <a:lstStyle/>
                    <a:p>
                      <a:pPr algn="ctr"/>
                      <a:r>
                        <a:rPr lang="ru-RU" sz="900" dirty="0" smtClean="0">
                          <a:solidFill>
                            <a:schemeClr val="tx1"/>
                          </a:solidFill>
                          <a:latin typeface="Times New Roman" pitchFamily="18" charset="0"/>
                          <a:cs typeface="Times New Roman" pitchFamily="18" charset="0"/>
                        </a:rPr>
                        <a:t>№</a:t>
                      </a:r>
                    </a:p>
                    <a:p>
                      <a:pPr algn="ctr"/>
                      <a:r>
                        <a:rPr lang="ru-RU" sz="900" dirty="0" err="1" smtClean="0">
                          <a:solidFill>
                            <a:schemeClr val="tx1"/>
                          </a:solidFill>
                          <a:latin typeface="Times New Roman" pitchFamily="18" charset="0"/>
                          <a:cs typeface="Times New Roman" pitchFamily="18" charset="0"/>
                        </a:rPr>
                        <a:t>п</a:t>
                      </a:r>
                      <a:r>
                        <a:rPr lang="ru-RU" sz="900" dirty="0" smtClean="0">
                          <a:solidFill>
                            <a:schemeClr val="tx1"/>
                          </a:solidFill>
                          <a:latin typeface="Times New Roman" pitchFamily="18" charset="0"/>
                          <a:cs typeface="Times New Roman" pitchFamily="18" charset="0"/>
                        </a:rPr>
                        <a:t>/</a:t>
                      </a:r>
                      <a:r>
                        <a:rPr lang="ru-RU" sz="900" dirty="0" err="1" smtClean="0">
                          <a:solidFill>
                            <a:schemeClr val="tx1"/>
                          </a:solidFill>
                          <a:latin typeface="Times New Roman" pitchFamily="18" charset="0"/>
                          <a:cs typeface="Times New Roman" pitchFamily="18" charset="0"/>
                        </a:rPr>
                        <a:t>п</a:t>
                      </a:r>
                      <a:endParaRPr lang="ru-RU" sz="9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Наименование</a:t>
                      </a:r>
                      <a:r>
                        <a:rPr lang="ru-RU" sz="900" baseline="0" dirty="0" smtClean="0">
                          <a:solidFill>
                            <a:schemeClr val="tx1"/>
                          </a:solidFill>
                          <a:latin typeface="Times New Roman" pitchFamily="18" charset="0"/>
                          <a:cs typeface="Times New Roman" pitchFamily="18" charset="0"/>
                        </a:rPr>
                        <a:t> нормативного правового акта </a:t>
                      </a:r>
                      <a:endParaRPr lang="ru-RU" sz="900" u="sng" dirty="0">
                        <a:solidFill>
                          <a:srgbClr val="C00000"/>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Наименование муниципальной</a:t>
                      </a:r>
                      <a:r>
                        <a:rPr lang="ru-RU" sz="900" baseline="0" dirty="0" smtClean="0">
                          <a:solidFill>
                            <a:schemeClr val="tx1"/>
                          </a:solidFill>
                          <a:latin typeface="Times New Roman" pitchFamily="18" charset="0"/>
                          <a:cs typeface="Times New Roman" pitchFamily="18" charset="0"/>
                        </a:rPr>
                        <a:t> программы</a:t>
                      </a:r>
                      <a:endParaRPr lang="ru-RU" sz="90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Мероприятие муниципальной программы</a:t>
                      </a:r>
                      <a:endParaRPr lang="ru-RU" sz="9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Численность представителей целевой группы, человек/ед.</a:t>
                      </a:r>
                      <a:endParaRPr lang="ru-RU" sz="90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Наименование меры поддержки</a:t>
                      </a:r>
                      <a:r>
                        <a:rPr lang="ru-RU" sz="900" baseline="0" dirty="0" smtClean="0">
                          <a:solidFill>
                            <a:schemeClr val="tx1"/>
                          </a:solidFill>
                          <a:latin typeface="Times New Roman" pitchFamily="18" charset="0"/>
                          <a:cs typeface="Times New Roman" pitchFamily="18" charset="0"/>
                        </a:rPr>
                        <a:t> </a:t>
                      </a:r>
                      <a:r>
                        <a:rPr lang="ru-RU" sz="900" i="0" u="none" baseline="0" dirty="0" smtClean="0">
                          <a:solidFill>
                            <a:schemeClr val="tx1"/>
                          </a:solidFill>
                          <a:latin typeface="Times New Roman" pitchFamily="18" charset="0"/>
                          <a:cs typeface="Times New Roman" pitchFamily="18" charset="0"/>
                        </a:rPr>
                        <a:t>(на которую направлены мероприятия муниципальной программы)</a:t>
                      </a:r>
                      <a:endParaRPr lang="ru-RU" sz="900" i="0" u="none"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Объем расходов бюджета Можайского городского</a:t>
                      </a:r>
                      <a:r>
                        <a:rPr lang="ru-RU" sz="900" baseline="0" dirty="0" smtClean="0">
                          <a:solidFill>
                            <a:schemeClr val="tx1"/>
                          </a:solidFill>
                          <a:latin typeface="Times New Roman" pitchFamily="18" charset="0"/>
                          <a:cs typeface="Times New Roman" pitchFamily="18" charset="0"/>
                        </a:rPr>
                        <a:t> округа, всего (тыс. руб.)</a:t>
                      </a:r>
                      <a:endParaRPr lang="ru-RU" sz="90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gridSpan="5">
                  <a:txBody>
                    <a:bodyPr/>
                    <a:lstStyle/>
                    <a:p>
                      <a:pPr algn="ctr"/>
                      <a:r>
                        <a:rPr lang="ru-RU" sz="900" dirty="0" smtClean="0">
                          <a:solidFill>
                            <a:schemeClr val="tx1"/>
                          </a:solidFill>
                          <a:latin typeface="Times New Roman" pitchFamily="18" charset="0"/>
                          <a:cs typeface="Times New Roman" pitchFamily="18" charset="0"/>
                        </a:rPr>
                        <a:t>в том числе, по годам:</a:t>
                      </a:r>
                      <a:endParaRPr lang="ru-RU" sz="9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endParaRPr lang="ru-RU"/>
                    </a:p>
                  </a:txBody>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r>
              <a:tr h="107649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ru-RU" sz="900" b="1" dirty="0" smtClean="0">
                          <a:solidFill>
                            <a:schemeClr val="tx1"/>
                          </a:solidFill>
                          <a:latin typeface="Times New Roman" pitchFamily="18" charset="0"/>
                          <a:cs typeface="Times New Roman" pitchFamily="18" charset="0"/>
                        </a:rPr>
                        <a:t>Отчет </a:t>
                      </a:r>
                    </a:p>
                    <a:p>
                      <a:pPr algn="ctr"/>
                      <a:r>
                        <a:rPr lang="ru-RU" sz="900" b="1" dirty="0" smtClean="0">
                          <a:solidFill>
                            <a:schemeClr val="tx1"/>
                          </a:solidFill>
                          <a:latin typeface="Times New Roman" pitchFamily="18" charset="0"/>
                          <a:cs typeface="Times New Roman" pitchFamily="18" charset="0"/>
                        </a:rPr>
                        <a:t>2021г </a:t>
                      </a:r>
                      <a:r>
                        <a:rPr lang="ru-RU" sz="900" b="1" baseline="0" dirty="0" smtClean="0">
                          <a:solidFill>
                            <a:schemeClr val="tx1"/>
                          </a:solidFill>
                          <a:latin typeface="Times New Roman" pitchFamily="18" charset="0"/>
                          <a:cs typeface="Times New Roman" pitchFamily="18" charset="0"/>
                        </a:rPr>
                        <a:t>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900" b="1" dirty="0" smtClean="0">
                          <a:solidFill>
                            <a:schemeClr val="tx1"/>
                          </a:solidFill>
                          <a:latin typeface="Times New Roman" pitchFamily="18" charset="0"/>
                          <a:cs typeface="Times New Roman" pitchFamily="18" charset="0"/>
                        </a:rPr>
                        <a:t>План 2022г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900" b="1" dirty="0" smtClean="0">
                          <a:solidFill>
                            <a:schemeClr val="tx1"/>
                          </a:solidFill>
                          <a:latin typeface="Times New Roman" pitchFamily="18" charset="0"/>
                          <a:cs typeface="Times New Roman" pitchFamily="18" charset="0"/>
                        </a:rPr>
                        <a:t>План 2023г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b="1" dirty="0" smtClean="0">
                          <a:solidFill>
                            <a:schemeClr val="tx1"/>
                          </a:solidFill>
                          <a:latin typeface="Times New Roman" pitchFamily="18" charset="0"/>
                          <a:cs typeface="Times New Roman" pitchFamily="18" charset="0"/>
                        </a:rPr>
                        <a:t>План 2024г</a:t>
                      </a:r>
                      <a:r>
                        <a:rPr lang="ru-RU" sz="900" b="1" baseline="0" dirty="0" smtClean="0">
                          <a:solidFill>
                            <a:schemeClr val="tx1"/>
                          </a:solidFill>
                          <a:latin typeface="Times New Roman" pitchFamily="18" charset="0"/>
                          <a:cs typeface="Times New Roman" pitchFamily="18" charset="0"/>
                        </a:rPr>
                        <a:t> </a:t>
                      </a:r>
                      <a:r>
                        <a:rPr lang="ru-RU" sz="900" b="1" dirty="0" smtClean="0">
                          <a:solidFill>
                            <a:schemeClr val="tx1"/>
                          </a:solidFill>
                          <a:latin typeface="Times New Roman" pitchFamily="18" charset="0"/>
                          <a:cs typeface="Times New Roman" pitchFamily="18" charset="0"/>
                        </a:rPr>
                        <a:t>тыс. руб.</a:t>
                      </a:r>
                    </a:p>
                    <a:p>
                      <a:pPr algn="ct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900" b="1" dirty="0" smtClean="0">
                          <a:solidFill>
                            <a:schemeClr val="tx1"/>
                          </a:solidFill>
                          <a:latin typeface="Times New Roman" pitchFamily="18" charset="0"/>
                          <a:cs typeface="Times New Roman" pitchFamily="18" charset="0"/>
                        </a:rPr>
                        <a:t>План 2025г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r>
              <a:tr h="1875208">
                <a:tc>
                  <a:txBody>
                    <a:bodyPr/>
                    <a:lstStyle/>
                    <a:p>
                      <a:pPr algn="ctr"/>
                      <a:r>
                        <a:rPr lang="ru-RU" sz="900" dirty="0" smtClean="0">
                          <a:solidFill>
                            <a:schemeClr val="tx1"/>
                          </a:solidFill>
                          <a:latin typeface="Times New Roman" pitchFamily="18" charset="0"/>
                          <a:cs typeface="Times New Roman" pitchFamily="18" charset="0"/>
                        </a:rPr>
                        <a:t>1</a:t>
                      </a:r>
                      <a:endParaRPr lang="ru-RU" sz="900" dirty="0">
                        <a:solidFill>
                          <a:schemeClr val="tx1"/>
                        </a:solidFill>
                        <a:latin typeface="Times New Roman" pitchFamily="18" charset="0"/>
                        <a:cs typeface="Times New Roman" pitchFamily="18" charset="0"/>
                      </a:endParaRPr>
                    </a:p>
                  </a:txBody>
                  <a:tcPr marL="91442" marR="91442" marT="45712" marB="45712"/>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lang="ru-RU" sz="800" dirty="0" smtClean="0">
                          <a:ln>
                            <a:noFill/>
                          </a:ln>
                          <a:solidFill>
                            <a:schemeClr val="tx1"/>
                          </a:solidFill>
                          <a:effectLst/>
                          <a:latin typeface="Times New Roman" panose="02020603050405020304" pitchFamily="18" charset="0"/>
                          <a:cs typeface="Times New Roman" panose="02020603050405020304" pitchFamily="18" charset="0"/>
                          <a:sym typeface="+mn-ea"/>
                        </a:rPr>
                        <a:t>Постановление Администрации</a:t>
                      </a:r>
                      <a:r>
                        <a:rPr lang="ru-RU" sz="800" baseline="0" dirty="0" smtClean="0">
                          <a:ln>
                            <a:noFill/>
                          </a:ln>
                          <a:solidFill>
                            <a:schemeClr val="tx1"/>
                          </a:solidFill>
                          <a:effectLst/>
                          <a:latin typeface="Times New Roman" panose="02020603050405020304" pitchFamily="18" charset="0"/>
                          <a:cs typeface="Times New Roman" panose="02020603050405020304" pitchFamily="18" charset="0"/>
                          <a:sym typeface="+mn-ea"/>
                        </a:rPr>
                        <a:t> Можайского </a:t>
                      </a:r>
                      <a:r>
                        <a:rPr lang="ru-RU" sz="800" dirty="0" smtClean="0">
                          <a:ln>
                            <a:noFill/>
                          </a:ln>
                          <a:solidFill>
                            <a:schemeClr val="tx1"/>
                          </a:solidFill>
                          <a:effectLst/>
                          <a:latin typeface="Times New Roman" panose="02020603050405020304" pitchFamily="18" charset="0"/>
                          <a:cs typeface="Times New Roman" panose="02020603050405020304" pitchFamily="18" charset="0"/>
                          <a:sym typeface="+mn-ea"/>
                        </a:rPr>
                        <a:t>ГО от 25.11.2019 № 4390-П «Об утверждении муниципальной программы Можайского городского округа «Жилище» на 2020-2024 годы (с учетом изменений)</a:t>
                      </a:r>
                      <a:endPar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lang="ru-RU" sz="900" dirty="0" smtClean="0">
                          <a:ln>
                            <a:noFill/>
                          </a:ln>
                          <a:solidFill>
                            <a:schemeClr val="tx1"/>
                          </a:solidFill>
                          <a:effectLst/>
                          <a:latin typeface="Times New Roman" panose="02020603050405020304" pitchFamily="18" charset="0"/>
                          <a:cs typeface="Times New Roman" panose="02020603050405020304" pitchFamily="18" charset="0"/>
                          <a:sym typeface="+mn-ea"/>
                        </a:rPr>
                        <a:t>«Жилище» на 2020-2024 годы</a:t>
                      </a:r>
                      <a:endPar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lang="ru-RU" sz="1000" kern="1200" dirty="0" smtClean="0">
                          <a:ln>
                            <a:noFill/>
                          </a:ln>
                          <a:solidFill>
                            <a:schemeClr val="tx1"/>
                          </a:solidFill>
                          <a:effectLst/>
                          <a:latin typeface="Times New Roman" panose="02020603050405020304" pitchFamily="18" charset="0"/>
                          <a:ea typeface="+mn-ea"/>
                          <a:cs typeface="Times New Roman" panose="02020603050405020304" pitchFamily="18" charset="0"/>
                          <a:sym typeface="+mn-ea"/>
                        </a:rPr>
                        <a:t>Реализация</a:t>
                      </a:r>
                      <a:r>
                        <a:rPr lang="ru-RU" sz="900" kern="1200" dirty="0" smtClean="0">
                          <a:ln>
                            <a:noFill/>
                          </a:ln>
                          <a:solidFill>
                            <a:schemeClr val="tx1"/>
                          </a:solidFill>
                          <a:effectLst/>
                          <a:latin typeface="Times New Roman" panose="02020603050405020304" pitchFamily="18" charset="0"/>
                          <a:ea typeface="+mn-ea"/>
                          <a:cs typeface="Times New Roman" panose="02020603050405020304" pitchFamily="18" charset="0"/>
                          <a:sym typeface="+mn-ea"/>
                        </a:rPr>
                        <a:t> мероприятий по улучшению жилищных условий многодетных семей</a:t>
                      </a:r>
                    </a:p>
                  </a:txBody>
                  <a:tcPr marL="90000" marR="90000" marT="78936" marB="46800" horzOverflow="overflow"/>
                </a:tc>
                <a:tc>
                  <a:txBody>
                    <a:bodyPr/>
                    <a:lstStyle/>
                    <a:p>
                      <a:pPr marL="0" marR="0" lvl="0" indent="0" algn="ctr"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a:t>
                      </a:r>
                    </a:p>
                  </a:txBody>
                  <a:tcPr marL="90000" marR="90000" marT="78936" marB="46800" horzOverflow="overflow"/>
                </a:tc>
                <a:tc>
                  <a:txBody>
                    <a:bodyPr/>
                    <a:lstStyle/>
                    <a:p>
                      <a:pPr marL="0" marR="0" lvl="0" indent="0" algn="l"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ru-RU" sz="900" dirty="0" smtClean="0">
                          <a:ln>
                            <a:noFill/>
                          </a:ln>
                          <a:solidFill>
                            <a:schemeClr val="tx1"/>
                          </a:solidFill>
                          <a:effectLst/>
                          <a:latin typeface="Times New Roman" panose="02020603050405020304" pitchFamily="18" charset="0"/>
                          <a:cs typeface="Times New Roman" panose="02020603050405020304" pitchFamily="18" charset="0"/>
                          <a:sym typeface="+mn-ea"/>
                        </a:rPr>
                        <a:t>Социальная выплата</a:t>
                      </a:r>
                      <a:endPar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ru-RU" sz="900" dirty="0" smtClean="0">
                          <a:ln>
                            <a:noFill/>
                          </a:ln>
                          <a:solidFill>
                            <a:schemeClr val="tx1"/>
                          </a:solidFill>
                          <a:effectLst/>
                          <a:latin typeface="Times New Roman" panose="02020603050405020304" pitchFamily="18" charset="0"/>
                          <a:cs typeface="Times New Roman" panose="02020603050405020304" pitchFamily="18" charset="0"/>
                          <a:sym typeface="+mn-ea"/>
                        </a:rPr>
                        <a:t>на приобретение жилого помещения или создание</a:t>
                      </a:r>
                      <a:endPar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ru-RU" sz="900" dirty="0" smtClean="0">
                          <a:ln>
                            <a:noFill/>
                          </a:ln>
                          <a:solidFill>
                            <a:schemeClr val="tx1"/>
                          </a:solidFill>
                          <a:effectLst/>
                          <a:latin typeface="Times New Roman" panose="02020603050405020304" pitchFamily="18" charset="0"/>
                          <a:cs typeface="Times New Roman" panose="02020603050405020304" pitchFamily="18" charset="0"/>
                          <a:sym typeface="+mn-ea"/>
                        </a:rPr>
                        <a:t>объекта индивидуального жилищного строительства</a:t>
                      </a:r>
                      <a:endPar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16710,5</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0</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0</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7495,5</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9215,0</a:t>
                      </a:r>
                    </a:p>
                  </a:txBody>
                  <a:tcPr marT="68520" horzOverflow="overflow"/>
                </a:tc>
              </a:tr>
              <a:tr h="2072032">
                <a:tc>
                  <a:txBody>
                    <a:bodyPr/>
                    <a:lstStyle/>
                    <a:p>
                      <a:pPr marL="0" marR="0" lvl="0" indent="0" algn="ctr" defTabSz="449263" rtl="0" eaLnBrk="1" fontAlgn="base" latinLnBrk="0" hangingPunct="1">
                        <a:lnSpc>
                          <a:spcPct val="86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a:t>
                      </a:r>
                    </a:p>
                  </a:txBody>
                  <a:tcPr marL="90000" marR="90000" marT="90816" marB="46800" horzOverflow="overflow"/>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defRPr/>
                      </a:pPr>
                      <a:r>
                        <a:rPr lang="ru-RU" sz="800" dirty="0" smtClean="0">
                          <a:ln>
                            <a:noFill/>
                          </a:ln>
                          <a:solidFill>
                            <a:schemeClr val="tx1"/>
                          </a:solidFill>
                          <a:effectLst/>
                          <a:latin typeface="Times New Roman" panose="02020603050405020304" pitchFamily="18" charset="0"/>
                          <a:cs typeface="Times New Roman" panose="02020603050405020304" pitchFamily="18" charset="0"/>
                          <a:sym typeface="+mn-ea"/>
                        </a:rPr>
                        <a:t>Постановление Администрации</a:t>
                      </a:r>
                      <a:r>
                        <a:rPr lang="ru-RU" sz="800" baseline="0" dirty="0" smtClean="0">
                          <a:ln>
                            <a:noFill/>
                          </a:ln>
                          <a:solidFill>
                            <a:schemeClr val="tx1"/>
                          </a:solidFill>
                          <a:effectLst/>
                          <a:latin typeface="Times New Roman" panose="02020603050405020304" pitchFamily="18" charset="0"/>
                          <a:cs typeface="Times New Roman" panose="02020603050405020304" pitchFamily="18" charset="0"/>
                          <a:sym typeface="+mn-ea"/>
                        </a:rPr>
                        <a:t> Можайского </a:t>
                      </a:r>
                      <a:r>
                        <a:rPr lang="ru-RU" sz="800" dirty="0" smtClean="0">
                          <a:ln>
                            <a:noFill/>
                          </a:ln>
                          <a:solidFill>
                            <a:schemeClr val="tx1"/>
                          </a:solidFill>
                          <a:effectLst/>
                          <a:latin typeface="Times New Roman" panose="02020603050405020304" pitchFamily="18" charset="0"/>
                          <a:cs typeface="Times New Roman" panose="02020603050405020304" pitchFamily="18" charset="0"/>
                          <a:sym typeface="+mn-ea"/>
                        </a:rPr>
                        <a:t>ГО от 25.11.2019 № 4390-П «Об утверждении муниципальной программы Можайского городского округа «Жилище» на 2020-2024 годы</a:t>
                      </a:r>
                      <a:endPar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(с учетом изменений)</a:t>
                      </a: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lang="ru-RU" sz="900" dirty="0" smtClean="0">
                          <a:ln>
                            <a:noFill/>
                          </a:ln>
                          <a:solidFill>
                            <a:schemeClr val="tx1"/>
                          </a:solidFill>
                          <a:effectLst/>
                          <a:latin typeface="Times New Roman" panose="02020603050405020304" pitchFamily="18" charset="0"/>
                          <a:cs typeface="Times New Roman" panose="02020603050405020304" pitchFamily="18" charset="0"/>
                          <a:sym typeface="+mn-ea"/>
                        </a:rPr>
                        <a:t>«Жилище» на 2020-2024 годы</a:t>
                      </a:r>
                      <a:endPar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0000" marR="90000" marT="78936" marB="46800" horzOverflow="overflow"/>
                </a:tc>
                <a:tc>
                  <a:txBody>
                    <a:bodyPr/>
                    <a:lstStyle/>
                    <a:p>
                      <a:pPr marL="0" marR="0" lvl="0" indent="0" algn="l" defTabSz="449580" rtl="0" eaLnBrk="1" fontAlgn="base" latinLnBrk="0" hangingPunct="1">
                        <a:lnSpc>
                          <a:spcPct val="8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Предоставление жилых помещений гражданам, уволенным с военной службы, и приравненным к ним лицам, в соответствии с ФЗ от 08.12.2010 № 342-ФЗ «О внесении изменений в Федеральный закон «О статусе военнослужащих» и об обеспечении жилыми помещениями некоторых категорий граждан»</a:t>
                      </a:r>
                    </a:p>
                  </a:txBody>
                  <a:tcPr marL="90000" marR="90000" marT="209688" marB="46800" horzOverflow="overflow"/>
                </a:tc>
                <a:tc>
                  <a:txBody>
                    <a:bodyPr/>
                    <a:lstStyle/>
                    <a:p>
                      <a:pPr marL="0" marR="0" lvl="0" indent="0" algn="ctr" defTabSz="449580" rtl="0" eaLnBrk="1" fontAlgn="base" latinLnBrk="0" hangingPunct="1">
                        <a:lnSpc>
                          <a:spcPct val="68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a:t>
                      </a:r>
                    </a:p>
                  </a:txBody>
                  <a:tcPr marL="90000" marR="90000" marT="209688" marB="46800" horzOverflow="overflow"/>
                </a:tc>
                <a:tc>
                  <a:txBody>
                    <a:bodyPr/>
                    <a:lstStyle/>
                    <a:p>
                      <a:pPr marL="0" marR="0" lvl="0" indent="0" algn="l"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ru-RU" sz="900" dirty="0" smtClean="0">
                          <a:ln>
                            <a:noFill/>
                          </a:ln>
                          <a:solidFill>
                            <a:schemeClr val="tx1"/>
                          </a:solidFill>
                          <a:effectLst/>
                          <a:latin typeface="Times New Roman" panose="02020603050405020304" pitchFamily="18" charset="0"/>
                          <a:cs typeface="Times New Roman" panose="02020603050405020304" pitchFamily="18" charset="0"/>
                          <a:sym typeface="+mn-ea"/>
                        </a:rPr>
                        <a:t>Социальная выплата</a:t>
                      </a:r>
                      <a:endPar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ru-RU" sz="900" dirty="0" smtClean="0">
                          <a:ln>
                            <a:noFill/>
                          </a:ln>
                          <a:solidFill>
                            <a:schemeClr val="tx1"/>
                          </a:solidFill>
                          <a:effectLst/>
                          <a:latin typeface="Times New Roman" panose="02020603050405020304" pitchFamily="18" charset="0"/>
                          <a:cs typeface="Times New Roman" panose="02020603050405020304" pitchFamily="18" charset="0"/>
                          <a:sym typeface="+mn-ea"/>
                        </a:rPr>
                        <a:t>на приобретение жилого помещения или создание</a:t>
                      </a:r>
                      <a:endPar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ru-RU" sz="900" dirty="0" smtClean="0">
                          <a:ln>
                            <a:noFill/>
                          </a:ln>
                          <a:solidFill>
                            <a:schemeClr val="tx1"/>
                          </a:solidFill>
                          <a:effectLst/>
                          <a:latin typeface="Times New Roman" panose="02020603050405020304" pitchFamily="18" charset="0"/>
                          <a:cs typeface="Times New Roman" panose="02020603050405020304" pitchFamily="18" charset="0"/>
                          <a:sym typeface="+mn-ea"/>
                        </a:rPr>
                        <a:t>объекта индивидуального жилищного строительства</a:t>
                      </a:r>
                      <a:endParaRPr lang="ru-RU" sz="900" dirty="0">
                        <a:solidFill>
                          <a:schemeClr val="tx1"/>
                        </a:solidFill>
                        <a:latin typeface="Times New Roman" panose="02020603050405020304" pitchFamily="18" charset="0"/>
                        <a:cs typeface="Times New Roman" panose="02020603050405020304" pitchFamily="18" charset="0"/>
                      </a:endParaRPr>
                    </a:p>
                  </a:txBody>
                  <a:tcPr marL="91441" marR="91441" marT="45714" marB="45714"/>
                </a:tc>
                <a:tc>
                  <a:txBody>
                    <a:bodyPr/>
                    <a:lstStyle/>
                    <a:p>
                      <a:pPr algn="ctr"/>
                      <a:r>
                        <a:rPr lang="ru-RU" sz="900" dirty="0">
                          <a:solidFill>
                            <a:schemeClr val="tx1"/>
                          </a:solidFill>
                          <a:latin typeface="Times New Roman" panose="02020603050405020304" pitchFamily="18" charset="0"/>
                          <a:cs typeface="Times New Roman" panose="02020603050405020304" pitchFamily="18" charset="0"/>
                        </a:rPr>
                        <a:t>5789,0</a:t>
                      </a:r>
                    </a:p>
                  </a:txBody>
                  <a:tcPr marL="91441" marR="91441" marT="45714" marB="45714"/>
                </a:tc>
                <a:tc>
                  <a:txBody>
                    <a:bodyPr/>
                    <a:lstStyle/>
                    <a:p>
                      <a:pPr algn="ctr"/>
                      <a:r>
                        <a:rPr lang="ru-RU" sz="900" dirty="0">
                          <a:solidFill>
                            <a:schemeClr val="tx1"/>
                          </a:solidFill>
                          <a:latin typeface="Times New Roman" panose="02020603050405020304" pitchFamily="18" charset="0"/>
                          <a:cs typeface="Times New Roman" panose="02020603050405020304" pitchFamily="18" charset="0"/>
                        </a:rPr>
                        <a:t>0</a:t>
                      </a:r>
                    </a:p>
                  </a:txBody>
                  <a:tcPr marL="91441" marR="91441" marT="45714" marB="45714"/>
                </a:tc>
                <a:tc>
                  <a:txBody>
                    <a:bodyPr/>
                    <a:lstStyle/>
                    <a:p>
                      <a:pPr algn="ctr"/>
                      <a:r>
                        <a:rPr lang="ru-RU" sz="900" dirty="0">
                          <a:solidFill>
                            <a:schemeClr val="tx1"/>
                          </a:solidFill>
                          <a:latin typeface="Times New Roman" panose="02020603050405020304" pitchFamily="18" charset="0"/>
                          <a:cs typeface="Times New Roman" panose="02020603050405020304" pitchFamily="18" charset="0"/>
                        </a:rPr>
                        <a:t>5789,0</a:t>
                      </a:r>
                    </a:p>
                  </a:txBody>
                  <a:tcPr marL="91441" marR="91441" marT="45714" marB="45714"/>
                </a:tc>
                <a:tc>
                  <a:txBody>
                    <a:bodyPr/>
                    <a:lstStyle/>
                    <a:p>
                      <a:pPr algn="ctr"/>
                      <a:r>
                        <a:rPr lang="ru-RU" sz="900" dirty="0">
                          <a:solidFill>
                            <a:schemeClr val="tx1"/>
                          </a:solidFill>
                          <a:latin typeface="Times New Roman" panose="02020603050405020304" pitchFamily="18" charset="0"/>
                          <a:cs typeface="Times New Roman" panose="02020603050405020304" pitchFamily="18" charset="0"/>
                        </a:rPr>
                        <a:t>0</a:t>
                      </a:r>
                    </a:p>
                  </a:txBody>
                  <a:tcPr marL="91441" marR="91441" marT="45714" marB="45714"/>
                </a:tc>
                <a:tc>
                  <a:txBody>
                    <a:bodyPr/>
                    <a:lstStyle/>
                    <a:p>
                      <a:pPr algn="ctr"/>
                      <a:r>
                        <a:rPr lang="ru-RU" sz="900" dirty="0">
                          <a:solidFill>
                            <a:schemeClr val="tx1"/>
                          </a:solidFill>
                          <a:latin typeface="Times New Roman" panose="02020603050405020304" pitchFamily="18" charset="0"/>
                          <a:cs typeface="Times New Roman" panose="02020603050405020304" pitchFamily="18" charset="0"/>
                        </a:rPr>
                        <a:t>0</a:t>
                      </a:r>
                    </a:p>
                  </a:txBody>
                  <a:tcPr marL="91441" marR="91441" marT="45714" marB="45714"/>
                </a:tc>
                <a:tc>
                  <a:txBody>
                    <a:bodyPr/>
                    <a:lstStyle/>
                    <a:p>
                      <a:pPr algn="ctr"/>
                      <a:r>
                        <a:rPr lang="ru-RU" sz="900" dirty="0">
                          <a:solidFill>
                            <a:schemeClr val="tx1"/>
                          </a:solidFill>
                          <a:latin typeface="Times New Roman" panose="02020603050405020304" pitchFamily="18" charset="0"/>
                          <a:cs typeface="Times New Roman" panose="02020603050405020304" pitchFamily="18" charset="0"/>
                        </a:rPr>
                        <a:t>0</a:t>
                      </a:r>
                    </a:p>
                  </a:txBody>
                  <a:tcPr marL="91441" marR="91441" marT="45714" marB="45714"/>
                </a:tc>
              </a:tr>
            </a:tbl>
          </a:graphicData>
        </a:graphic>
      </p:graphicFrame>
      <p:sp>
        <p:nvSpPr>
          <p:cNvPr id="6" name="Прямоугольник 5"/>
          <p:cNvSpPr/>
          <p:nvPr/>
        </p:nvSpPr>
        <p:spPr>
          <a:xfrm>
            <a:off x="2286000" y="6525344"/>
            <a:ext cx="6500813" cy="738664"/>
          </a:xfrm>
          <a:prstGeom prst="rect">
            <a:avLst/>
          </a:prstGeom>
        </p:spPr>
        <p:txBody>
          <a:bodyPr wrap="square">
            <a:spAutoFit/>
          </a:bodyPr>
          <a:lstStyle/>
          <a:p>
            <a:pPr algn="r">
              <a:defRPr/>
            </a:pPr>
            <a:r>
              <a:rPr 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latin typeface="Times New Roman" pitchFamily="18" charset="0"/>
              <a:cs typeface="Times New Roman" pitchFamily="18" charset="0"/>
            </a:endParaRPr>
          </a:p>
          <a:p>
            <a:pPr algn="r">
              <a:defRPr/>
            </a:pPr>
            <a:endParaRPr lang="ru-RU" sz="1400" dirty="0">
              <a:latin typeface="Times New Roman" pitchFamily="18" charset="0"/>
              <a:cs typeface="Times New Roman" pitchFamily="18" charset="0"/>
            </a:endParaRPr>
          </a:p>
          <a:p>
            <a:pPr algn="r">
              <a:defRPr/>
            </a:pPr>
            <a:endParaRPr lang="ru-RU" sz="1400" dirty="0">
              <a:latin typeface="Times New Roman" pitchFamily="18" charset="0"/>
              <a:cs typeface="Times New Roman" pitchFamily="18" charset="0"/>
            </a:endParaRPr>
          </a:p>
        </p:txBody>
      </p:sp>
      <p:pic>
        <p:nvPicPr>
          <p:cNvPr id="10296" name="Рисунок 32" descr="Описание: Можайск-ГО-ПП-01"/>
          <p:cNvPicPr>
            <a:picLocks noChangeAspect="1" noChangeArrowheads="1"/>
          </p:cNvPicPr>
          <p:nvPr/>
        </p:nvPicPr>
        <p:blipFill>
          <a:blip r:embed="rId2" cstate="print"/>
          <a:srcRect/>
          <a:stretch>
            <a:fillRect/>
          </a:stretch>
        </p:blipFill>
        <p:spPr bwMode="auto">
          <a:xfrm>
            <a:off x="447416" y="447416"/>
            <a:ext cx="568944" cy="6258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1250108" y="446978"/>
            <a:ext cx="7427168" cy="838882"/>
          </a:xfrm>
          <a:solidFill>
            <a:srgbClr val="F9FBB7"/>
          </a:solidFill>
        </p:spPr>
        <p:txBody>
          <a:bodyPr/>
          <a:lstStyle/>
          <a:p>
            <a:pPr algn="ctr"/>
            <a:r>
              <a:rPr lang="ru-RU" sz="1200" b="1" dirty="0" smtClean="0">
                <a:latin typeface="Times New Roman" pitchFamily="18" charset="0"/>
                <a:cs typeface="Times New Roman" pitchFamily="18" charset="0"/>
              </a:rPr>
              <a:t>Информация о расходах бюджета Можайского городского округа с учетом интересов целевых групп пользователей (физические и юридические лица) на которые направлены мероприятия муниципальных  программ  Можайского городского округа </a:t>
            </a:r>
          </a:p>
        </p:txBody>
      </p:sp>
      <p:graphicFrame>
        <p:nvGraphicFramePr>
          <p:cNvPr id="4" name="Содержимое 3"/>
          <p:cNvGraphicFramePr>
            <a:graphicFrameLocks noGrp="1"/>
          </p:cNvGraphicFramePr>
          <p:nvPr>
            <p:ph idx="1"/>
          </p:nvPr>
        </p:nvGraphicFramePr>
        <p:xfrm>
          <a:off x="428625" y="1268760"/>
          <a:ext cx="8276985" cy="5222353"/>
        </p:xfrm>
        <a:graphic>
          <a:graphicData uri="http://schemas.openxmlformats.org/drawingml/2006/table">
            <a:tbl>
              <a:tblPr firstRow="1" bandRow="1">
                <a:tableStyleId>{21E4AEA4-8DFA-4A89-87EB-49C32662AFE0}</a:tableStyleId>
              </a:tblPr>
              <a:tblGrid>
                <a:gridCol w="208284"/>
                <a:gridCol w="927993"/>
                <a:gridCol w="812707"/>
                <a:gridCol w="1186279"/>
                <a:gridCol w="576064"/>
                <a:gridCol w="1152128"/>
                <a:gridCol w="648072"/>
                <a:gridCol w="576064"/>
                <a:gridCol w="504056"/>
                <a:gridCol w="504056"/>
                <a:gridCol w="576064"/>
                <a:gridCol w="605218"/>
              </a:tblGrid>
              <a:tr h="268835">
                <a:tc rowSpan="2">
                  <a:txBody>
                    <a:bodyPr/>
                    <a:lstStyle/>
                    <a:p>
                      <a:pPr algn="ctr"/>
                      <a:r>
                        <a:rPr lang="ru-RU" sz="900" dirty="0" smtClean="0">
                          <a:solidFill>
                            <a:schemeClr val="tx1"/>
                          </a:solidFill>
                          <a:latin typeface="Times New Roman" pitchFamily="18" charset="0"/>
                          <a:cs typeface="Times New Roman" pitchFamily="18" charset="0"/>
                        </a:rPr>
                        <a:t>№</a:t>
                      </a:r>
                    </a:p>
                    <a:p>
                      <a:pPr algn="ctr"/>
                      <a:r>
                        <a:rPr lang="ru-RU" sz="900" dirty="0" err="1" smtClean="0">
                          <a:solidFill>
                            <a:schemeClr val="tx1"/>
                          </a:solidFill>
                          <a:latin typeface="Times New Roman" pitchFamily="18" charset="0"/>
                          <a:cs typeface="Times New Roman" pitchFamily="18" charset="0"/>
                        </a:rPr>
                        <a:t>п</a:t>
                      </a:r>
                      <a:r>
                        <a:rPr lang="ru-RU" sz="900" dirty="0" smtClean="0">
                          <a:solidFill>
                            <a:schemeClr val="tx1"/>
                          </a:solidFill>
                          <a:latin typeface="Times New Roman" pitchFamily="18" charset="0"/>
                          <a:cs typeface="Times New Roman" pitchFamily="18" charset="0"/>
                        </a:rPr>
                        <a:t>/</a:t>
                      </a:r>
                      <a:r>
                        <a:rPr lang="ru-RU" sz="900" dirty="0" err="1" smtClean="0">
                          <a:solidFill>
                            <a:schemeClr val="tx1"/>
                          </a:solidFill>
                          <a:latin typeface="Times New Roman" pitchFamily="18" charset="0"/>
                          <a:cs typeface="Times New Roman" pitchFamily="18" charset="0"/>
                        </a:rPr>
                        <a:t>п</a:t>
                      </a:r>
                      <a:endParaRPr lang="ru-RU" sz="9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Наименование</a:t>
                      </a:r>
                      <a:r>
                        <a:rPr lang="ru-RU" sz="900" baseline="0" dirty="0" smtClean="0">
                          <a:solidFill>
                            <a:schemeClr val="tx1"/>
                          </a:solidFill>
                          <a:latin typeface="Times New Roman" pitchFamily="18" charset="0"/>
                          <a:cs typeface="Times New Roman" pitchFamily="18" charset="0"/>
                        </a:rPr>
                        <a:t> нормативного правового акта </a:t>
                      </a:r>
                      <a:endParaRPr lang="ru-RU" sz="900" u="sng" dirty="0">
                        <a:solidFill>
                          <a:srgbClr val="C00000"/>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Наименование муниципальной</a:t>
                      </a:r>
                      <a:r>
                        <a:rPr lang="ru-RU" sz="900" baseline="0" dirty="0" smtClean="0">
                          <a:solidFill>
                            <a:schemeClr val="tx1"/>
                          </a:solidFill>
                          <a:latin typeface="Times New Roman" pitchFamily="18" charset="0"/>
                          <a:cs typeface="Times New Roman" pitchFamily="18" charset="0"/>
                        </a:rPr>
                        <a:t> программы</a:t>
                      </a:r>
                      <a:endParaRPr lang="ru-RU" sz="90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Мероприятие муниципальной программы</a:t>
                      </a:r>
                      <a:endParaRPr lang="ru-RU" sz="9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Численность представителей целевой группы, человек/ед.</a:t>
                      </a:r>
                      <a:endParaRPr lang="ru-RU" sz="90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Наименование меры поддержки</a:t>
                      </a:r>
                      <a:r>
                        <a:rPr lang="ru-RU" sz="900" baseline="0" dirty="0" smtClean="0">
                          <a:solidFill>
                            <a:schemeClr val="tx1"/>
                          </a:solidFill>
                          <a:latin typeface="Times New Roman" pitchFamily="18" charset="0"/>
                          <a:cs typeface="Times New Roman" pitchFamily="18" charset="0"/>
                        </a:rPr>
                        <a:t> </a:t>
                      </a:r>
                      <a:r>
                        <a:rPr lang="ru-RU" sz="900" i="0" u="none" baseline="0" dirty="0" smtClean="0">
                          <a:solidFill>
                            <a:schemeClr val="tx1"/>
                          </a:solidFill>
                          <a:latin typeface="Times New Roman" pitchFamily="18" charset="0"/>
                          <a:cs typeface="Times New Roman" pitchFamily="18" charset="0"/>
                        </a:rPr>
                        <a:t>(на которую направлены мероприятия муниципальной программы)</a:t>
                      </a:r>
                      <a:endParaRPr lang="ru-RU" sz="900" i="0" u="none"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Объем расходов бюджета Можайского городского</a:t>
                      </a:r>
                      <a:r>
                        <a:rPr lang="ru-RU" sz="900" baseline="0" dirty="0" smtClean="0">
                          <a:solidFill>
                            <a:schemeClr val="tx1"/>
                          </a:solidFill>
                          <a:latin typeface="Times New Roman" pitchFamily="18" charset="0"/>
                          <a:cs typeface="Times New Roman" pitchFamily="18" charset="0"/>
                        </a:rPr>
                        <a:t> округа, всего (тыс. руб.)</a:t>
                      </a:r>
                      <a:endParaRPr lang="ru-RU" sz="90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gridSpan="5">
                  <a:txBody>
                    <a:bodyPr/>
                    <a:lstStyle/>
                    <a:p>
                      <a:pPr algn="ctr"/>
                      <a:r>
                        <a:rPr lang="ru-RU" sz="900" dirty="0" smtClean="0">
                          <a:solidFill>
                            <a:schemeClr val="tx1"/>
                          </a:solidFill>
                          <a:latin typeface="Times New Roman" pitchFamily="18" charset="0"/>
                          <a:cs typeface="Times New Roman" pitchFamily="18" charset="0"/>
                        </a:rPr>
                        <a:t>в том числе, по годам:</a:t>
                      </a:r>
                      <a:endParaRPr lang="ru-RU" sz="9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endParaRPr lang="ru-RU"/>
                    </a:p>
                  </a:txBody>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r>
              <a:tr h="124333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ru-RU" sz="900" b="1" dirty="0" smtClean="0">
                          <a:solidFill>
                            <a:schemeClr val="tx1"/>
                          </a:solidFill>
                          <a:latin typeface="Times New Roman" pitchFamily="18" charset="0"/>
                          <a:cs typeface="Times New Roman" pitchFamily="18" charset="0"/>
                        </a:rPr>
                        <a:t>Отчет </a:t>
                      </a:r>
                    </a:p>
                    <a:p>
                      <a:pPr algn="ctr"/>
                      <a:r>
                        <a:rPr lang="ru-RU" sz="900" b="1" dirty="0" smtClean="0">
                          <a:solidFill>
                            <a:schemeClr val="tx1"/>
                          </a:solidFill>
                          <a:latin typeface="Times New Roman" pitchFamily="18" charset="0"/>
                          <a:cs typeface="Times New Roman" pitchFamily="18" charset="0"/>
                        </a:rPr>
                        <a:t>2021г </a:t>
                      </a:r>
                      <a:r>
                        <a:rPr lang="ru-RU" sz="900" b="1" baseline="0" dirty="0" smtClean="0">
                          <a:solidFill>
                            <a:schemeClr val="tx1"/>
                          </a:solidFill>
                          <a:latin typeface="Times New Roman" pitchFamily="18" charset="0"/>
                          <a:cs typeface="Times New Roman" pitchFamily="18" charset="0"/>
                        </a:rPr>
                        <a:t>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900" b="1" dirty="0" smtClean="0">
                          <a:solidFill>
                            <a:schemeClr val="tx1"/>
                          </a:solidFill>
                          <a:latin typeface="Times New Roman" pitchFamily="18" charset="0"/>
                          <a:cs typeface="Times New Roman" pitchFamily="18" charset="0"/>
                        </a:rPr>
                        <a:t>План 2022г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900" b="1" dirty="0" smtClean="0">
                          <a:solidFill>
                            <a:schemeClr val="tx1"/>
                          </a:solidFill>
                          <a:latin typeface="Times New Roman" pitchFamily="18" charset="0"/>
                          <a:cs typeface="Times New Roman" pitchFamily="18" charset="0"/>
                        </a:rPr>
                        <a:t>План 2023г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b="1" dirty="0" smtClean="0">
                          <a:solidFill>
                            <a:schemeClr val="tx1"/>
                          </a:solidFill>
                          <a:latin typeface="Times New Roman" pitchFamily="18" charset="0"/>
                          <a:cs typeface="Times New Roman" pitchFamily="18" charset="0"/>
                        </a:rPr>
                        <a:t>План 2024г</a:t>
                      </a:r>
                      <a:r>
                        <a:rPr lang="ru-RU" sz="900" b="1" baseline="0" dirty="0" smtClean="0">
                          <a:solidFill>
                            <a:schemeClr val="tx1"/>
                          </a:solidFill>
                          <a:latin typeface="Times New Roman" pitchFamily="18" charset="0"/>
                          <a:cs typeface="Times New Roman" pitchFamily="18" charset="0"/>
                        </a:rPr>
                        <a:t> </a:t>
                      </a:r>
                      <a:r>
                        <a:rPr lang="ru-RU" sz="900" b="1" dirty="0" smtClean="0">
                          <a:solidFill>
                            <a:schemeClr val="tx1"/>
                          </a:solidFill>
                          <a:latin typeface="Times New Roman" pitchFamily="18" charset="0"/>
                          <a:cs typeface="Times New Roman" pitchFamily="18" charset="0"/>
                        </a:rPr>
                        <a:t>тыс. руб.</a:t>
                      </a:r>
                    </a:p>
                    <a:p>
                      <a:pPr algn="ct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900" b="1" dirty="0" smtClean="0">
                          <a:solidFill>
                            <a:schemeClr val="tx1"/>
                          </a:solidFill>
                          <a:latin typeface="Times New Roman" pitchFamily="18" charset="0"/>
                          <a:cs typeface="Times New Roman" pitchFamily="18" charset="0"/>
                        </a:rPr>
                        <a:t>План 2025г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r>
              <a:tr h="1867729">
                <a:tc>
                  <a:txBody>
                    <a:bodyPr/>
                    <a:lstStyle/>
                    <a:p>
                      <a:pPr algn="ctr"/>
                      <a:r>
                        <a:rPr lang="ru-RU" sz="900" dirty="0" smtClean="0">
                          <a:solidFill>
                            <a:schemeClr val="tx1"/>
                          </a:solidFill>
                          <a:latin typeface="Times New Roman" pitchFamily="18" charset="0"/>
                          <a:cs typeface="Times New Roman" pitchFamily="18" charset="0"/>
                        </a:rPr>
                        <a:t>3</a:t>
                      </a:r>
                      <a:endParaRPr lang="ru-RU" sz="900" dirty="0">
                        <a:solidFill>
                          <a:schemeClr val="tx1"/>
                        </a:solidFill>
                        <a:latin typeface="Times New Roman" pitchFamily="18" charset="0"/>
                        <a:cs typeface="Times New Roman" pitchFamily="18" charset="0"/>
                      </a:endParaRPr>
                    </a:p>
                  </a:txBody>
                  <a:tcPr marL="91442" marR="91442" marT="45712" marB="45712"/>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defRPr/>
                      </a:pPr>
                      <a:r>
                        <a:rPr lang="ru-RU" sz="800" dirty="0" smtClean="0">
                          <a:ln>
                            <a:noFill/>
                          </a:ln>
                          <a:solidFill>
                            <a:schemeClr val="tx1"/>
                          </a:solidFill>
                          <a:effectLst/>
                          <a:latin typeface="Times New Roman" panose="02020603050405020304" pitchFamily="18" charset="0"/>
                          <a:cs typeface="Times New Roman" panose="02020603050405020304" pitchFamily="18" charset="0"/>
                          <a:sym typeface="+mn-ea"/>
                        </a:rPr>
                        <a:t>Постановление Администрации</a:t>
                      </a:r>
                      <a:r>
                        <a:rPr lang="ru-RU" sz="800" baseline="0" dirty="0" smtClean="0">
                          <a:ln>
                            <a:noFill/>
                          </a:ln>
                          <a:solidFill>
                            <a:schemeClr val="tx1"/>
                          </a:solidFill>
                          <a:effectLst/>
                          <a:latin typeface="Times New Roman" panose="02020603050405020304" pitchFamily="18" charset="0"/>
                          <a:cs typeface="Times New Roman" panose="02020603050405020304" pitchFamily="18" charset="0"/>
                          <a:sym typeface="+mn-ea"/>
                        </a:rPr>
                        <a:t> Можайского </a:t>
                      </a:r>
                      <a:r>
                        <a:rPr lang="ru-RU" sz="800" dirty="0" smtClean="0">
                          <a:ln>
                            <a:noFill/>
                          </a:ln>
                          <a:solidFill>
                            <a:schemeClr val="tx1"/>
                          </a:solidFill>
                          <a:effectLst/>
                          <a:latin typeface="Times New Roman" panose="02020603050405020304" pitchFamily="18" charset="0"/>
                          <a:cs typeface="Times New Roman" panose="02020603050405020304" pitchFamily="18" charset="0"/>
                          <a:sym typeface="+mn-ea"/>
                        </a:rPr>
                        <a:t>ГО от 25.11.2019 № 4390-П «Об утверждении муниципальной программы Можайского городского округа «Жилище» на 2020-2024 годы (с учетом изменений)</a:t>
                      </a:r>
                      <a:endPar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lang="ru-RU" sz="900" dirty="0" smtClean="0">
                          <a:ln>
                            <a:noFill/>
                          </a:ln>
                          <a:solidFill>
                            <a:schemeClr val="tx1"/>
                          </a:solidFill>
                          <a:effectLst/>
                          <a:latin typeface="Times New Roman" panose="02020603050405020304" pitchFamily="18" charset="0"/>
                          <a:cs typeface="Times New Roman" panose="02020603050405020304" pitchFamily="18" charset="0"/>
                          <a:sym typeface="+mn-ea"/>
                        </a:rPr>
                        <a:t>«Жилище» на 2020-2024 годы</a:t>
                      </a:r>
                      <a:endPar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0000" marR="90000" marT="78936" marB="46800" horzOverflow="overflow"/>
                </a:tc>
                <a:tc>
                  <a:txBody>
                    <a:bodyPr/>
                    <a:lstStyle/>
                    <a:p>
                      <a:pPr marL="0" marR="0" lvl="0" indent="0" algn="l" defTabSz="449580" rtl="0" eaLnBrk="1" fontAlgn="base" latinLnBrk="0" hangingPunct="1">
                        <a:lnSpc>
                          <a:spcPct val="8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Предоставление жилых помещений отдельным категориям граждан, установленным ФЗ от 12.01.1995 № 5-ФЗ «О ветеранах», в соответствии с Указом Президента Российской Федерации от 07.05.2008 № 714 «Об обеспечении жильем ветеранов Великой Отечественной войны 1941-1945 годов»</a:t>
                      </a:r>
                    </a:p>
                  </a:txBody>
                  <a:tcPr marL="90000" marR="90000" marT="209688" marB="46800" horzOverflow="overflow"/>
                </a:tc>
                <a:tc>
                  <a:txBody>
                    <a:bodyPr/>
                    <a:lstStyle/>
                    <a:p>
                      <a:pPr marL="0" marR="0" lvl="0" indent="0" algn="ctr"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a:t>
                      </a:r>
                    </a:p>
                  </a:txBody>
                  <a:tcPr marL="90000" marR="90000" marT="78936" marB="46800" horzOverflow="overflow"/>
                </a:tc>
                <a:tc>
                  <a:txBody>
                    <a:bodyPr/>
                    <a:lstStyle/>
                    <a:p>
                      <a:pPr marL="0" marR="0" lvl="0" indent="0" algn="l"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ru-RU" sz="900" dirty="0" smtClean="0">
                          <a:ln>
                            <a:noFill/>
                          </a:ln>
                          <a:solidFill>
                            <a:schemeClr val="tx1"/>
                          </a:solidFill>
                          <a:effectLst/>
                          <a:latin typeface="Times New Roman" panose="02020603050405020304" pitchFamily="18" charset="0"/>
                          <a:cs typeface="Times New Roman" panose="02020603050405020304" pitchFamily="18" charset="0"/>
                          <a:sym typeface="+mn-ea"/>
                        </a:rPr>
                        <a:t>Социальная выплата</a:t>
                      </a:r>
                      <a:endPar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ru-RU" sz="900" dirty="0" smtClean="0">
                          <a:ln>
                            <a:noFill/>
                          </a:ln>
                          <a:solidFill>
                            <a:schemeClr val="tx1"/>
                          </a:solidFill>
                          <a:effectLst/>
                          <a:latin typeface="Times New Roman" panose="02020603050405020304" pitchFamily="18" charset="0"/>
                          <a:cs typeface="Times New Roman" panose="02020603050405020304" pitchFamily="18" charset="0"/>
                          <a:sym typeface="+mn-ea"/>
                        </a:rPr>
                        <a:t>на приобретение жилого помещения или создание</a:t>
                      </a:r>
                      <a:endPar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ru-RU" sz="900" dirty="0" smtClean="0">
                          <a:ln>
                            <a:noFill/>
                          </a:ln>
                          <a:solidFill>
                            <a:schemeClr val="tx1"/>
                          </a:solidFill>
                          <a:effectLst/>
                          <a:latin typeface="Times New Roman" panose="02020603050405020304" pitchFamily="18" charset="0"/>
                          <a:cs typeface="Times New Roman" panose="02020603050405020304" pitchFamily="18" charset="0"/>
                          <a:sym typeface="+mn-ea"/>
                        </a:rPr>
                        <a:t>объекта индивидуального жилищного строительства</a:t>
                      </a:r>
                      <a:endPar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2613,0</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ru-RU" sz="900" dirty="0" smtClean="0">
                          <a:ln>
                            <a:noFill/>
                          </a:ln>
                          <a:solidFill>
                            <a:schemeClr val="tx1"/>
                          </a:solidFill>
                          <a:effectLst/>
                          <a:latin typeface="Times New Roman" panose="02020603050405020304" pitchFamily="18" charset="0"/>
                          <a:cs typeface="Times New Roman" panose="02020603050405020304" pitchFamily="18" charset="0"/>
                          <a:sym typeface="+mn-ea"/>
                        </a:rPr>
                        <a:t>2613,0</a:t>
                      </a:r>
                      <a:endPar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0</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0</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0</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0</a:t>
                      </a:r>
                    </a:p>
                  </a:txBody>
                  <a:tcPr marT="68520" horzOverflow="overflow"/>
                </a:tc>
              </a:tr>
              <a:tr h="1100532">
                <a:tc>
                  <a:txBody>
                    <a:bodyPr/>
                    <a:lstStyle/>
                    <a:p>
                      <a:pPr algn="ctr"/>
                      <a:r>
                        <a:rPr lang="ru-RU" sz="900" dirty="0" smtClean="0">
                          <a:solidFill>
                            <a:schemeClr val="tx1"/>
                          </a:solidFill>
                          <a:latin typeface="Times New Roman" pitchFamily="18" charset="0"/>
                          <a:cs typeface="Times New Roman" pitchFamily="18" charset="0"/>
                        </a:rPr>
                        <a:t>4</a:t>
                      </a:r>
                      <a:endParaRPr lang="ru-RU" sz="900" dirty="0">
                        <a:solidFill>
                          <a:schemeClr val="tx1"/>
                        </a:solidFill>
                        <a:latin typeface="Times New Roman" pitchFamily="18" charset="0"/>
                        <a:cs typeface="Times New Roman" pitchFamily="18" charset="0"/>
                      </a:endParaRPr>
                    </a:p>
                  </a:txBody>
                  <a:tcPr marL="91442" marR="91442" marT="45712" marB="45712"/>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Постановление Администрации Можайского городского округа от 25.12.2019 № 4813-П «Об утверждении муниципальной программы «Развитие сельского хозяйства» на 2020-2024 годы (с учетом изменений)</a:t>
                      </a: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«Развитие сельского хозяйства» на 2020-2024 годы</a:t>
                      </a: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Доля сельских населенных пунктов, обслуживаемых по доставке продовольственных и непродовольственных товаров</a:t>
                      </a:r>
                    </a:p>
                  </a:txBody>
                  <a:tcPr marL="90000" marR="90000" marT="78936" marB="46800" horzOverflow="overflow"/>
                </a:tc>
                <a:tc>
                  <a:txBody>
                    <a:bodyPr/>
                    <a:lstStyle/>
                    <a:p>
                      <a:pPr marL="0" marR="0" lvl="0" indent="0" algn="ctr"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1693</a:t>
                      </a:r>
                    </a:p>
                  </a:txBody>
                  <a:tcPr marL="90000" marR="90000" marT="78936" marB="46800" horzOverflow="overflow"/>
                </a:tc>
                <a:tc>
                  <a:txBody>
                    <a:bodyPr/>
                    <a:lstStyle/>
                    <a:p>
                      <a:pPr marL="0" marR="0" lvl="0" indent="0" algn="l"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Частичная компенсация транспортных расходов организаций и индивидуальных предпринимателей по доставке продовольственных и промышленных товаров в сельские населенные пункты Московской области</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11 059,1</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1834,2</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1976,2</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2300,9</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2418,3</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kern="1200"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rPr>
                        <a:t>2529,5</a:t>
                      </a:r>
                      <a:endPar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endParaRPr>
                    </a:p>
                  </a:txBody>
                  <a:tcPr marT="68520" horzOverflow="overflow"/>
                </a:tc>
              </a:tr>
            </a:tbl>
          </a:graphicData>
        </a:graphic>
      </p:graphicFrame>
      <p:sp>
        <p:nvSpPr>
          <p:cNvPr id="6" name="Прямоугольник 5"/>
          <p:cNvSpPr/>
          <p:nvPr/>
        </p:nvSpPr>
        <p:spPr>
          <a:xfrm>
            <a:off x="6257912" y="6477127"/>
            <a:ext cx="2500301" cy="523220"/>
          </a:xfrm>
          <a:prstGeom prst="rect">
            <a:avLst/>
          </a:prstGeom>
        </p:spPr>
        <p:txBody>
          <a:bodyPr wrap="square">
            <a:spAutoFit/>
          </a:bodyPr>
          <a:lstStyle/>
          <a:p>
            <a:pPr algn="r"/>
            <a:r>
              <a:rPr 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latin typeface="Times New Roman" pitchFamily="18" charset="0"/>
              <a:cs typeface="Times New Roman" pitchFamily="18" charset="0"/>
            </a:endParaRPr>
          </a:p>
          <a:p>
            <a:pPr algn="r">
              <a:defRPr/>
            </a:pPr>
            <a:endParaRPr lang="ru-RU" sz="1400" dirty="0">
              <a:latin typeface="Arial" pitchFamily="34" charset="0"/>
            </a:endParaRPr>
          </a:p>
        </p:txBody>
      </p:sp>
      <p:pic>
        <p:nvPicPr>
          <p:cNvPr id="10296" name="Рисунок 32" descr="Описание: Можайск-ГО-ПП-01"/>
          <p:cNvPicPr>
            <a:picLocks noChangeAspect="1" noChangeArrowheads="1"/>
          </p:cNvPicPr>
          <p:nvPr/>
        </p:nvPicPr>
        <p:blipFill>
          <a:blip r:embed="rId2" cstate="print"/>
          <a:srcRect/>
          <a:stretch>
            <a:fillRect/>
          </a:stretch>
        </p:blipFill>
        <p:spPr bwMode="auto">
          <a:xfrm>
            <a:off x="474121" y="419100"/>
            <a:ext cx="723019" cy="7953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1259632" y="438150"/>
            <a:ext cx="7427168" cy="819150"/>
          </a:xfrm>
          <a:solidFill>
            <a:srgbClr val="F9FBB7"/>
          </a:solidFill>
        </p:spPr>
        <p:txBody>
          <a:bodyPr/>
          <a:lstStyle/>
          <a:p>
            <a:pPr algn="ctr"/>
            <a:r>
              <a:rPr lang="ru-RU" sz="1200" b="1" dirty="0" smtClean="0">
                <a:latin typeface="Times New Roman" pitchFamily="18" charset="0"/>
                <a:cs typeface="Times New Roman" pitchFamily="18" charset="0"/>
              </a:rPr>
              <a:t>Информация о расходах бюджета Можайского городского округа с учетом интересов целевых групп пользователей (физические и юридические лица) на которые направлены мероприятия муниципальных  программ  Можайского городского округа </a:t>
            </a:r>
          </a:p>
        </p:txBody>
      </p:sp>
      <p:graphicFrame>
        <p:nvGraphicFramePr>
          <p:cNvPr id="4" name="Содержимое 3"/>
          <p:cNvGraphicFramePr>
            <a:graphicFrameLocks noGrp="1"/>
          </p:cNvGraphicFramePr>
          <p:nvPr>
            <p:ph idx="1"/>
          </p:nvPr>
        </p:nvGraphicFramePr>
        <p:xfrm>
          <a:off x="428625" y="1268760"/>
          <a:ext cx="8276985" cy="5211473"/>
        </p:xfrm>
        <a:graphic>
          <a:graphicData uri="http://schemas.openxmlformats.org/drawingml/2006/table">
            <a:tbl>
              <a:tblPr firstRow="1" bandRow="1">
                <a:tableStyleId>{21E4AEA4-8DFA-4A89-87EB-49C32662AFE0}</a:tableStyleId>
              </a:tblPr>
              <a:tblGrid>
                <a:gridCol w="208284"/>
                <a:gridCol w="982763"/>
                <a:gridCol w="757937"/>
                <a:gridCol w="1042263"/>
                <a:gridCol w="720080"/>
                <a:gridCol w="1008112"/>
                <a:gridCol w="792088"/>
                <a:gridCol w="576064"/>
                <a:gridCol w="504056"/>
                <a:gridCol w="504056"/>
                <a:gridCol w="576064"/>
                <a:gridCol w="605218"/>
              </a:tblGrid>
              <a:tr h="274126">
                <a:tc rowSpan="2">
                  <a:txBody>
                    <a:bodyPr/>
                    <a:lstStyle/>
                    <a:p>
                      <a:pPr algn="ctr"/>
                      <a:r>
                        <a:rPr lang="ru-RU" sz="900" dirty="0" smtClean="0">
                          <a:solidFill>
                            <a:schemeClr val="tx1"/>
                          </a:solidFill>
                          <a:latin typeface="Times New Roman" pitchFamily="18" charset="0"/>
                          <a:cs typeface="Times New Roman" pitchFamily="18" charset="0"/>
                        </a:rPr>
                        <a:t>№</a:t>
                      </a:r>
                    </a:p>
                    <a:p>
                      <a:pPr algn="ctr"/>
                      <a:r>
                        <a:rPr lang="ru-RU" sz="900" dirty="0" err="1" smtClean="0">
                          <a:solidFill>
                            <a:schemeClr val="tx1"/>
                          </a:solidFill>
                          <a:latin typeface="Times New Roman" pitchFamily="18" charset="0"/>
                          <a:cs typeface="Times New Roman" pitchFamily="18" charset="0"/>
                        </a:rPr>
                        <a:t>п</a:t>
                      </a:r>
                      <a:r>
                        <a:rPr lang="ru-RU" sz="900" dirty="0" smtClean="0">
                          <a:solidFill>
                            <a:schemeClr val="tx1"/>
                          </a:solidFill>
                          <a:latin typeface="Times New Roman" pitchFamily="18" charset="0"/>
                          <a:cs typeface="Times New Roman" pitchFamily="18" charset="0"/>
                        </a:rPr>
                        <a:t>/</a:t>
                      </a:r>
                      <a:r>
                        <a:rPr lang="ru-RU" sz="900" dirty="0" err="1" smtClean="0">
                          <a:solidFill>
                            <a:schemeClr val="tx1"/>
                          </a:solidFill>
                          <a:latin typeface="Times New Roman" pitchFamily="18" charset="0"/>
                          <a:cs typeface="Times New Roman" pitchFamily="18" charset="0"/>
                        </a:rPr>
                        <a:t>п</a:t>
                      </a:r>
                      <a:endParaRPr lang="ru-RU" sz="9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Наименование</a:t>
                      </a:r>
                      <a:r>
                        <a:rPr lang="ru-RU" sz="900" baseline="0" dirty="0" smtClean="0">
                          <a:solidFill>
                            <a:schemeClr val="tx1"/>
                          </a:solidFill>
                          <a:latin typeface="Times New Roman" pitchFamily="18" charset="0"/>
                          <a:cs typeface="Times New Roman" pitchFamily="18" charset="0"/>
                        </a:rPr>
                        <a:t> нормативного правового акта </a:t>
                      </a:r>
                      <a:endParaRPr lang="ru-RU" sz="900" u="sng" dirty="0">
                        <a:solidFill>
                          <a:srgbClr val="C00000"/>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Наименование муниципальной</a:t>
                      </a:r>
                      <a:r>
                        <a:rPr lang="ru-RU" sz="900" baseline="0" dirty="0" smtClean="0">
                          <a:solidFill>
                            <a:schemeClr val="tx1"/>
                          </a:solidFill>
                          <a:latin typeface="Times New Roman" pitchFamily="18" charset="0"/>
                          <a:cs typeface="Times New Roman" pitchFamily="18" charset="0"/>
                        </a:rPr>
                        <a:t> программы</a:t>
                      </a:r>
                      <a:endParaRPr lang="ru-RU" sz="90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Мероприятие муниципальной программы</a:t>
                      </a:r>
                      <a:endParaRPr lang="ru-RU" sz="9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Численность представителей целевой группы, человек/ед.</a:t>
                      </a:r>
                      <a:endParaRPr lang="ru-RU" sz="90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Наименование меры поддержки</a:t>
                      </a:r>
                      <a:r>
                        <a:rPr lang="ru-RU" sz="900" baseline="0" dirty="0" smtClean="0">
                          <a:solidFill>
                            <a:schemeClr val="tx1"/>
                          </a:solidFill>
                          <a:latin typeface="Times New Roman" pitchFamily="18" charset="0"/>
                          <a:cs typeface="Times New Roman" pitchFamily="18" charset="0"/>
                        </a:rPr>
                        <a:t> </a:t>
                      </a:r>
                      <a:r>
                        <a:rPr lang="ru-RU" sz="900" i="0" u="none" baseline="0" dirty="0" smtClean="0">
                          <a:solidFill>
                            <a:schemeClr val="tx1"/>
                          </a:solidFill>
                          <a:latin typeface="Times New Roman" pitchFamily="18" charset="0"/>
                          <a:cs typeface="Times New Roman" pitchFamily="18" charset="0"/>
                        </a:rPr>
                        <a:t>(на которую направлены мероприятия муниципальной программы)</a:t>
                      </a:r>
                      <a:endParaRPr lang="ru-RU" sz="900" i="0" u="none"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Объем расходов бюджета Можайского городского</a:t>
                      </a:r>
                      <a:r>
                        <a:rPr lang="ru-RU" sz="900" baseline="0" dirty="0" smtClean="0">
                          <a:solidFill>
                            <a:schemeClr val="tx1"/>
                          </a:solidFill>
                          <a:latin typeface="Times New Roman" pitchFamily="18" charset="0"/>
                          <a:cs typeface="Times New Roman" pitchFamily="18" charset="0"/>
                        </a:rPr>
                        <a:t> округа, всего (тыс. руб.)</a:t>
                      </a:r>
                      <a:endParaRPr lang="ru-RU" sz="90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gridSpan="5">
                  <a:txBody>
                    <a:bodyPr/>
                    <a:lstStyle/>
                    <a:p>
                      <a:pPr algn="ctr"/>
                      <a:r>
                        <a:rPr lang="ru-RU" sz="900" dirty="0" smtClean="0">
                          <a:solidFill>
                            <a:schemeClr val="tx1"/>
                          </a:solidFill>
                          <a:latin typeface="Times New Roman" pitchFamily="18" charset="0"/>
                          <a:cs typeface="Times New Roman" pitchFamily="18" charset="0"/>
                        </a:rPr>
                        <a:t>в том числе, по годам:</a:t>
                      </a:r>
                      <a:endParaRPr lang="ru-RU" sz="9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endParaRPr lang="ru-RU"/>
                    </a:p>
                  </a:txBody>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r>
              <a:tr h="144445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ru-RU" sz="900" b="1" dirty="0" smtClean="0">
                          <a:solidFill>
                            <a:schemeClr val="tx1"/>
                          </a:solidFill>
                          <a:latin typeface="Times New Roman" pitchFamily="18" charset="0"/>
                          <a:cs typeface="Times New Roman" pitchFamily="18" charset="0"/>
                        </a:rPr>
                        <a:t>Отчет </a:t>
                      </a:r>
                    </a:p>
                    <a:p>
                      <a:pPr algn="ctr"/>
                      <a:r>
                        <a:rPr lang="ru-RU" sz="900" b="1" dirty="0" smtClean="0">
                          <a:solidFill>
                            <a:schemeClr val="tx1"/>
                          </a:solidFill>
                          <a:latin typeface="Times New Roman" pitchFamily="18" charset="0"/>
                          <a:cs typeface="Times New Roman" pitchFamily="18" charset="0"/>
                        </a:rPr>
                        <a:t>2021г </a:t>
                      </a:r>
                      <a:r>
                        <a:rPr lang="ru-RU" sz="900" b="1" baseline="0" dirty="0" smtClean="0">
                          <a:solidFill>
                            <a:schemeClr val="tx1"/>
                          </a:solidFill>
                          <a:latin typeface="Times New Roman" pitchFamily="18" charset="0"/>
                          <a:cs typeface="Times New Roman" pitchFamily="18" charset="0"/>
                        </a:rPr>
                        <a:t>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900" b="1" dirty="0" smtClean="0">
                          <a:solidFill>
                            <a:schemeClr val="tx1"/>
                          </a:solidFill>
                          <a:latin typeface="Times New Roman" pitchFamily="18" charset="0"/>
                          <a:cs typeface="Times New Roman" pitchFamily="18" charset="0"/>
                        </a:rPr>
                        <a:t>План 2022г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900" b="1" dirty="0" smtClean="0">
                          <a:solidFill>
                            <a:schemeClr val="tx1"/>
                          </a:solidFill>
                          <a:latin typeface="Times New Roman" pitchFamily="18" charset="0"/>
                          <a:cs typeface="Times New Roman" pitchFamily="18" charset="0"/>
                        </a:rPr>
                        <a:t>План 2023г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b="1" dirty="0" smtClean="0">
                          <a:solidFill>
                            <a:schemeClr val="tx1"/>
                          </a:solidFill>
                          <a:latin typeface="Times New Roman" pitchFamily="18" charset="0"/>
                          <a:cs typeface="Times New Roman" pitchFamily="18" charset="0"/>
                        </a:rPr>
                        <a:t>План 2024г</a:t>
                      </a:r>
                      <a:r>
                        <a:rPr lang="ru-RU" sz="900" b="1" baseline="0" dirty="0" smtClean="0">
                          <a:solidFill>
                            <a:schemeClr val="tx1"/>
                          </a:solidFill>
                          <a:latin typeface="Times New Roman" pitchFamily="18" charset="0"/>
                          <a:cs typeface="Times New Roman" pitchFamily="18" charset="0"/>
                        </a:rPr>
                        <a:t> </a:t>
                      </a:r>
                      <a:r>
                        <a:rPr lang="ru-RU" sz="900" b="1" dirty="0" smtClean="0">
                          <a:solidFill>
                            <a:schemeClr val="tx1"/>
                          </a:solidFill>
                          <a:latin typeface="Times New Roman" pitchFamily="18" charset="0"/>
                          <a:cs typeface="Times New Roman" pitchFamily="18" charset="0"/>
                        </a:rPr>
                        <a:t>тыс. руб.</a:t>
                      </a:r>
                    </a:p>
                    <a:p>
                      <a:pPr algn="ct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900" b="1" dirty="0" smtClean="0">
                          <a:solidFill>
                            <a:schemeClr val="tx1"/>
                          </a:solidFill>
                          <a:latin typeface="Times New Roman" pitchFamily="18" charset="0"/>
                          <a:cs typeface="Times New Roman" pitchFamily="18" charset="0"/>
                        </a:rPr>
                        <a:t>План 2025г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r>
              <a:tr h="1809807">
                <a:tc>
                  <a:txBody>
                    <a:bodyPr/>
                    <a:lstStyle/>
                    <a:p>
                      <a:pPr algn="ctr"/>
                      <a:r>
                        <a:rPr lang="ru-RU" sz="900" i="0" dirty="0" smtClean="0">
                          <a:latin typeface="Times New Roman" pitchFamily="18" charset="0"/>
                          <a:cs typeface="Times New Roman" pitchFamily="18" charset="0"/>
                        </a:rPr>
                        <a:t>5</a:t>
                      </a:r>
                      <a:endParaRPr lang="ru-RU" sz="900" i="0" dirty="0">
                        <a:latin typeface="Times New Roman" pitchFamily="18" charset="0"/>
                        <a:cs typeface="Times New Roman" pitchFamily="18" charset="0"/>
                      </a:endParaRPr>
                    </a:p>
                  </a:txBody>
                  <a:tcPr marL="91442" marR="91442" marT="45712" marB="45712"/>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Постановление Администрации Можайского городского округа от 15.01.2020 № 36-П «Об утверждении муниципальной программы «Предпринимательство» на 2020-2024 годы (с учетом изменений)</a:t>
                      </a: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«Предпринимательство» на 2020-2024 годы</a:t>
                      </a: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Частичная компенсация субъектам малого и среднего предпринимательства затрат, связанных с приобретением оборудования в целях создания и (или) развития либо модернизации производства товаров (работ, услуг)</a:t>
                      </a:r>
                    </a:p>
                  </a:txBody>
                  <a:tcPr marL="90000" marR="90000" marT="78936" marB="46800" horzOverflow="overflow"/>
                </a:tc>
                <a:tc>
                  <a:txBody>
                    <a:bodyPr/>
                    <a:lstStyle/>
                    <a:p>
                      <a:pPr marL="0" marR="0" lvl="0" indent="0" algn="ctr"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140</a:t>
                      </a:r>
                      <a:r>
                        <a:rPr kumimoji="0" lang="en-US"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0000" marR="90000" marT="78936" marB="46800" horzOverflow="overflow"/>
                </a:tc>
                <a:tc>
                  <a:txBody>
                    <a:bodyPr/>
                    <a:lstStyle/>
                    <a:p>
                      <a:pPr marL="0" marR="0" lvl="0" indent="0" algn="l"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Частичная  компенсация субъектам малого и среднего предпринимательства затрат, связанных с приобретением оборудования в целях создания и (или) развития либо модернизации производства товаров (работ, услуг) </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3750,0</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250,0</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500,0</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1000,0</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1000,0</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1000,0</a:t>
                      </a:r>
                    </a:p>
                  </a:txBody>
                  <a:tcPr marT="68520" horzOverflow="overflow"/>
                </a:tc>
              </a:tr>
              <a:tr h="1122193">
                <a:tc>
                  <a:txBody>
                    <a:bodyPr/>
                    <a:lstStyle/>
                    <a:p>
                      <a:pPr algn="ctr"/>
                      <a:r>
                        <a:rPr lang="ru-RU" sz="1000" dirty="0" smtClean="0">
                          <a:latin typeface="Times New Roman" pitchFamily="18" charset="0"/>
                          <a:cs typeface="Times New Roman" pitchFamily="18" charset="0"/>
                        </a:rPr>
                        <a:t>6</a:t>
                      </a:r>
                      <a:endParaRPr lang="ru-RU" sz="1000" dirty="0">
                        <a:latin typeface="Times New Roman" pitchFamily="18" charset="0"/>
                        <a:cs typeface="Times New Roman" pitchFamily="18" charset="0"/>
                      </a:endParaRPr>
                    </a:p>
                  </a:txBody>
                  <a:tcPr marL="91442" marR="91442" marT="45712" marB="45712"/>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Постановление Администрации Можайского городского округа от 12.12.2019  № 4611-П «Об утверждении муниципальной программы «Архитектура и градостроительство» на 2020-2024 годы (с учетом изменений)</a:t>
                      </a: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«Архитектура и градостроительство» на 2020-2024 годы</a:t>
                      </a: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Обеспечение мер по ликвидации самовольных, недостроенных и аварийных объектов на территории муниципального образования Московской области</a:t>
                      </a:r>
                    </a:p>
                  </a:txBody>
                  <a:tcPr marL="90000" marR="90000" marT="78936" marB="46800" horzOverflow="overflow"/>
                </a:tc>
                <a:tc>
                  <a:txBody>
                    <a:bodyPr/>
                    <a:lstStyle/>
                    <a:p>
                      <a:pPr marL="0" marR="0" lvl="0" indent="0" algn="ctr"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a:t>
                      </a:r>
                    </a:p>
                  </a:txBody>
                  <a:tcPr marL="90000" marR="90000" marT="78936" marB="46800" horzOverflow="overflow"/>
                </a:tc>
                <a:tc>
                  <a:txBody>
                    <a:bodyPr/>
                    <a:lstStyle/>
                    <a:p>
                      <a:pPr marL="0" marR="0" lvl="0" indent="0" algn="l"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Обеспечение мер по ликвидации самовольных, недостроенных и аварийных объектов на территории Можайского городского округа</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6 438,3</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1 739,1</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1 611,2</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3 088,0</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0</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0</a:t>
                      </a:r>
                    </a:p>
                  </a:txBody>
                  <a:tcPr marT="68520" horzOverflow="overflow"/>
                </a:tc>
              </a:tr>
            </a:tbl>
          </a:graphicData>
        </a:graphic>
      </p:graphicFrame>
      <p:sp>
        <p:nvSpPr>
          <p:cNvPr id="6" name="Прямоугольник 5"/>
          <p:cNvSpPr/>
          <p:nvPr/>
        </p:nvSpPr>
        <p:spPr>
          <a:xfrm>
            <a:off x="6424599" y="6456342"/>
            <a:ext cx="2357425" cy="523875"/>
          </a:xfrm>
          <a:prstGeom prst="rect">
            <a:avLst/>
          </a:prstGeom>
        </p:spPr>
        <p:txBody>
          <a:bodyPr wrap="square">
            <a:spAutoFit/>
          </a:bodyPr>
          <a:lstStyle/>
          <a:p>
            <a:pPr algn="r"/>
            <a:r>
              <a:rPr 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latin typeface="Times New Roman" pitchFamily="18" charset="0"/>
              <a:cs typeface="Times New Roman" pitchFamily="18" charset="0"/>
            </a:endParaRPr>
          </a:p>
          <a:p>
            <a:pPr algn="r">
              <a:defRPr/>
            </a:pPr>
            <a:endParaRPr lang="ru-RU" sz="1400" dirty="0">
              <a:latin typeface="Arial" pitchFamily="34" charset="0"/>
            </a:endParaRPr>
          </a:p>
        </p:txBody>
      </p:sp>
      <p:pic>
        <p:nvPicPr>
          <p:cNvPr id="10296" name="Рисунок 32" descr="Описание: Можайск-ГО-ПП-01"/>
          <p:cNvPicPr>
            <a:picLocks noChangeAspect="1" noChangeArrowheads="1"/>
          </p:cNvPicPr>
          <p:nvPr/>
        </p:nvPicPr>
        <p:blipFill>
          <a:blip r:embed="rId2" cstate="print"/>
          <a:srcRect/>
          <a:stretch>
            <a:fillRect/>
          </a:stretch>
        </p:blipFill>
        <p:spPr bwMode="auto">
          <a:xfrm>
            <a:off x="482760" y="428604"/>
            <a:ext cx="731653" cy="8048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1071563" y="390525"/>
            <a:ext cx="7615237" cy="704850"/>
          </a:xfrm>
          <a:solidFill>
            <a:srgbClr val="F9FBB7"/>
          </a:solidFill>
        </p:spPr>
        <p:txBody>
          <a:bodyPr/>
          <a:lstStyle/>
          <a:p>
            <a:pPr algn="ctr"/>
            <a:r>
              <a:rPr lang="ru-RU" sz="1200" b="1" dirty="0" smtClean="0">
                <a:latin typeface="Times New Roman" pitchFamily="18" charset="0"/>
                <a:cs typeface="Times New Roman" pitchFamily="18" charset="0"/>
              </a:rPr>
              <a:t>Информация о расходах бюджета Можайского городского округа с учетом интересов целевых групп пользователей (физические и юридические лица) на которые направлены мероприятия муниципальных  программ  Можайского городского округа </a:t>
            </a:r>
          </a:p>
        </p:txBody>
      </p:sp>
      <p:graphicFrame>
        <p:nvGraphicFramePr>
          <p:cNvPr id="4" name="Содержимое 3"/>
          <p:cNvGraphicFramePr>
            <a:graphicFrameLocks noGrp="1"/>
          </p:cNvGraphicFramePr>
          <p:nvPr>
            <p:ph idx="1"/>
          </p:nvPr>
        </p:nvGraphicFramePr>
        <p:xfrm>
          <a:off x="423861" y="1111615"/>
          <a:ext cx="8276985" cy="5430092"/>
        </p:xfrm>
        <a:graphic>
          <a:graphicData uri="http://schemas.openxmlformats.org/drawingml/2006/table">
            <a:tbl>
              <a:tblPr firstRow="1" bandRow="1">
                <a:tableStyleId>{21E4AEA4-8DFA-4A89-87EB-49C32662AFE0}</a:tableStyleId>
              </a:tblPr>
              <a:tblGrid>
                <a:gridCol w="208284"/>
                <a:gridCol w="927993"/>
                <a:gridCol w="812707"/>
                <a:gridCol w="1042263"/>
                <a:gridCol w="720080"/>
                <a:gridCol w="936878"/>
                <a:gridCol w="785818"/>
                <a:gridCol w="571504"/>
                <a:gridCol w="500066"/>
                <a:gridCol w="590110"/>
                <a:gridCol w="576064"/>
                <a:gridCol w="605218"/>
              </a:tblGrid>
              <a:tr h="226530">
                <a:tc rowSpan="2">
                  <a:txBody>
                    <a:bodyPr/>
                    <a:lstStyle/>
                    <a:p>
                      <a:pPr algn="ctr"/>
                      <a:r>
                        <a:rPr lang="ru-RU" sz="850" dirty="0" smtClean="0">
                          <a:solidFill>
                            <a:schemeClr val="tx1"/>
                          </a:solidFill>
                          <a:latin typeface="Times New Roman" pitchFamily="18" charset="0"/>
                          <a:cs typeface="Times New Roman" pitchFamily="18" charset="0"/>
                        </a:rPr>
                        <a:t>№</a:t>
                      </a:r>
                    </a:p>
                    <a:p>
                      <a:pPr algn="ctr"/>
                      <a:r>
                        <a:rPr lang="ru-RU" sz="850" dirty="0" err="1" smtClean="0">
                          <a:solidFill>
                            <a:schemeClr val="tx1"/>
                          </a:solidFill>
                          <a:latin typeface="Times New Roman" pitchFamily="18" charset="0"/>
                          <a:cs typeface="Times New Roman" pitchFamily="18" charset="0"/>
                        </a:rPr>
                        <a:t>п</a:t>
                      </a:r>
                      <a:r>
                        <a:rPr lang="ru-RU" sz="850" dirty="0" smtClean="0">
                          <a:solidFill>
                            <a:schemeClr val="tx1"/>
                          </a:solidFill>
                          <a:latin typeface="Times New Roman" pitchFamily="18" charset="0"/>
                          <a:cs typeface="Times New Roman" pitchFamily="18" charset="0"/>
                        </a:rPr>
                        <a:t>/</a:t>
                      </a:r>
                      <a:r>
                        <a:rPr lang="ru-RU" sz="850" dirty="0" err="1" smtClean="0">
                          <a:solidFill>
                            <a:schemeClr val="tx1"/>
                          </a:solidFill>
                          <a:latin typeface="Times New Roman" pitchFamily="18" charset="0"/>
                          <a:cs typeface="Times New Roman" pitchFamily="18" charset="0"/>
                        </a:rPr>
                        <a:t>п</a:t>
                      </a:r>
                      <a:endParaRPr lang="ru-RU" sz="85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850" dirty="0" smtClean="0">
                          <a:solidFill>
                            <a:schemeClr val="tx1"/>
                          </a:solidFill>
                          <a:latin typeface="Times New Roman" pitchFamily="18" charset="0"/>
                          <a:cs typeface="Times New Roman" pitchFamily="18" charset="0"/>
                        </a:rPr>
                        <a:t>Наименование</a:t>
                      </a:r>
                      <a:r>
                        <a:rPr lang="ru-RU" sz="850" baseline="0" dirty="0" smtClean="0">
                          <a:solidFill>
                            <a:schemeClr val="tx1"/>
                          </a:solidFill>
                          <a:latin typeface="Times New Roman" pitchFamily="18" charset="0"/>
                          <a:cs typeface="Times New Roman" pitchFamily="18" charset="0"/>
                        </a:rPr>
                        <a:t> нормативного правового акта </a:t>
                      </a:r>
                      <a:endParaRPr lang="ru-RU" sz="850" u="sng" dirty="0">
                        <a:solidFill>
                          <a:srgbClr val="C00000"/>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850" dirty="0" smtClean="0">
                          <a:solidFill>
                            <a:schemeClr val="tx1"/>
                          </a:solidFill>
                          <a:latin typeface="Times New Roman" pitchFamily="18" charset="0"/>
                          <a:cs typeface="Times New Roman" pitchFamily="18" charset="0"/>
                        </a:rPr>
                        <a:t>Наименование муниципальной</a:t>
                      </a:r>
                      <a:r>
                        <a:rPr lang="ru-RU" sz="850" baseline="0" dirty="0" smtClean="0">
                          <a:solidFill>
                            <a:schemeClr val="tx1"/>
                          </a:solidFill>
                          <a:latin typeface="Times New Roman" pitchFamily="18" charset="0"/>
                          <a:cs typeface="Times New Roman" pitchFamily="18" charset="0"/>
                        </a:rPr>
                        <a:t> программы</a:t>
                      </a:r>
                      <a:endParaRPr lang="ru-RU" sz="85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850" dirty="0" smtClean="0">
                          <a:solidFill>
                            <a:schemeClr val="tx1"/>
                          </a:solidFill>
                          <a:latin typeface="Times New Roman" pitchFamily="18" charset="0"/>
                          <a:cs typeface="Times New Roman" pitchFamily="18" charset="0"/>
                        </a:rPr>
                        <a:t>Мероприятие муниципальной программы</a:t>
                      </a:r>
                      <a:endParaRPr lang="ru-RU" sz="85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850" dirty="0" smtClean="0">
                          <a:solidFill>
                            <a:schemeClr val="tx1"/>
                          </a:solidFill>
                          <a:latin typeface="Times New Roman" pitchFamily="18" charset="0"/>
                          <a:cs typeface="Times New Roman" pitchFamily="18" charset="0"/>
                        </a:rPr>
                        <a:t>Численность представителей целевой группы, человек/ед.</a:t>
                      </a:r>
                      <a:endParaRPr lang="ru-RU" sz="85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850" dirty="0" smtClean="0">
                          <a:solidFill>
                            <a:schemeClr val="tx1"/>
                          </a:solidFill>
                          <a:latin typeface="Times New Roman" pitchFamily="18" charset="0"/>
                          <a:cs typeface="Times New Roman" pitchFamily="18" charset="0"/>
                        </a:rPr>
                        <a:t>Наименование меры поддержки</a:t>
                      </a:r>
                      <a:r>
                        <a:rPr lang="ru-RU" sz="850" baseline="0" dirty="0" smtClean="0">
                          <a:solidFill>
                            <a:schemeClr val="tx1"/>
                          </a:solidFill>
                          <a:latin typeface="Times New Roman" pitchFamily="18" charset="0"/>
                          <a:cs typeface="Times New Roman" pitchFamily="18" charset="0"/>
                        </a:rPr>
                        <a:t> </a:t>
                      </a:r>
                      <a:r>
                        <a:rPr lang="ru-RU" sz="850" i="0" u="none" baseline="0" dirty="0" smtClean="0">
                          <a:solidFill>
                            <a:schemeClr val="tx1"/>
                          </a:solidFill>
                          <a:latin typeface="Times New Roman" pitchFamily="18" charset="0"/>
                          <a:cs typeface="Times New Roman" pitchFamily="18" charset="0"/>
                        </a:rPr>
                        <a:t>(на которую направлены мероприятия муниципальной программы)</a:t>
                      </a:r>
                      <a:endParaRPr lang="ru-RU" sz="850" i="0" u="none"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850" dirty="0" smtClean="0">
                          <a:solidFill>
                            <a:schemeClr val="tx1"/>
                          </a:solidFill>
                          <a:latin typeface="Times New Roman" pitchFamily="18" charset="0"/>
                          <a:cs typeface="Times New Roman" pitchFamily="18" charset="0"/>
                        </a:rPr>
                        <a:t>Объем расходов бюджета Можайского городского</a:t>
                      </a:r>
                      <a:r>
                        <a:rPr lang="ru-RU" sz="850" baseline="0" dirty="0" smtClean="0">
                          <a:solidFill>
                            <a:schemeClr val="tx1"/>
                          </a:solidFill>
                          <a:latin typeface="Times New Roman" pitchFamily="18" charset="0"/>
                          <a:cs typeface="Times New Roman" pitchFamily="18" charset="0"/>
                        </a:rPr>
                        <a:t> округа, всего (тыс. руб.)</a:t>
                      </a:r>
                      <a:endParaRPr lang="ru-RU" sz="85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gridSpan="5">
                  <a:txBody>
                    <a:bodyPr/>
                    <a:lstStyle/>
                    <a:p>
                      <a:pPr algn="ctr"/>
                      <a:r>
                        <a:rPr lang="ru-RU" sz="900" dirty="0" smtClean="0">
                          <a:solidFill>
                            <a:schemeClr val="tx1"/>
                          </a:solidFill>
                          <a:latin typeface="Times New Roman" pitchFamily="18" charset="0"/>
                          <a:cs typeface="Times New Roman" pitchFamily="18" charset="0"/>
                        </a:rPr>
                        <a:t>в том числе, по годам:</a:t>
                      </a:r>
                      <a:endParaRPr lang="ru-RU" sz="9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endParaRPr lang="ru-RU"/>
                    </a:p>
                  </a:txBody>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r>
              <a:tr h="91523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ru-RU" sz="850" b="1" dirty="0" smtClean="0">
                          <a:solidFill>
                            <a:schemeClr val="tx1"/>
                          </a:solidFill>
                          <a:latin typeface="Times New Roman" pitchFamily="18" charset="0"/>
                          <a:cs typeface="Times New Roman" pitchFamily="18" charset="0"/>
                        </a:rPr>
                        <a:t>Отчет </a:t>
                      </a:r>
                    </a:p>
                    <a:p>
                      <a:pPr algn="ctr"/>
                      <a:r>
                        <a:rPr lang="ru-RU" sz="850" b="1" dirty="0" smtClean="0">
                          <a:solidFill>
                            <a:schemeClr val="tx1"/>
                          </a:solidFill>
                          <a:latin typeface="Times New Roman" pitchFamily="18" charset="0"/>
                          <a:cs typeface="Times New Roman" pitchFamily="18" charset="0"/>
                        </a:rPr>
                        <a:t>2021г </a:t>
                      </a:r>
                      <a:r>
                        <a:rPr lang="ru-RU" sz="850" b="1" baseline="0" dirty="0" smtClean="0">
                          <a:solidFill>
                            <a:schemeClr val="tx1"/>
                          </a:solidFill>
                          <a:latin typeface="Times New Roman" pitchFamily="18" charset="0"/>
                          <a:cs typeface="Times New Roman" pitchFamily="18" charset="0"/>
                        </a:rPr>
                        <a:t> тыс. руб.</a:t>
                      </a:r>
                      <a:endParaRPr lang="ru-RU" sz="85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850" b="1" dirty="0" smtClean="0">
                          <a:solidFill>
                            <a:schemeClr val="tx1"/>
                          </a:solidFill>
                          <a:latin typeface="Times New Roman" pitchFamily="18" charset="0"/>
                          <a:cs typeface="Times New Roman" pitchFamily="18" charset="0"/>
                        </a:rPr>
                        <a:t>План 2022г тыс. руб.</a:t>
                      </a:r>
                      <a:endParaRPr lang="ru-RU" sz="85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850" b="1" dirty="0" smtClean="0">
                          <a:solidFill>
                            <a:schemeClr val="tx1"/>
                          </a:solidFill>
                          <a:latin typeface="Times New Roman" pitchFamily="18" charset="0"/>
                          <a:cs typeface="Times New Roman" pitchFamily="18" charset="0"/>
                        </a:rPr>
                        <a:t>План 2023г тыс. руб.</a:t>
                      </a:r>
                      <a:endParaRPr lang="ru-RU" sz="85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50" b="1" dirty="0" smtClean="0">
                          <a:solidFill>
                            <a:schemeClr val="tx1"/>
                          </a:solidFill>
                          <a:latin typeface="Times New Roman" pitchFamily="18" charset="0"/>
                          <a:cs typeface="Times New Roman" pitchFamily="18" charset="0"/>
                        </a:rPr>
                        <a:t>План 2024г</a:t>
                      </a:r>
                      <a:r>
                        <a:rPr lang="ru-RU" sz="850" b="1" baseline="0" dirty="0" smtClean="0">
                          <a:solidFill>
                            <a:schemeClr val="tx1"/>
                          </a:solidFill>
                          <a:latin typeface="Times New Roman" pitchFamily="18" charset="0"/>
                          <a:cs typeface="Times New Roman" pitchFamily="18" charset="0"/>
                        </a:rPr>
                        <a:t> </a:t>
                      </a:r>
                      <a:r>
                        <a:rPr lang="ru-RU" sz="850" b="1" dirty="0" smtClean="0">
                          <a:solidFill>
                            <a:schemeClr val="tx1"/>
                          </a:solidFill>
                          <a:latin typeface="Times New Roman" pitchFamily="18" charset="0"/>
                          <a:cs typeface="Times New Roman" pitchFamily="18" charset="0"/>
                        </a:rPr>
                        <a:t>тыс. руб.</a:t>
                      </a:r>
                    </a:p>
                    <a:p>
                      <a:pPr algn="ctr"/>
                      <a:endParaRPr lang="ru-RU" sz="85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850" b="1" dirty="0" smtClean="0">
                          <a:solidFill>
                            <a:schemeClr val="tx1"/>
                          </a:solidFill>
                          <a:latin typeface="Times New Roman" pitchFamily="18" charset="0"/>
                          <a:cs typeface="Times New Roman" pitchFamily="18" charset="0"/>
                        </a:rPr>
                        <a:t>План 2025г тыс. руб.</a:t>
                      </a:r>
                      <a:endParaRPr lang="ru-RU" sz="85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r>
              <a:tr h="4247453">
                <a:tc>
                  <a:txBody>
                    <a:bodyPr/>
                    <a:lstStyle/>
                    <a:p>
                      <a:pPr algn="ctr"/>
                      <a:r>
                        <a:rPr lang="ru-RU" sz="1000" dirty="0" smtClean="0">
                          <a:latin typeface="Times New Roman" pitchFamily="18" charset="0"/>
                          <a:cs typeface="Times New Roman" pitchFamily="18" charset="0"/>
                        </a:rPr>
                        <a:t>7</a:t>
                      </a:r>
                      <a:endParaRPr lang="ru-RU" sz="1000" dirty="0">
                        <a:latin typeface="Times New Roman" pitchFamily="18" charset="0"/>
                        <a:cs typeface="Times New Roman" pitchFamily="18" charset="0"/>
                      </a:endParaRPr>
                    </a:p>
                  </a:txBody>
                  <a:tcPr marL="91442" marR="91442" marT="45712" marB="45712"/>
                </a:tc>
                <a:tc>
                  <a:txBody>
                    <a:bodyPr/>
                    <a:lstStyle/>
                    <a:p>
                      <a:pPr algn="l">
                        <a:lnSpc>
                          <a:spcPct val="100000"/>
                        </a:lnSpc>
                        <a:tabLst>
                          <a:tab pos="0" algn="l"/>
                        </a:tabLst>
                      </a:pPr>
                      <a:r>
                        <a:rPr lang="ru-RU" sz="700" b="0" strike="noStrike" spc="-1" dirty="0" smtClean="0">
                          <a:solidFill>
                            <a:schemeClr val="tx1"/>
                          </a:solidFill>
                          <a:latin typeface="Times New Roman" pitchFamily="18" charset="0"/>
                          <a:ea typeface="Microsoft YaHei"/>
                          <a:cs typeface="Times New Roman" pitchFamily="18" charset="0"/>
                        </a:rPr>
                        <a:t>Постановление Администрации Можайского ГО от 16.12.2019 № 4657-П</a:t>
                      </a:r>
                      <a:r>
                        <a:rPr lang="ru-RU" sz="700" b="0" strike="noStrike" spc="-1" baseline="0" dirty="0" smtClean="0">
                          <a:solidFill>
                            <a:schemeClr val="tx1"/>
                          </a:solidFill>
                          <a:latin typeface="Times New Roman" pitchFamily="18" charset="0"/>
                          <a:ea typeface="Microsoft YaHei"/>
                          <a:cs typeface="Times New Roman" pitchFamily="18" charset="0"/>
                        </a:rPr>
                        <a:t> </a:t>
                      </a:r>
                      <a:r>
                        <a:rPr lang="ru-RU" sz="700" b="0" strike="noStrike" spc="-1" dirty="0" smtClean="0">
                          <a:solidFill>
                            <a:schemeClr val="tx1"/>
                          </a:solidFill>
                          <a:latin typeface="Times New Roman" pitchFamily="18" charset="0"/>
                          <a:ea typeface="Microsoft YaHei"/>
                          <a:cs typeface="Times New Roman" pitchFamily="18" charset="0"/>
                        </a:rPr>
                        <a:t>«Об утверждении муниципальной программы Можайского городского округа «Спорт» на 2020-2024 годы</a:t>
                      </a:r>
                      <a:r>
                        <a:rPr lang="ru-RU" sz="700" b="0" strike="noStrike" spc="-1" baseline="0" dirty="0" smtClean="0">
                          <a:solidFill>
                            <a:schemeClr val="tx1"/>
                          </a:solidFill>
                          <a:latin typeface="Times New Roman" pitchFamily="18" charset="0"/>
                          <a:ea typeface="Microsoft YaHei"/>
                          <a:cs typeface="Times New Roman" pitchFamily="18" charset="0"/>
                        </a:rPr>
                        <a:t> </a:t>
                      </a:r>
                      <a:r>
                        <a:rPr lang="ru-RU" sz="700" b="0" strike="noStrike" spc="-1" dirty="0" smtClean="0">
                          <a:solidFill>
                            <a:schemeClr val="tx1"/>
                          </a:solidFill>
                          <a:latin typeface="Times New Roman" pitchFamily="18" charset="0"/>
                          <a:ea typeface="Microsoft YaHei"/>
                          <a:cs typeface="Times New Roman" pitchFamily="18" charset="0"/>
                        </a:rPr>
                        <a:t>(с учетом изменений). Постановление Администрации Можайского ГО от 17.05.2019 №  1670-П «Об утверждении </a:t>
                      </a:r>
                      <a:r>
                        <a:rPr lang="ru-RU" sz="700" b="0" strike="noStrike" spc="-1" dirty="0" smtClean="0">
                          <a:solidFill>
                            <a:schemeClr val="tx1"/>
                          </a:solidFill>
                          <a:latin typeface="Times New Roman" pitchFamily="18" charset="0"/>
                          <a:cs typeface="Times New Roman" pitchFamily="18" charset="0"/>
                        </a:rPr>
                        <a:t>Положения о стипендиях и</a:t>
                      </a:r>
                    </a:p>
                    <a:p>
                      <a:pPr algn="l">
                        <a:lnSpc>
                          <a:spcPct val="100000"/>
                        </a:lnSpc>
                        <a:tabLst>
                          <a:tab pos="0" algn="l"/>
                        </a:tabLst>
                      </a:pPr>
                      <a:r>
                        <a:rPr lang="ru-RU" sz="700" b="0" strike="noStrike" spc="-1" dirty="0" smtClean="0">
                          <a:solidFill>
                            <a:schemeClr val="tx1"/>
                          </a:solidFill>
                          <a:latin typeface="Times New Roman" pitchFamily="18" charset="0"/>
                          <a:cs typeface="Times New Roman" pitchFamily="18" charset="0"/>
                        </a:rPr>
                        <a:t>единовременных выплатах за высокие достижения в спорте», </a:t>
                      </a:r>
                    </a:p>
                    <a:p>
                      <a:pPr marL="0" marR="0" lvl="0" indent="0" algn="l" defTabSz="44958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700" b="0" i="0" u="none" strike="noStrike" cap="none" normalizeH="0" baseline="0" dirty="0" smtClean="0">
                          <a:ln>
                            <a:noFill/>
                          </a:ln>
                          <a:solidFill>
                            <a:schemeClr val="tx1"/>
                          </a:solidFill>
                          <a:effectLst/>
                          <a:latin typeface="Times New Roman" pitchFamily="18" charset="0"/>
                          <a:cs typeface="Times New Roman" pitchFamily="18" charset="0"/>
                        </a:rPr>
                        <a:t>Постановление Администрации Можайского ГО МО от 31.01.2022 № 210-П «Об утверждении Положения о стипендиях и единовременных выплатах за высокие достижения в спорте»</a:t>
                      </a: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«Спорт» на 2020-2024 годы</a:t>
                      </a: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r>
                        <a:rPr lang="ru-RU" sz="900" kern="1200" dirty="0" smtClean="0">
                          <a:solidFill>
                            <a:schemeClr val="tx1"/>
                          </a:solidFill>
                          <a:latin typeface="Times New Roman" pitchFamily="18" charset="0"/>
                          <a:ea typeface="+mn-ea"/>
                          <a:cs typeface="Times New Roman" pitchFamily="18" charset="0"/>
                        </a:rPr>
                        <a:t>Расходы на обеспечение деятельности (оказание услуг) муниципальных учреждений по подготовке спортивных команд и спортивного резерва (финансовое поощрение за высокие достижения в спорте)</a:t>
                      </a:r>
                    </a:p>
                  </a:txBody>
                  <a:tcPr marL="90000" marR="90000" marT="78936" marB="46800" horzOverflow="overflow"/>
                </a:tc>
                <a:tc>
                  <a:txBody>
                    <a:bodyPr/>
                    <a:lstStyle/>
                    <a:p>
                      <a:pPr marL="0" marR="0" lvl="0" indent="0" algn="ctr"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116</a:t>
                      </a:r>
                    </a:p>
                  </a:txBody>
                  <a:tcPr marL="90000" marR="90000" marT="78936" marB="46800" horzOverflow="overflow"/>
                </a:tc>
                <a:tc>
                  <a:txBody>
                    <a:bodyPr/>
                    <a:lstStyle/>
                    <a:p>
                      <a:pPr marL="0" marR="0" lvl="0" indent="0" algn="l"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Выплата стипендий и единовременных выплат за высокие достижения в спорте</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8 346,5</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1456,0</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1130,5</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1 920,0</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1 920,0</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1 920,0</a:t>
                      </a:r>
                    </a:p>
                  </a:txBody>
                  <a:tcPr marT="68520" horzOverflow="overflow"/>
                </a:tc>
              </a:tr>
            </a:tbl>
          </a:graphicData>
        </a:graphic>
      </p:graphicFrame>
      <p:sp>
        <p:nvSpPr>
          <p:cNvPr id="6" name="Прямоугольник 5"/>
          <p:cNvSpPr/>
          <p:nvPr/>
        </p:nvSpPr>
        <p:spPr>
          <a:xfrm>
            <a:off x="6453178" y="6489680"/>
            <a:ext cx="2357425" cy="523875"/>
          </a:xfrm>
          <a:prstGeom prst="rect">
            <a:avLst/>
          </a:prstGeom>
        </p:spPr>
        <p:txBody>
          <a:bodyPr wrap="square">
            <a:spAutoFit/>
          </a:bodyPr>
          <a:lstStyle/>
          <a:p>
            <a:pPr algn="r"/>
            <a:r>
              <a:rPr 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latin typeface="Times New Roman" pitchFamily="18" charset="0"/>
              <a:cs typeface="Times New Roman" pitchFamily="18" charset="0"/>
            </a:endParaRPr>
          </a:p>
          <a:p>
            <a:pPr algn="r">
              <a:defRPr/>
            </a:pPr>
            <a:endParaRPr lang="ru-RU" sz="1400" dirty="0">
              <a:latin typeface="Arial" pitchFamily="34" charset="0"/>
            </a:endParaRPr>
          </a:p>
        </p:txBody>
      </p:sp>
      <p:pic>
        <p:nvPicPr>
          <p:cNvPr id="10296" name="Рисунок 32" descr="Описание: Можайск-ГО-ПП-01"/>
          <p:cNvPicPr>
            <a:picLocks noChangeAspect="1" noChangeArrowheads="1"/>
          </p:cNvPicPr>
          <p:nvPr/>
        </p:nvPicPr>
        <p:blipFill>
          <a:blip r:embed="rId2" cstate="print"/>
          <a:srcRect/>
          <a:stretch>
            <a:fillRect/>
          </a:stretch>
        </p:blipFill>
        <p:spPr bwMode="auto">
          <a:xfrm>
            <a:off x="419100" y="358576"/>
            <a:ext cx="690811" cy="7598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1071563" y="381000"/>
            <a:ext cx="7615237" cy="690563"/>
          </a:xfrm>
          <a:solidFill>
            <a:srgbClr val="F9FBB7"/>
          </a:solidFill>
        </p:spPr>
        <p:txBody>
          <a:bodyPr/>
          <a:lstStyle/>
          <a:p>
            <a:pPr algn="ctr"/>
            <a:r>
              <a:rPr lang="ru-RU" sz="1200" b="1" dirty="0" smtClean="0">
                <a:latin typeface="Times New Roman" pitchFamily="18" charset="0"/>
                <a:cs typeface="Times New Roman" pitchFamily="18" charset="0"/>
              </a:rPr>
              <a:t>Информация о расходах бюджета Можайского городского округа с учетом интересов целевых групп пользователей (физические и юридические лица) на которые направлены мероприятия муниципальных  программ  Можайского городского округа </a:t>
            </a:r>
          </a:p>
        </p:txBody>
      </p:sp>
      <p:graphicFrame>
        <p:nvGraphicFramePr>
          <p:cNvPr id="4" name="Содержимое 3"/>
          <p:cNvGraphicFramePr>
            <a:graphicFrameLocks noGrp="1"/>
          </p:cNvGraphicFramePr>
          <p:nvPr>
            <p:ph idx="1"/>
          </p:nvPr>
        </p:nvGraphicFramePr>
        <p:xfrm>
          <a:off x="419100" y="1097312"/>
          <a:ext cx="8276985" cy="5389214"/>
        </p:xfrm>
        <a:graphic>
          <a:graphicData uri="http://schemas.openxmlformats.org/drawingml/2006/table">
            <a:tbl>
              <a:tblPr firstRow="1" bandRow="1">
                <a:tableStyleId>{21E4AEA4-8DFA-4A89-87EB-49C32662AFE0}</a:tableStyleId>
              </a:tblPr>
              <a:tblGrid>
                <a:gridCol w="208284"/>
                <a:gridCol w="927993"/>
                <a:gridCol w="812707"/>
                <a:gridCol w="1042263"/>
                <a:gridCol w="720080"/>
                <a:gridCol w="1008112"/>
                <a:gridCol w="792088"/>
                <a:gridCol w="498761"/>
                <a:gridCol w="581359"/>
                <a:gridCol w="633087"/>
                <a:gridCol w="571504"/>
                <a:gridCol w="480747"/>
              </a:tblGrid>
              <a:tr h="221839">
                <a:tc rowSpan="2">
                  <a:txBody>
                    <a:bodyPr/>
                    <a:lstStyle/>
                    <a:p>
                      <a:pPr algn="ctr"/>
                      <a:r>
                        <a:rPr lang="ru-RU" sz="800" dirty="0" smtClean="0">
                          <a:solidFill>
                            <a:schemeClr val="tx1"/>
                          </a:solidFill>
                          <a:latin typeface="Times New Roman" pitchFamily="18" charset="0"/>
                          <a:cs typeface="Times New Roman" pitchFamily="18" charset="0"/>
                        </a:rPr>
                        <a:t>№</a:t>
                      </a:r>
                    </a:p>
                    <a:p>
                      <a:pPr algn="ctr"/>
                      <a:r>
                        <a:rPr lang="ru-RU" sz="800" dirty="0" err="1" smtClean="0">
                          <a:solidFill>
                            <a:schemeClr val="tx1"/>
                          </a:solidFill>
                          <a:latin typeface="Times New Roman" pitchFamily="18" charset="0"/>
                          <a:cs typeface="Times New Roman" pitchFamily="18" charset="0"/>
                        </a:rPr>
                        <a:t>п</a:t>
                      </a:r>
                      <a:r>
                        <a:rPr lang="ru-RU" sz="800" dirty="0" smtClean="0">
                          <a:solidFill>
                            <a:schemeClr val="tx1"/>
                          </a:solidFill>
                          <a:latin typeface="Times New Roman" pitchFamily="18" charset="0"/>
                          <a:cs typeface="Times New Roman" pitchFamily="18" charset="0"/>
                        </a:rPr>
                        <a:t>/</a:t>
                      </a:r>
                      <a:r>
                        <a:rPr lang="ru-RU" sz="800" dirty="0" err="1" smtClean="0">
                          <a:solidFill>
                            <a:schemeClr val="tx1"/>
                          </a:solidFill>
                          <a:latin typeface="Times New Roman" pitchFamily="18" charset="0"/>
                          <a:cs typeface="Times New Roman" pitchFamily="18" charset="0"/>
                        </a:rPr>
                        <a:t>п</a:t>
                      </a:r>
                      <a:endParaRPr lang="ru-RU" sz="8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800" dirty="0" smtClean="0">
                          <a:solidFill>
                            <a:schemeClr val="tx1"/>
                          </a:solidFill>
                          <a:latin typeface="Times New Roman" pitchFamily="18" charset="0"/>
                          <a:cs typeface="Times New Roman" pitchFamily="18" charset="0"/>
                        </a:rPr>
                        <a:t>Наименование</a:t>
                      </a:r>
                      <a:r>
                        <a:rPr lang="ru-RU" sz="800" baseline="0" dirty="0" smtClean="0">
                          <a:solidFill>
                            <a:schemeClr val="tx1"/>
                          </a:solidFill>
                          <a:latin typeface="Times New Roman" pitchFamily="18" charset="0"/>
                          <a:cs typeface="Times New Roman" pitchFamily="18" charset="0"/>
                        </a:rPr>
                        <a:t> нормативного правового акта </a:t>
                      </a:r>
                      <a:endParaRPr lang="ru-RU" sz="800" u="sng" dirty="0">
                        <a:solidFill>
                          <a:srgbClr val="C00000"/>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800" dirty="0" smtClean="0">
                          <a:solidFill>
                            <a:schemeClr val="tx1"/>
                          </a:solidFill>
                          <a:latin typeface="Times New Roman" pitchFamily="18" charset="0"/>
                          <a:cs typeface="Times New Roman" pitchFamily="18" charset="0"/>
                        </a:rPr>
                        <a:t>Наименование муниципальной</a:t>
                      </a:r>
                      <a:r>
                        <a:rPr lang="ru-RU" sz="800" baseline="0" dirty="0" smtClean="0">
                          <a:solidFill>
                            <a:schemeClr val="tx1"/>
                          </a:solidFill>
                          <a:latin typeface="Times New Roman" pitchFamily="18" charset="0"/>
                          <a:cs typeface="Times New Roman" pitchFamily="18" charset="0"/>
                        </a:rPr>
                        <a:t> программы</a:t>
                      </a:r>
                      <a:endParaRPr lang="ru-RU" sz="80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800" dirty="0" smtClean="0">
                          <a:solidFill>
                            <a:schemeClr val="tx1"/>
                          </a:solidFill>
                          <a:latin typeface="Times New Roman" pitchFamily="18" charset="0"/>
                          <a:cs typeface="Times New Roman" pitchFamily="18" charset="0"/>
                        </a:rPr>
                        <a:t>Мероприятие муниципальной программы</a:t>
                      </a:r>
                      <a:endParaRPr lang="ru-RU" sz="8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800" dirty="0" smtClean="0">
                          <a:solidFill>
                            <a:schemeClr val="tx1"/>
                          </a:solidFill>
                          <a:latin typeface="Times New Roman" pitchFamily="18" charset="0"/>
                          <a:cs typeface="Times New Roman" pitchFamily="18" charset="0"/>
                        </a:rPr>
                        <a:t>Численность представителей целевой группы, человек/ед.</a:t>
                      </a:r>
                      <a:endParaRPr lang="ru-RU" sz="80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800" dirty="0" smtClean="0">
                          <a:solidFill>
                            <a:schemeClr val="tx1"/>
                          </a:solidFill>
                          <a:latin typeface="Times New Roman" pitchFamily="18" charset="0"/>
                          <a:cs typeface="Times New Roman" pitchFamily="18" charset="0"/>
                        </a:rPr>
                        <a:t>Наименование меры поддержки</a:t>
                      </a:r>
                      <a:r>
                        <a:rPr lang="ru-RU" sz="800" baseline="0" dirty="0" smtClean="0">
                          <a:solidFill>
                            <a:schemeClr val="tx1"/>
                          </a:solidFill>
                          <a:latin typeface="Times New Roman" pitchFamily="18" charset="0"/>
                          <a:cs typeface="Times New Roman" pitchFamily="18" charset="0"/>
                        </a:rPr>
                        <a:t> </a:t>
                      </a:r>
                      <a:r>
                        <a:rPr lang="ru-RU" sz="800" i="0" u="none" baseline="0" dirty="0" smtClean="0">
                          <a:solidFill>
                            <a:schemeClr val="tx1"/>
                          </a:solidFill>
                          <a:latin typeface="Times New Roman" pitchFamily="18" charset="0"/>
                          <a:cs typeface="Times New Roman" pitchFamily="18" charset="0"/>
                        </a:rPr>
                        <a:t>(на которую направлены мероприятия муниципальной программы)</a:t>
                      </a:r>
                      <a:endParaRPr lang="ru-RU" sz="800" i="0" u="none"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800" dirty="0" smtClean="0">
                          <a:solidFill>
                            <a:schemeClr val="tx1"/>
                          </a:solidFill>
                          <a:latin typeface="Times New Roman" pitchFamily="18" charset="0"/>
                          <a:cs typeface="Times New Roman" pitchFamily="18" charset="0"/>
                        </a:rPr>
                        <a:t>Объем расходов бюджета Можайского городского</a:t>
                      </a:r>
                      <a:r>
                        <a:rPr lang="ru-RU" sz="800" baseline="0" dirty="0" smtClean="0">
                          <a:solidFill>
                            <a:schemeClr val="tx1"/>
                          </a:solidFill>
                          <a:latin typeface="Times New Roman" pitchFamily="18" charset="0"/>
                          <a:cs typeface="Times New Roman" pitchFamily="18" charset="0"/>
                        </a:rPr>
                        <a:t> округа, всего (тыс. руб.)</a:t>
                      </a:r>
                      <a:endParaRPr lang="ru-RU" sz="80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gridSpan="5">
                  <a:txBody>
                    <a:bodyPr/>
                    <a:lstStyle/>
                    <a:p>
                      <a:pPr algn="ctr"/>
                      <a:r>
                        <a:rPr lang="ru-RU" sz="850" dirty="0" smtClean="0">
                          <a:solidFill>
                            <a:schemeClr val="tx1"/>
                          </a:solidFill>
                          <a:latin typeface="Times New Roman" pitchFamily="18" charset="0"/>
                          <a:cs typeface="Times New Roman" pitchFamily="18" charset="0"/>
                        </a:rPr>
                        <a:t>в том числе, по годам:</a:t>
                      </a:r>
                      <a:endParaRPr lang="ru-RU" sz="85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endParaRPr lang="ru-RU"/>
                    </a:p>
                  </a:txBody>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r>
              <a:tr h="76084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ru-RU" sz="800" b="1" dirty="0" smtClean="0">
                          <a:solidFill>
                            <a:schemeClr val="tx1"/>
                          </a:solidFill>
                          <a:latin typeface="Times New Roman" pitchFamily="18" charset="0"/>
                          <a:cs typeface="Times New Roman" pitchFamily="18" charset="0"/>
                        </a:rPr>
                        <a:t>Отчет </a:t>
                      </a:r>
                    </a:p>
                    <a:p>
                      <a:pPr algn="ctr"/>
                      <a:r>
                        <a:rPr lang="ru-RU" sz="800" b="1" dirty="0" smtClean="0">
                          <a:solidFill>
                            <a:schemeClr val="tx1"/>
                          </a:solidFill>
                          <a:latin typeface="Times New Roman" pitchFamily="18" charset="0"/>
                          <a:cs typeface="Times New Roman" pitchFamily="18" charset="0"/>
                        </a:rPr>
                        <a:t>2021г </a:t>
                      </a:r>
                      <a:r>
                        <a:rPr lang="ru-RU" sz="800" b="1" baseline="0" dirty="0" smtClean="0">
                          <a:solidFill>
                            <a:schemeClr val="tx1"/>
                          </a:solidFill>
                          <a:latin typeface="Times New Roman" pitchFamily="18" charset="0"/>
                          <a:cs typeface="Times New Roman" pitchFamily="18" charset="0"/>
                        </a:rPr>
                        <a:t> тыс. руб.</a:t>
                      </a:r>
                      <a:endParaRPr lang="ru-RU" sz="8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800" b="1" dirty="0" smtClean="0">
                          <a:solidFill>
                            <a:schemeClr val="tx1"/>
                          </a:solidFill>
                          <a:latin typeface="Times New Roman" pitchFamily="18" charset="0"/>
                          <a:cs typeface="Times New Roman" pitchFamily="18" charset="0"/>
                        </a:rPr>
                        <a:t>План 2022г тыс. руб.</a:t>
                      </a:r>
                      <a:endParaRPr lang="ru-RU" sz="8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800" b="1" dirty="0" smtClean="0">
                          <a:solidFill>
                            <a:schemeClr val="tx1"/>
                          </a:solidFill>
                          <a:latin typeface="Times New Roman" pitchFamily="18" charset="0"/>
                          <a:cs typeface="Times New Roman" pitchFamily="18" charset="0"/>
                        </a:rPr>
                        <a:t>План 2023г тыс. руб.</a:t>
                      </a:r>
                      <a:endParaRPr lang="ru-RU" sz="8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b="1" dirty="0" smtClean="0">
                          <a:solidFill>
                            <a:schemeClr val="tx1"/>
                          </a:solidFill>
                          <a:latin typeface="Times New Roman" pitchFamily="18" charset="0"/>
                          <a:cs typeface="Times New Roman" pitchFamily="18" charset="0"/>
                        </a:rPr>
                        <a:t>План 2024г</a:t>
                      </a:r>
                      <a:r>
                        <a:rPr lang="ru-RU" sz="800" b="1" baseline="0" dirty="0" smtClean="0">
                          <a:solidFill>
                            <a:schemeClr val="tx1"/>
                          </a:solidFill>
                          <a:latin typeface="Times New Roman" pitchFamily="18" charset="0"/>
                          <a:cs typeface="Times New Roman" pitchFamily="18" charset="0"/>
                        </a:rPr>
                        <a:t> </a:t>
                      </a:r>
                      <a:r>
                        <a:rPr lang="ru-RU" sz="800" b="1" dirty="0" smtClean="0">
                          <a:solidFill>
                            <a:schemeClr val="tx1"/>
                          </a:solidFill>
                          <a:latin typeface="Times New Roman" pitchFamily="18" charset="0"/>
                          <a:cs typeface="Times New Roman" pitchFamily="18" charset="0"/>
                        </a:rPr>
                        <a:t>тыс. руб.</a:t>
                      </a:r>
                    </a:p>
                    <a:p>
                      <a:pPr algn="ctr"/>
                      <a:endParaRPr lang="ru-RU" sz="8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800" b="1" dirty="0" smtClean="0">
                          <a:solidFill>
                            <a:schemeClr val="tx1"/>
                          </a:solidFill>
                          <a:latin typeface="Times New Roman" pitchFamily="18" charset="0"/>
                          <a:cs typeface="Times New Roman" pitchFamily="18" charset="0"/>
                        </a:rPr>
                        <a:t>План 2025г тыс. руб.</a:t>
                      </a:r>
                      <a:endParaRPr lang="ru-RU" sz="8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r>
              <a:tr h="2208029">
                <a:tc>
                  <a:txBody>
                    <a:bodyPr/>
                    <a:lstStyle/>
                    <a:p>
                      <a:pPr algn="ctr"/>
                      <a:r>
                        <a:rPr lang="ru-RU" sz="900" dirty="0" smtClean="0">
                          <a:solidFill>
                            <a:schemeClr val="tx1"/>
                          </a:solidFill>
                          <a:latin typeface="Times New Roman" pitchFamily="18" charset="0"/>
                          <a:cs typeface="Times New Roman" pitchFamily="18" charset="0"/>
                        </a:rPr>
                        <a:t>8</a:t>
                      </a:r>
                      <a:endParaRPr lang="ru-RU" sz="900" dirty="0">
                        <a:solidFill>
                          <a:schemeClr val="tx1"/>
                        </a:solidFill>
                        <a:latin typeface="Times New Roman" pitchFamily="18" charset="0"/>
                        <a:cs typeface="Times New Roman" pitchFamily="18" charset="0"/>
                      </a:endParaRPr>
                    </a:p>
                  </a:txBody>
                  <a:tcPr marL="91442" marR="91442" marT="45712" marB="45712"/>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75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Постановление Администрации Можайского городского округа от 19.12.2019 №4716-П «Об утверждении муниципальной программы Можайского городского округа «Переселение </a:t>
                      </a:r>
                      <a:r>
                        <a:rPr kumimoji="0" lang="ru-RU" sz="75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граждан из аварийного жилищного фонда» на 2020-2024 годы (с учетом изменений)</a:t>
                      </a:r>
                      <a:endParaRPr kumimoji="0" lang="ru-RU" sz="75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defRPr/>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«Переселение граждан из аварийного жилищного фонда» на 2020-2024 годы</a:t>
                      </a:r>
                    </a:p>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endPar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Обеспечение мероприятий по переселению граждан из непригодного для проживания жилищного фонда, признанного аварийным до 01.01.2017</a:t>
                      </a:r>
                    </a:p>
                  </a:txBody>
                  <a:tcPr marL="90000" marR="90000" marT="78936" marB="46800" horzOverflow="overflow"/>
                </a:tc>
                <a:tc>
                  <a:txBody>
                    <a:bodyPr/>
                    <a:lstStyle/>
                    <a:p>
                      <a:pPr marL="0" marR="0" lvl="0" indent="0" algn="ctr"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39</a:t>
                      </a:r>
                    </a:p>
                  </a:txBody>
                  <a:tcPr marL="90000" marR="90000" marT="78936" marB="46800" horzOverflow="overflow"/>
                </a:tc>
                <a:tc>
                  <a:txBody>
                    <a:bodyPr/>
                    <a:lstStyle/>
                    <a:p>
                      <a:pPr marL="0" marR="0" lvl="0" indent="0" algn="l"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75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Обеспечение целевого расходования средств, выделенных на приобретение жилых помещений и (или) предоставление возмещения за жилые помещения для переселения граждан, проживающих в аварийных многоквартирных домах</a:t>
                      </a:r>
                    </a:p>
                  </a:txBody>
                  <a:tcPr marT="68520" horzOverflow="overflow"/>
                </a:tc>
                <a:tc>
                  <a:txBody>
                    <a:bodyPr/>
                    <a:lstStyle/>
                    <a:p>
                      <a:pPr algn="ctr" fontAlgn="ctr"/>
                      <a:r>
                        <a:rPr lang="ru-RU" sz="900" b="0" i="0" u="none" strike="noStrike" dirty="0" smtClean="0">
                          <a:solidFill>
                            <a:schemeClr val="tx1"/>
                          </a:solidFill>
                          <a:latin typeface="Times New Roman"/>
                        </a:rPr>
                        <a:t>33 957,1  </a:t>
                      </a:r>
                      <a:endParaRPr lang="ru-RU" sz="900" b="0" i="0" u="none" strike="noStrike" dirty="0">
                        <a:solidFill>
                          <a:schemeClr val="tx1"/>
                        </a:solidFill>
                        <a:latin typeface="Times New Roman"/>
                      </a:endParaRPr>
                    </a:p>
                  </a:txBody>
                  <a:tcPr marL="9525" marR="9525" marT="9525" marB="0"/>
                </a:tc>
                <a:tc>
                  <a:txBody>
                    <a:bodyPr/>
                    <a:lstStyle/>
                    <a:p>
                      <a:pPr algn="ctr" fontAlgn="ctr"/>
                      <a:r>
                        <a:rPr lang="ru-RU" sz="900" b="0" i="0" u="none" strike="noStrike" dirty="0">
                          <a:solidFill>
                            <a:schemeClr val="tx1"/>
                          </a:solidFill>
                          <a:latin typeface="Times New Roman"/>
                        </a:rPr>
                        <a:t>0,0  </a:t>
                      </a:r>
                    </a:p>
                  </a:txBody>
                  <a:tcPr marL="9525" marR="9525" marT="9525" marB="0"/>
                </a:tc>
                <a:tc>
                  <a:txBody>
                    <a:bodyPr/>
                    <a:lstStyle/>
                    <a:p>
                      <a:pPr algn="ctr" fontAlgn="ctr"/>
                      <a:r>
                        <a:rPr lang="ru-RU" sz="900" b="0" i="0" u="none" strike="noStrike" dirty="0" smtClean="0">
                          <a:solidFill>
                            <a:schemeClr val="tx1"/>
                          </a:solidFill>
                          <a:latin typeface="Times New Roman"/>
                        </a:rPr>
                        <a:t>33 957,1  </a:t>
                      </a:r>
                      <a:endParaRPr lang="ru-RU" sz="900" b="0" i="0" u="none" strike="noStrike" dirty="0">
                        <a:solidFill>
                          <a:schemeClr val="tx1"/>
                        </a:solidFill>
                        <a:latin typeface="Times New Roman"/>
                      </a:endParaRPr>
                    </a:p>
                  </a:txBody>
                  <a:tcPr marL="9525" marR="9525" marT="9525" marB="0"/>
                </a:tc>
                <a:tc>
                  <a:txBody>
                    <a:bodyPr/>
                    <a:lstStyle/>
                    <a:p>
                      <a:pPr algn="ctr" fontAlgn="ctr"/>
                      <a:r>
                        <a:rPr lang="ru-RU" sz="900" b="0" i="0" u="none" strike="noStrike" dirty="0">
                          <a:solidFill>
                            <a:schemeClr val="tx1"/>
                          </a:solidFill>
                          <a:latin typeface="Times New Roman"/>
                        </a:rPr>
                        <a:t>0,0  </a:t>
                      </a:r>
                    </a:p>
                  </a:txBody>
                  <a:tcPr marL="9525" marR="9525" marT="9525" marB="0"/>
                </a:tc>
                <a:tc>
                  <a:txBody>
                    <a:bodyPr/>
                    <a:lstStyle/>
                    <a:p>
                      <a:pPr algn="ctr" fontAlgn="ctr"/>
                      <a:r>
                        <a:rPr lang="ru-RU" sz="900" b="0" i="0" u="none" strike="noStrike" dirty="0">
                          <a:solidFill>
                            <a:schemeClr val="tx1"/>
                          </a:solidFill>
                          <a:latin typeface="Times New Roman"/>
                        </a:rPr>
                        <a:t>0,0  </a:t>
                      </a:r>
                    </a:p>
                  </a:txBody>
                  <a:tcPr marL="9525" marR="9525" marT="9525" marB="0"/>
                </a:tc>
                <a:tc>
                  <a:txBody>
                    <a:bodyPr/>
                    <a:lstStyle/>
                    <a:p>
                      <a:pPr algn="ctr" fontAlgn="ctr"/>
                      <a:r>
                        <a:rPr lang="ru-RU" sz="900" b="0" i="0" u="none" strike="noStrike" dirty="0">
                          <a:solidFill>
                            <a:schemeClr val="tx1"/>
                          </a:solidFill>
                          <a:latin typeface="Times New Roman"/>
                        </a:rPr>
                        <a:t>0,0  </a:t>
                      </a:r>
                    </a:p>
                  </a:txBody>
                  <a:tcPr marL="9525" marR="9525" marT="9525" marB="0"/>
                </a:tc>
              </a:tr>
              <a:tr h="2198500">
                <a:tc>
                  <a:txBody>
                    <a:bodyPr/>
                    <a:lstStyle/>
                    <a:p>
                      <a:pPr algn="ctr"/>
                      <a:r>
                        <a:rPr lang="ru-RU" sz="1000" dirty="0" smtClean="0">
                          <a:solidFill>
                            <a:schemeClr val="tx1"/>
                          </a:solidFill>
                          <a:latin typeface="Times New Roman" pitchFamily="18" charset="0"/>
                          <a:cs typeface="Times New Roman" pitchFamily="18" charset="0"/>
                        </a:rPr>
                        <a:t>9</a:t>
                      </a:r>
                      <a:endParaRPr lang="ru-RU" sz="1000" dirty="0">
                        <a:solidFill>
                          <a:schemeClr val="tx1"/>
                        </a:solidFill>
                        <a:latin typeface="Times New Roman" pitchFamily="18" charset="0"/>
                        <a:cs typeface="Times New Roman" pitchFamily="18" charset="0"/>
                      </a:endParaRPr>
                    </a:p>
                  </a:txBody>
                  <a:tcPr marL="91442" marR="91442" marT="45712" marB="45712"/>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75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Постановление Администрации Можайского городского округа от 19.12.2019 №4716-П «Об утверждении муниципальной программы Можайского городского округа «Переселение </a:t>
                      </a:r>
                      <a:r>
                        <a:rPr kumimoji="0" lang="ru-RU" sz="75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граждан из аварийного жилищного фонда» на 2020-2024 годы (с учетом изменений)</a:t>
                      </a:r>
                      <a:endParaRPr kumimoji="0" lang="ru-RU" sz="75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defRPr/>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«Переселение граждан из аварийного жилищного фонда» на 2020-2024 годы</a:t>
                      </a:r>
                    </a:p>
                  </a:txBody>
                  <a:tcPr marL="90000" marR="90000" marT="78936" marB="46800" horzOverflow="overflow"/>
                </a:tc>
                <a:tc>
                  <a:txBody>
                    <a:bodyPr/>
                    <a:lstStyle/>
                    <a:p>
                      <a:pPr marL="0" marR="0" lvl="0" indent="0" algn="l" defTabSz="449580" rtl="0" eaLnBrk="1" fontAlgn="base" latinLnBrk="0" hangingPunct="1">
                        <a:lnSpc>
                          <a:spcPct val="8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Обеспечение мероприятий по переселению граждан из аварийного жилищного фонда, признанного таковым  после 01.01.2017</a:t>
                      </a:r>
                    </a:p>
                  </a:txBody>
                  <a:tcPr marL="90000" marR="90000" marT="209688" marB="46800" horzOverflow="overflow"/>
                </a:tc>
                <a:tc>
                  <a:txBody>
                    <a:bodyPr/>
                    <a:lstStyle/>
                    <a:p>
                      <a:pPr marL="0" marR="0" lvl="0" indent="0" algn="ctr" defTabSz="449580" rtl="0" eaLnBrk="1" fontAlgn="base" latinLnBrk="0" hangingPunct="1">
                        <a:lnSpc>
                          <a:spcPct val="68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176</a:t>
                      </a:r>
                    </a:p>
                  </a:txBody>
                  <a:tcPr marL="90000" marR="90000" marT="209688" marB="46800"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75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Обеспечение целевого расходования средств, выделенных на приобретение жилых помещений и (или) предоставление возмещения за жилые помещения для переселения граждан, проживающих в аварийных многоквартирных домах</a:t>
                      </a:r>
                    </a:p>
                  </a:txBody>
                  <a:tcPr marL="91441" marR="91441" marT="45714" marB="45714"/>
                </a:tc>
                <a:tc>
                  <a:txBody>
                    <a:bodyPr/>
                    <a:lstStyle/>
                    <a:p>
                      <a:pPr algn="ctr" fontAlgn="ctr"/>
                      <a:r>
                        <a:rPr lang="ru-RU" sz="900" b="0" i="0" u="none" strike="noStrike" dirty="0" smtClean="0">
                          <a:solidFill>
                            <a:schemeClr val="tx1"/>
                          </a:solidFill>
                          <a:latin typeface="Times New Roman"/>
                        </a:rPr>
                        <a:t>372 983,8  </a:t>
                      </a:r>
                      <a:endParaRPr lang="ru-RU" sz="900" b="0" i="0" u="none" strike="noStrike" dirty="0">
                        <a:solidFill>
                          <a:schemeClr val="tx1"/>
                        </a:solidFill>
                        <a:latin typeface="Times New Roman"/>
                      </a:endParaRPr>
                    </a:p>
                  </a:txBody>
                  <a:tcPr marL="9525" marR="9525" marT="9525" marB="0"/>
                </a:tc>
                <a:tc>
                  <a:txBody>
                    <a:bodyPr/>
                    <a:lstStyle/>
                    <a:p>
                      <a:pPr algn="ctr" fontAlgn="ctr"/>
                      <a:r>
                        <a:rPr lang="ru-RU" sz="900" b="0" i="0" u="none" strike="noStrike" dirty="0">
                          <a:solidFill>
                            <a:schemeClr val="tx1"/>
                          </a:solidFill>
                          <a:latin typeface="Times New Roman"/>
                        </a:rPr>
                        <a:t>3 989,6  </a:t>
                      </a:r>
                    </a:p>
                  </a:txBody>
                  <a:tcPr marL="9525" marR="9525" marT="9525" marB="0"/>
                </a:tc>
                <a:tc>
                  <a:txBody>
                    <a:bodyPr/>
                    <a:lstStyle/>
                    <a:p>
                      <a:pPr algn="ctr" fontAlgn="ctr"/>
                      <a:r>
                        <a:rPr lang="ru-RU" sz="900" b="0" i="0" u="none" strike="noStrike" dirty="0" smtClean="0">
                          <a:solidFill>
                            <a:schemeClr val="tx1"/>
                          </a:solidFill>
                          <a:latin typeface="Times New Roman"/>
                        </a:rPr>
                        <a:t>128 456,2  </a:t>
                      </a:r>
                      <a:endParaRPr lang="ru-RU" sz="900" b="0" i="0" u="none" strike="noStrike" dirty="0">
                        <a:solidFill>
                          <a:schemeClr val="tx1"/>
                        </a:solidFill>
                        <a:latin typeface="Times New Roman"/>
                      </a:endParaRPr>
                    </a:p>
                  </a:txBody>
                  <a:tcPr marL="9525" marR="9525" marT="9525" marB="0"/>
                </a:tc>
                <a:tc>
                  <a:txBody>
                    <a:bodyPr/>
                    <a:lstStyle/>
                    <a:p>
                      <a:pPr algn="ctr" fontAlgn="ctr"/>
                      <a:r>
                        <a:rPr lang="ru-RU" sz="900" b="0" i="0" u="none" strike="noStrike" dirty="0" smtClean="0">
                          <a:solidFill>
                            <a:schemeClr val="tx1"/>
                          </a:solidFill>
                          <a:latin typeface="Times New Roman"/>
                        </a:rPr>
                        <a:t>240 538,0  </a:t>
                      </a:r>
                      <a:endParaRPr lang="ru-RU" sz="900" b="0" i="0" u="none" strike="noStrike" dirty="0">
                        <a:solidFill>
                          <a:schemeClr val="tx1"/>
                        </a:solidFill>
                        <a:latin typeface="Times New Roman"/>
                      </a:endParaRPr>
                    </a:p>
                  </a:txBody>
                  <a:tcPr marL="9525" marR="9525" marT="9525" marB="0"/>
                </a:tc>
                <a:tc>
                  <a:txBody>
                    <a:bodyPr/>
                    <a:lstStyle/>
                    <a:p>
                      <a:pPr algn="ctr" fontAlgn="ctr"/>
                      <a:r>
                        <a:rPr lang="ru-RU" sz="900" b="0" i="0" u="none" strike="noStrike" dirty="0" smtClean="0">
                          <a:solidFill>
                            <a:schemeClr val="tx1"/>
                          </a:solidFill>
                          <a:latin typeface="Times New Roman"/>
                        </a:rPr>
                        <a:t>0  </a:t>
                      </a:r>
                      <a:endParaRPr lang="ru-RU" sz="900" b="0" i="0" u="none" strike="noStrike" dirty="0">
                        <a:solidFill>
                          <a:schemeClr val="tx1"/>
                        </a:solidFill>
                        <a:latin typeface="Times New Roman"/>
                      </a:endParaRPr>
                    </a:p>
                  </a:txBody>
                  <a:tcPr marL="9525" marR="9525" marT="9525" marB="0"/>
                </a:tc>
                <a:tc>
                  <a:txBody>
                    <a:bodyPr/>
                    <a:lstStyle/>
                    <a:p>
                      <a:pPr algn="ctr" fontAlgn="ctr"/>
                      <a:r>
                        <a:rPr lang="ru-RU" sz="900" b="0" i="0" u="none" strike="noStrike" dirty="0" smtClean="0">
                          <a:solidFill>
                            <a:schemeClr val="tx1"/>
                          </a:solidFill>
                          <a:latin typeface="Times New Roman"/>
                        </a:rPr>
                        <a:t>0  </a:t>
                      </a:r>
                      <a:endParaRPr lang="ru-RU" sz="900" b="0" i="0" u="none" strike="noStrike" dirty="0">
                        <a:solidFill>
                          <a:schemeClr val="tx1"/>
                        </a:solidFill>
                        <a:latin typeface="Times New Roman"/>
                      </a:endParaRPr>
                    </a:p>
                  </a:txBody>
                  <a:tcPr marL="9525" marR="9525" marT="9525" marB="0"/>
                </a:tc>
              </a:tr>
            </a:tbl>
          </a:graphicData>
        </a:graphic>
      </p:graphicFrame>
      <p:sp>
        <p:nvSpPr>
          <p:cNvPr id="6" name="Прямоугольник 5"/>
          <p:cNvSpPr/>
          <p:nvPr/>
        </p:nvSpPr>
        <p:spPr>
          <a:xfrm>
            <a:off x="6377000" y="6481911"/>
            <a:ext cx="2482615" cy="523220"/>
          </a:xfrm>
          <a:prstGeom prst="rect">
            <a:avLst/>
          </a:prstGeom>
        </p:spPr>
        <p:txBody>
          <a:bodyPr wrap="square">
            <a:spAutoFit/>
          </a:bodyPr>
          <a:lstStyle/>
          <a:p>
            <a:pPr algn="r"/>
            <a:r>
              <a:rPr 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latin typeface="Times New Roman" pitchFamily="18" charset="0"/>
              <a:cs typeface="Times New Roman" pitchFamily="18" charset="0"/>
            </a:endParaRPr>
          </a:p>
          <a:p>
            <a:pPr algn="r">
              <a:defRPr/>
            </a:pPr>
            <a:endParaRPr lang="ru-RU" sz="1400" dirty="0">
              <a:latin typeface="Arial" pitchFamily="34" charset="0"/>
            </a:endParaRPr>
          </a:p>
        </p:txBody>
      </p:sp>
      <p:pic>
        <p:nvPicPr>
          <p:cNvPr id="10296" name="Рисунок 32" descr="Описание: Можайск-ГО-ПП-01"/>
          <p:cNvPicPr>
            <a:picLocks noChangeAspect="1" noChangeArrowheads="1"/>
          </p:cNvPicPr>
          <p:nvPr/>
        </p:nvPicPr>
        <p:blipFill>
          <a:blip r:embed="rId2" cstate="print"/>
          <a:srcRect/>
          <a:stretch>
            <a:fillRect/>
          </a:stretch>
        </p:blipFill>
        <p:spPr bwMode="auto">
          <a:xfrm>
            <a:off x="417819" y="357166"/>
            <a:ext cx="653720" cy="7190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a:xfrm>
            <a:off x="1190601" y="700088"/>
            <a:ext cx="7472386" cy="714380"/>
          </a:xfrm>
        </p:spPr>
        <p:txBody>
          <a:bodyPr>
            <a:noAutofit/>
          </a:bodyPr>
          <a:lstStyle/>
          <a:p>
            <a:pPr algn="ctr"/>
            <a:r>
              <a:rPr lang="ru-RU" sz="1800" dirty="0" smtClean="0">
                <a:solidFill>
                  <a:srgbClr val="A8512A"/>
                </a:solidFill>
                <a:latin typeface="Times New Roman" pitchFamily="18" charset="0"/>
                <a:ea typeface="+mn-ea"/>
                <a:cs typeface="Times New Roman" pitchFamily="18" charset="0"/>
              </a:rPr>
              <a:t>Основные направления бюджетной и налоговой политики Можайского городского округа на 2023 год и на плановый период 2024 и 2025 годов</a:t>
            </a:r>
          </a:p>
        </p:txBody>
      </p:sp>
      <p:sp>
        <p:nvSpPr>
          <p:cNvPr id="25602" name="Содержимое 2"/>
          <p:cNvSpPr>
            <a:spLocks noGrp="1"/>
          </p:cNvSpPr>
          <p:nvPr>
            <p:ph idx="1"/>
          </p:nvPr>
        </p:nvSpPr>
        <p:spPr>
          <a:xfrm>
            <a:off x="214282" y="1500174"/>
            <a:ext cx="8462992" cy="4945082"/>
          </a:xfrm>
        </p:spPr>
        <p:txBody>
          <a:bodyPr>
            <a:normAutofit/>
          </a:bodyPr>
          <a:lstStyle/>
          <a:p>
            <a:pPr algn="just">
              <a:buNone/>
            </a:pPr>
            <a:r>
              <a:rPr lang="ru-RU" sz="1600" dirty="0" smtClean="0">
                <a:latin typeface="Times New Roman" pitchFamily="18" charset="0"/>
                <a:cs typeface="Times New Roman" pitchFamily="18" charset="0"/>
              </a:rPr>
              <a:t>    		Основные направления бюджетной и налоговой политики Можайского городского округа Московской области на 2023 год и на плановый период 2024 и 2025 годов (далее – Основные направления) разработаны в соответствии с положениями статьи 184.2 Бюджетного кодекса Российской Федерации и статьи 9 Решения Совета депутатов Можайского городского округа Московской области от 26.06.2018 № 48/7 «Об утверждении Положения о бюджетном процессе в Можайском городском округе Московской области».</a:t>
            </a:r>
          </a:p>
          <a:p>
            <a:pPr algn="just">
              <a:buNone/>
            </a:pPr>
            <a:r>
              <a:rPr lang="ru-RU" sz="1600" dirty="0" smtClean="0">
                <a:latin typeface="Times New Roman" pitchFamily="18" charset="0"/>
                <a:cs typeface="Times New Roman" pitchFamily="18" charset="0"/>
              </a:rPr>
              <a:t>		Формирование Основных направлений осуществлялось на основе прогноза социально-экономического развития Можайского городского округа Московской области  на 2023-2025 годы, с учетом положений Указов Президента Российской Федерации от 07.05.2018 № 204 «О национальных целях и стратегических задачах развития Российской Федерации на период до 2024 года» и от 21.07.2020 № 474 «О национальных целях развития Российской Федерации на период до 2030 года», Послания Президента Российской Федерации Федеральному Собранию Российской Федерации от 21.04.2021, приоритетных целей и задач национальных проектов, муниципальных программ Можайского городского округа Московской области. </a:t>
            </a:r>
            <a:endParaRPr lang="ru-RU" sz="1600" dirty="0">
              <a:latin typeface="Times New Roman" pitchFamily="18" charset="0"/>
              <a:cs typeface="Times New Roman" pitchFamily="18" charset="0"/>
            </a:endParaRPr>
          </a:p>
        </p:txBody>
      </p:sp>
      <p:pic>
        <p:nvPicPr>
          <p:cNvPr id="25603" name="Рисунок 32" descr="Описание: Можайск-ГО-ПП-01"/>
          <p:cNvPicPr>
            <a:picLocks noChangeAspect="1" noChangeArrowheads="1"/>
          </p:cNvPicPr>
          <p:nvPr/>
        </p:nvPicPr>
        <p:blipFill>
          <a:blip r:embed="rId2"/>
          <a:srcRect/>
          <a:stretch>
            <a:fillRect/>
          </a:stretch>
        </p:blipFill>
        <p:spPr bwMode="auto">
          <a:xfrm>
            <a:off x="447675" y="466725"/>
            <a:ext cx="714375" cy="857250"/>
          </a:xfrm>
          <a:prstGeom prst="rect">
            <a:avLst/>
          </a:prstGeom>
          <a:noFill/>
          <a:ln w="9525">
            <a:noFill/>
            <a:miter lim="800000"/>
            <a:headEnd/>
            <a:tailEnd/>
          </a:ln>
        </p:spPr>
      </p:pic>
      <p:sp>
        <p:nvSpPr>
          <p:cNvPr id="25604" name="Прямоугольник 4"/>
          <p:cNvSpPr>
            <a:spLocks noChangeArrowheads="1"/>
          </p:cNvSpPr>
          <p:nvPr/>
        </p:nvSpPr>
        <p:spPr bwMode="auto">
          <a:xfrm>
            <a:off x="6464262" y="6486483"/>
            <a:ext cx="2368550" cy="304800"/>
          </a:xfrm>
          <a:prstGeom prst="rect">
            <a:avLst/>
          </a:prstGeom>
          <a:noFill/>
          <a:ln w="9525">
            <a:noFill/>
            <a:miter lim="800000"/>
            <a:headEnd/>
            <a:tailEnd/>
          </a:ln>
        </p:spPr>
        <p:txBody>
          <a:bodyPr wrap="none">
            <a:spAutoFit/>
          </a:bodyPr>
          <a:lstStyle/>
          <a:p>
            <a:pPr algn="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1071563" y="352425"/>
            <a:ext cx="7615237" cy="719138"/>
          </a:xfrm>
          <a:solidFill>
            <a:srgbClr val="F9FBB7"/>
          </a:solidFill>
        </p:spPr>
        <p:txBody>
          <a:bodyPr/>
          <a:lstStyle/>
          <a:p>
            <a:pPr algn="ctr"/>
            <a:r>
              <a:rPr lang="ru-RU" sz="1200" b="1" dirty="0" smtClean="0">
                <a:latin typeface="Times New Roman" pitchFamily="18" charset="0"/>
                <a:cs typeface="Times New Roman" pitchFamily="18" charset="0"/>
              </a:rPr>
              <a:t>Информация о расходах бюджета Можайского городского округа с учетом интересов целевых групп пользователей (физические и юридические лица) на которые направлены мероприятия муниципальных  программ  Можайского городского округа </a:t>
            </a:r>
          </a:p>
        </p:txBody>
      </p:sp>
      <p:graphicFrame>
        <p:nvGraphicFramePr>
          <p:cNvPr id="4" name="Содержимое 3"/>
          <p:cNvGraphicFramePr>
            <a:graphicFrameLocks noGrp="1"/>
          </p:cNvGraphicFramePr>
          <p:nvPr>
            <p:ph idx="1"/>
          </p:nvPr>
        </p:nvGraphicFramePr>
        <p:xfrm>
          <a:off x="323528" y="1052737"/>
          <a:ext cx="8382083" cy="5433313"/>
        </p:xfrm>
        <a:graphic>
          <a:graphicData uri="http://schemas.openxmlformats.org/drawingml/2006/table">
            <a:tbl>
              <a:tblPr firstRow="1" bandRow="1">
                <a:tableStyleId>{21E4AEA4-8DFA-4A89-87EB-49C32662AFE0}</a:tableStyleId>
              </a:tblPr>
              <a:tblGrid>
                <a:gridCol w="288032"/>
                <a:gridCol w="862673"/>
                <a:gridCol w="823026"/>
                <a:gridCol w="1055497"/>
                <a:gridCol w="729223"/>
                <a:gridCol w="1020913"/>
                <a:gridCol w="802146"/>
                <a:gridCol w="583379"/>
                <a:gridCol w="510456"/>
                <a:gridCol w="510456"/>
                <a:gridCol w="583379"/>
                <a:gridCol w="612903"/>
              </a:tblGrid>
              <a:tr h="232599">
                <a:tc rowSpan="2">
                  <a:txBody>
                    <a:bodyPr/>
                    <a:lstStyle/>
                    <a:p>
                      <a:pPr algn="ctr"/>
                      <a:r>
                        <a:rPr lang="ru-RU" sz="850" dirty="0" smtClean="0">
                          <a:solidFill>
                            <a:schemeClr val="tx1"/>
                          </a:solidFill>
                          <a:latin typeface="Times New Roman" pitchFamily="18" charset="0"/>
                          <a:cs typeface="Times New Roman" pitchFamily="18" charset="0"/>
                        </a:rPr>
                        <a:t>№</a:t>
                      </a:r>
                    </a:p>
                    <a:p>
                      <a:pPr algn="ctr"/>
                      <a:r>
                        <a:rPr lang="ru-RU" sz="850" dirty="0" err="1" smtClean="0">
                          <a:solidFill>
                            <a:schemeClr val="tx1"/>
                          </a:solidFill>
                          <a:latin typeface="Times New Roman" pitchFamily="18" charset="0"/>
                          <a:cs typeface="Times New Roman" pitchFamily="18" charset="0"/>
                        </a:rPr>
                        <a:t>п</a:t>
                      </a:r>
                      <a:r>
                        <a:rPr lang="ru-RU" sz="850" dirty="0" smtClean="0">
                          <a:solidFill>
                            <a:schemeClr val="tx1"/>
                          </a:solidFill>
                          <a:latin typeface="Times New Roman" pitchFamily="18" charset="0"/>
                          <a:cs typeface="Times New Roman" pitchFamily="18" charset="0"/>
                        </a:rPr>
                        <a:t>/</a:t>
                      </a:r>
                      <a:r>
                        <a:rPr lang="ru-RU" sz="850" dirty="0" err="1" smtClean="0">
                          <a:solidFill>
                            <a:schemeClr val="tx1"/>
                          </a:solidFill>
                          <a:latin typeface="Times New Roman" pitchFamily="18" charset="0"/>
                          <a:cs typeface="Times New Roman" pitchFamily="18" charset="0"/>
                        </a:rPr>
                        <a:t>п</a:t>
                      </a:r>
                      <a:endParaRPr lang="ru-RU" sz="85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850" dirty="0" smtClean="0">
                          <a:solidFill>
                            <a:schemeClr val="tx1"/>
                          </a:solidFill>
                          <a:latin typeface="Times New Roman" pitchFamily="18" charset="0"/>
                          <a:cs typeface="Times New Roman" pitchFamily="18" charset="0"/>
                        </a:rPr>
                        <a:t>Наименование</a:t>
                      </a:r>
                      <a:r>
                        <a:rPr lang="ru-RU" sz="850" baseline="0" dirty="0" smtClean="0">
                          <a:solidFill>
                            <a:schemeClr val="tx1"/>
                          </a:solidFill>
                          <a:latin typeface="Times New Roman" pitchFamily="18" charset="0"/>
                          <a:cs typeface="Times New Roman" pitchFamily="18" charset="0"/>
                        </a:rPr>
                        <a:t> нормативного правового акта </a:t>
                      </a:r>
                      <a:endParaRPr lang="ru-RU" sz="850" u="sng" dirty="0">
                        <a:solidFill>
                          <a:srgbClr val="C00000"/>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850" dirty="0" smtClean="0">
                          <a:solidFill>
                            <a:schemeClr val="tx1"/>
                          </a:solidFill>
                          <a:latin typeface="Times New Roman" pitchFamily="18" charset="0"/>
                          <a:cs typeface="Times New Roman" pitchFamily="18" charset="0"/>
                        </a:rPr>
                        <a:t>Наименование муниципальной</a:t>
                      </a:r>
                      <a:r>
                        <a:rPr lang="ru-RU" sz="850" baseline="0" dirty="0" smtClean="0">
                          <a:solidFill>
                            <a:schemeClr val="tx1"/>
                          </a:solidFill>
                          <a:latin typeface="Times New Roman" pitchFamily="18" charset="0"/>
                          <a:cs typeface="Times New Roman" pitchFamily="18" charset="0"/>
                        </a:rPr>
                        <a:t> программы</a:t>
                      </a:r>
                      <a:endParaRPr lang="ru-RU" sz="85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850" dirty="0" smtClean="0">
                          <a:solidFill>
                            <a:schemeClr val="tx1"/>
                          </a:solidFill>
                          <a:latin typeface="Times New Roman" pitchFamily="18" charset="0"/>
                          <a:cs typeface="Times New Roman" pitchFamily="18" charset="0"/>
                        </a:rPr>
                        <a:t>Мероприятие муниципальной программы</a:t>
                      </a:r>
                      <a:endParaRPr lang="ru-RU" sz="85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850" dirty="0" smtClean="0">
                          <a:solidFill>
                            <a:schemeClr val="tx1"/>
                          </a:solidFill>
                          <a:latin typeface="Times New Roman" pitchFamily="18" charset="0"/>
                          <a:cs typeface="Times New Roman" pitchFamily="18" charset="0"/>
                        </a:rPr>
                        <a:t>Численность представителей целевой группы, человек/ед.</a:t>
                      </a:r>
                      <a:endParaRPr lang="ru-RU" sz="85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850" dirty="0" smtClean="0">
                          <a:solidFill>
                            <a:schemeClr val="tx1"/>
                          </a:solidFill>
                          <a:latin typeface="Times New Roman" pitchFamily="18" charset="0"/>
                          <a:cs typeface="Times New Roman" pitchFamily="18" charset="0"/>
                        </a:rPr>
                        <a:t>Наименование меры поддержки</a:t>
                      </a:r>
                      <a:r>
                        <a:rPr lang="ru-RU" sz="850" baseline="0" dirty="0" smtClean="0">
                          <a:solidFill>
                            <a:schemeClr val="tx1"/>
                          </a:solidFill>
                          <a:latin typeface="Times New Roman" pitchFamily="18" charset="0"/>
                          <a:cs typeface="Times New Roman" pitchFamily="18" charset="0"/>
                        </a:rPr>
                        <a:t> </a:t>
                      </a:r>
                      <a:r>
                        <a:rPr lang="ru-RU" sz="850" i="0" u="none" baseline="0" dirty="0" smtClean="0">
                          <a:solidFill>
                            <a:schemeClr val="tx1"/>
                          </a:solidFill>
                          <a:latin typeface="Times New Roman" pitchFamily="18" charset="0"/>
                          <a:cs typeface="Times New Roman" pitchFamily="18" charset="0"/>
                        </a:rPr>
                        <a:t>(на которую направлены мероприятия муниципальной программы)</a:t>
                      </a:r>
                      <a:endParaRPr lang="ru-RU" sz="850" i="0" u="none"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850" dirty="0" smtClean="0">
                          <a:solidFill>
                            <a:schemeClr val="tx1"/>
                          </a:solidFill>
                          <a:latin typeface="Times New Roman" pitchFamily="18" charset="0"/>
                          <a:cs typeface="Times New Roman" pitchFamily="18" charset="0"/>
                        </a:rPr>
                        <a:t>Объем расходов бюджета Можайского городского</a:t>
                      </a:r>
                      <a:r>
                        <a:rPr lang="ru-RU" sz="850" baseline="0" dirty="0" smtClean="0">
                          <a:solidFill>
                            <a:schemeClr val="tx1"/>
                          </a:solidFill>
                          <a:latin typeface="Times New Roman" pitchFamily="18" charset="0"/>
                          <a:cs typeface="Times New Roman" pitchFamily="18" charset="0"/>
                        </a:rPr>
                        <a:t> округа, всего (тыс. руб.)</a:t>
                      </a:r>
                      <a:endParaRPr lang="ru-RU" sz="85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gridSpan="5">
                  <a:txBody>
                    <a:bodyPr/>
                    <a:lstStyle/>
                    <a:p>
                      <a:pPr algn="ctr"/>
                      <a:r>
                        <a:rPr lang="ru-RU" sz="850" dirty="0" smtClean="0">
                          <a:solidFill>
                            <a:schemeClr val="tx1"/>
                          </a:solidFill>
                          <a:latin typeface="Times New Roman" pitchFamily="18" charset="0"/>
                          <a:cs typeface="Times New Roman" pitchFamily="18" charset="0"/>
                        </a:rPr>
                        <a:t>в том числе, по годам:</a:t>
                      </a:r>
                      <a:endParaRPr lang="ru-RU" sz="85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endParaRPr lang="ru-RU"/>
                    </a:p>
                  </a:txBody>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r>
              <a:tr h="101732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ru-RU" sz="850" b="1" dirty="0" smtClean="0">
                          <a:solidFill>
                            <a:schemeClr val="tx1"/>
                          </a:solidFill>
                          <a:latin typeface="Times New Roman" pitchFamily="18" charset="0"/>
                          <a:cs typeface="Times New Roman" pitchFamily="18" charset="0"/>
                        </a:rPr>
                        <a:t>Отчет </a:t>
                      </a:r>
                    </a:p>
                    <a:p>
                      <a:pPr algn="ctr"/>
                      <a:r>
                        <a:rPr lang="ru-RU" sz="850" b="1" dirty="0" smtClean="0">
                          <a:solidFill>
                            <a:schemeClr val="tx1"/>
                          </a:solidFill>
                          <a:latin typeface="Times New Roman" pitchFamily="18" charset="0"/>
                          <a:cs typeface="Times New Roman" pitchFamily="18" charset="0"/>
                        </a:rPr>
                        <a:t>2021г </a:t>
                      </a:r>
                      <a:r>
                        <a:rPr lang="ru-RU" sz="850" b="1" baseline="0" dirty="0" smtClean="0">
                          <a:solidFill>
                            <a:schemeClr val="tx1"/>
                          </a:solidFill>
                          <a:latin typeface="Times New Roman" pitchFamily="18" charset="0"/>
                          <a:cs typeface="Times New Roman" pitchFamily="18" charset="0"/>
                        </a:rPr>
                        <a:t> тыс. руб.</a:t>
                      </a:r>
                      <a:endParaRPr lang="ru-RU" sz="85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850" b="1" dirty="0" smtClean="0">
                          <a:solidFill>
                            <a:schemeClr val="tx1"/>
                          </a:solidFill>
                          <a:latin typeface="Times New Roman" pitchFamily="18" charset="0"/>
                          <a:cs typeface="Times New Roman" pitchFamily="18" charset="0"/>
                        </a:rPr>
                        <a:t>План 2022г тыс. руб.</a:t>
                      </a:r>
                      <a:endParaRPr lang="ru-RU" sz="85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850" b="1" dirty="0" smtClean="0">
                          <a:solidFill>
                            <a:schemeClr val="tx1"/>
                          </a:solidFill>
                          <a:latin typeface="Times New Roman" pitchFamily="18" charset="0"/>
                          <a:cs typeface="Times New Roman" pitchFamily="18" charset="0"/>
                        </a:rPr>
                        <a:t>План 2023г тыс. руб.</a:t>
                      </a:r>
                      <a:endParaRPr lang="ru-RU" sz="85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50" b="1" dirty="0" smtClean="0">
                          <a:solidFill>
                            <a:schemeClr val="tx1"/>
                          </a:solidFill>
                          <a:latin typeface="Times New Roman" pitchFamily="18" charset="0"/>
                          <a:cs typeface="Times New Roman" pitchFamily="18" charset="0"/>
                        </a:rPr>
                        <a:t>План 2024г</a:t>
                      </a:r>
                      <a:r>
                        <a:rPr lang="ru-RU" sz="850" b="1" baseline="0" dirty="0" smtClean="0">
                          <a:solidFill>
                            <a:schemeClr val="tx1"/>
                          </a:solidFill>
                          <a:latin typeface="Times New Roman" pitchFamily="18" charset="0"/>
                          <a:cs typeface="Times New Roman" pitchFamily="18" charset="0"/>
                        </a:rPr>
                        <a:t> </a:t>
                      </a:r>
                      <a:r>
                        <a:rPr lang="ru-RU" sz="850" b="1" dirty="0" smtClean="0">
                          <a:solidFill>
                            <a:schemeClr val="tx1"/>
                          </a:solidFill>
                          <a:latin typeface="Times New Roman" pitchFamily="18" charset="0"/>
                          <a:cs typeface="Times New Roman" pitchFamily="18" charset="0"/>
                        </a:rPr>
                        <a:t>тыс. руб.</a:t>
                      </a:r>
                    </a:p>
                    <a:p>
                      <a:pPr algn="ctr"/>
                      <a:endParaRPr lang="ru-RU" sz="85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850" b="1" dirty="0" smtClean="0">
                          <a:solidFill>
                            <a:schemeClr val="tx1"/>
                          </a:solidFill>
                          <a:latin typeface="Times New Roman" pitchFamily="18" charset="0"/>
                          <a:cs typeface="Times New Roman" pitchFamily="18" charset="0"/>
                        </a:rPr>
                        <a:t>План 2025г тыс. руб.</a:t>
                      </a:r>
                      <a:endParaRPr lang="ru-RU" sz="85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r>
              <a:tr h="2062618">
                <a:tc>
                  <a:txBody>
                    <a:bodyPr/>
                    <a:lstStyle/>
                    <a:p>
                      <a:pPr algn="ctr"/>
                      <a:r>
                        <a:rPr lang="ru-RU" sz="800" dirty="0" smtClean="0">
                          <a:latin typeface="Times New Roman" pitchFamily="18" charset="0"/>
                          <a:cs typeface="Times New Roman" pitchFamily="18" charset="0"/>
                        </a:rPr>
                        <a:t>10</a:t>
                      </a:r>
                      <a:endParaRPr lang="ru-RU" sz="800" dirty="0">
                        <a:latin typeface="Times New Roman" pitchFamily="18" charset="0"/>
                        <a:cs typeface="Times New Roman" pitchFamily="18" charset="0"/>
                      </a:endParaRPr>
                    </a:p>
                  </a:txBody>
                  <a:tcPr marL="91442" marR="91442" marT="45712" marB="45712"/>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75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Постановление Администрации Можайского городского округа от 26.12.2019 № 4830-П «Об утверждении муниципальной программы Можайского городского округа </a:t>
                      </a:r>
                      <a:r>
                        <a:rPr lang="ru-RU" sz="750" b="0" kern="1200" dirty="0" smtClean="0">
                          <a:solidFill>
                            <a:schemeClr val="tx1"/>
                          </a:solidFill>
                          <a:latin typeface="Times New Roman" pitchFamily="18" charset="0"/>
                          <a:ea typeface="+mn-ea"/>
                          <a:cs typeface="Times New Roman" pitchFamily="18" charset="0"/>
                        </a:rPr>
                        <a:t>«Строительство объектов социальной инфраструктуры» на 2020-2024 годы</a:t>
                      </a:r>
                      <a:r>
                        <a:rPr kumimoji="0" lang="ru-RU" sz="75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(с учетом изменений)</a:t>
                      </a: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lang="ru-RU" sz="900" b="0" kern="1200" dirty="0" smtClean="0">
                          <a:solidFill>
                            <a:schemeClr val="tx1"/>
                          </a:solidFill>
                          <a:latin typeface="Times New Roman" pitchFamily="18" charset="0"/>
                          <a:ea typeface="+mn-ea"/>
                          <a:cs typeface="Times New Roman" pitchFamily="18" charset="0"/>
                        </a:rPr>
                        <a:t>«Строительство объектов социальной инфраструктуры» на 2020-2024 годы</a:t>
                      </a:r>
                      <a:endPar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0000" marR="90000" marT="78936" marB="46800" horzOverflow="overflow"/>
                </a:tc>
                <a:tc>
                  <a:txBody>
                    <a:bodyPr/>
                    <a:lstStyle/>
                    <a:p>
                      <a:pPr marL="0" marR="0" lvl="0" indent="0" algn="l" defTabSz="449580" rtl="0" eaLnBrk="1" fontAlgn="base" latinLnBrk="0" hangingPunct="1">
                        <a:lnSpc>
                          <a:spcPct val="8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капитальные вложения в объекты общего образования</a:t>
                      </a:r>
                    </a:p>
                    <a:p>
                      <a:pPr marL="0" marR="0" lvl="0" indent="0" algn="l" defTabSz="449580" rtl="0" eaLnBrk="1" fontAlgn="base" latinLnBrk="0" hangingPunct="1">
                        <a:lnSpc>
                          <a:spcPct val="8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endPar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0000" marR="90000" marT="209688" marB="46800" horzOverflow="overflow"/>
                </a:tc>
                <a:tc>
                  <a:txBody>
                    <a:bodyPr/>
                    <a:lstStyle/>
                    <a:p>
                      <a:pPr marL="0" marR="0" lvl="0" indent="0" algn="ctr"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275</a:t>
                      </a:r>
                    </a:p>
                  </a:txBody>
                  <a:tcPr marL="90000" marR="90000" marT="78936" marB="46800" horzOverflow="overflow"/>
                </a:tc>
                <a:tc>
                  <a:txBody>
                    <a:bodyPr/>
                    <a:lstStyle/>
                    <a:p>
                      <a:pPr marL="0" marR="0" lvl="0" indent="0" algn="l"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обеспечение односменного режима обучения (</a:t>
                      </a: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общеобразовательная школа на 275 мест по адресу: Московская область, Можайский г.о., с. </a:t>
                      </a:r>
                      <a:r>
                        <a:rPr kumimoji="0" lang="ru-RU" sz="900" b="0" i="0" u="none" strike="noStrike" kern="1200" cap="none" normalizeH="0" baseline="0" dirty="0" err="1" smtClean="0">
                          <a:ln>
                            <a:noFill/>
                          </a:ln>
                          <a:solidFill>
                            <a:schemeClr val="tx1"/>
                          </a:solidFill>
                          <a:effectLst/>
                          <a:latin typeface="Times New Roman" panose="02020603050405020304" pitchFamily="18" charset="0"/>
                          <a:ea typeface="+mn-ea"/>
                          <a:cs typeface="Times New Roman" panose="02020603050405020304" pitchFamily="18" charset="0"/>
                        </a:rPr>
                        <a:t>Тропарево</a:t>
                      </a: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 ул. Школьная (ПИР и строительство)</a:t>
                      </a:r>
                    </a:p>
                  </a:txBody>
                  <a:tcPr marT="68520" horzOverflow="overflow"/>
                </a:tc>
                <a:tc>
                  <a:txBody>
                    <a:bodyPr/>
                    <a:lstStyle/>
                    <a:p>
                      <a:pPr algn="ctr" fontAlgn="ctr"/>
                      <a:r>
                        <a:rPr lang="ru-RU" sz="900" b="0" i="0" u="none" strike="noStrike" dirty="0" smtClean="0">
                          <a:solidFill>
                            <a:schemeClr val="tx1"/>
                          </a:solidFill>
                          <a:latin typeface="Times New Roman"/>
                        </a:rPr>
                        <a:t>62 405,2  </a:t>
                      </a:r>
                      <a:endParaRPr lang="ru-RU" sz="900" b="0" i="0" u="none" strike="noStrike" dirty="0">
                        <a:solidFill>
                          <a:schemeClr val="tx1"/>
                        </a:solidFill>
                        <a:latin typeface="Times New Roman"/>
                      </a:endParaRPr>
                    </a:p>
                  </a:txBody>
                  <a:tcPr marL="9525" marR="9525" marT="9525" marB="0"/>
                </a:tc>
                <a:tc>
                  <a:txBody>
                    <a:bodyPr/>
                    <a:lstStyle/>
                    <a:p>
                      <a:pPr algn="ctr" fontAlgn="ctr"/>
                      <a:r>
                        <a:rPr lang="ru-RU" sz="900" b="0" i="0" u="none" strike="noStrike" dirty="0">
                          <a:solidFill>
                            <a:schemeClr val="tx1"/>
                          </a:solidFill>
                          <a:latin typeface="Times New Roman"/>
                        </a:rPr>
                        <a:t>62 405,2  </a:t>
                      </a:r>
                    </a:p>
                  </a:txBody>
                  <a:tcPr marL="9525" marR="9525" marT="9525" marB="0"/>
                </a:tc>
                <a:tc>
                  <a:txBody>
                    <a:bodyPr/>
                    <a:lstStyle/>
                    <a:p>
                      <a:pPr algn="ctr" fontAlgn="ctr"/>
                      <a:r>
                        <a:rPr lang="ru-RU" sz="900" b="0" i="0" u="none" strike="noStrike" dirty="0">
                          <a:solidFill>
                            <a:schemeClr val="tx1"/>
                          </a:solidFill>
                          <a:latin typeface="Times New Roman"/>
                        </a:rPr>
                        <a:t>0,0  </a:t>
                      </a:r>
                    </a:p>
                  </a:txBody>
                  <a:tcPr marL="9525" marR="9525" marT="9525" marB="0"/>
                </a:tc>
                <a:tc>
                  <a:txBody>
                    <a:bodyPr/>
                    <a:lstStyle/>
                    <a:p>
                      <a:pPr algn="ctr" fontAlgn="ctr"/>
                      <a:r>
                        <a:rPr lang="ru-RU" sz="900" b="0" i="0" u="none" strike="noStrike" dirty="0">
                          <a:solidFill>
                            <a:schemeClr val="tx1"/>
                          </a:solidFill>
                          <a:latin typeface="Times New Roman"/>
                        </a:rPr>
                        <a:t>0,0  </a:t>
                      </a:r>
                    </a:p>
                  </a:txBody>
                  <a:tcPr marL="9525" marR="9525" marT="9525" marB="0"/>
                </a:tc>
                <a:tc>
                  <a:txBody>
                    <a:bodyPr/>
                    <a:lstStyle/>
                    <a:p>
                      <a:pPr algn="ctr" fontAlgn="ctr"/>
                      <a:r>
                        <a:rPr lang="ru-RU" sz="900" b="0" i="0" u="none" strike="noStrike" dirty="0">
                          <a:solidFill>
                            <a:schemeClr val="tx1"/>
                          </a:solidFill>
                          <a:latin typeface="Times New Roman"/>
                        </a:rPr>
                        <a:t>0,0  </a:t>
                      </a:r>
                    </a:p>
                  </a:txBody>
                  <a:tcPr marL="9525" marR="9525" marT="9525" marB="0"/>
                </a:tc>
                <a:tc>
                  <a:txBody>
                    <a:bodyPr/>
                    <a:lstStyle/>
                    <a:p>
                      <a:pPr algn="ctr" fontAlgn="ctr"/>
                      <a:r>
                        <a:rPr lang="ru-RU" sz="900" b="0" i="0" u="none" strike="noStrike" dirty="0">
                          <a:solidFill>
                            <a:schemeClr val="tx1"/>
                          </a:solidFill>
                          <a:latin typeface="Times New Roman"/>
                        </a:rPr>
                        <a:t>0,0  </a:t>
                      </a:r>
                    </a:p>
                  </a:txBody>
                  <a:tcPr marL="9525" marR="9525" marT="9525" marB="0"/>
                </a:tc>
              </a:tr>
              <a:tr h="2064119">
                <a:tc>
                  <a:txBody>
                    <a:bodyPr/>
                    <a:lstStyle/>
                    <a:p>
                      <a:pPr algn="ctr"/>
                      <a:r>
                        <a:rPr lang="ru-RU" sz="800" dirty="0" smtClean="0">
                          <a:latin typeface="Times New Roman" pitchFamily="18" charset="0"/>
                          <a:cs typeface="Times New Roman" pitchFamily="18" charset="0"/>
                        </a:rPr>
                        <a:t>11</a:t>
                      </a:r>
                      <a:endParaRPr lang="ru-RU" sz="800" dirty="0">
                        <a:latin typeface="Times New Roman" pitchFamily="18" charset="0"/>
                        <a:cs typeface="Times New Roman" pitchFamily="18" charset="0"/>
                      </a:endParaRPr>
                    </a:p>
                  </a:txBody>
                  <a:tcPr marL="91442" marR="91442" marT="45712" marB="45712"/>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75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Постановление Администрации Можайского городского округа от 26.12.2019 № 4830-П «Об утверждении муниципальной программы Можайского городского округа </a:t>
                      </a:r>
                      <a:r>
                        <a:rPr lang="ru-RU" sz="750" b="0" kern="1200" dirty="0" smtClean="0">
                          <a:solidFill>
                            <a:schemeClr val="tx1"/>
                          </a:solidFill>
                          <a:latin typeface="Times New Roman" pitchFamily="18" charset="0"/>
                          <a:ea typeface="+mn-ea"/>
                          <a:cs typeface="Times New Roman" pitchFamily="18" charset="0"/>
                        </a:rPr>
                        <a:t>«Строительство объектов социальной инфраструктуры» на 2020-2024 годы</a:t>
                      </a:r>
                      <a:r>
                        <a:rPr kumimoji="0" lang="ru-RU" sz="75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(с учетом изменений)</a:t>
                      </a: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lang="ru-RU" sz="900" b="0" kern="1200" dirty="0" smtClean="0">
                          <a:solidFill>
                            <a:schemeClr val="tx1"/>
                          </a:solidFill>
                          <a:latin typeface="Times New Roman" pitchFamily="18" charset="0"/>
                          <a:ea typeface="+mn-ea"/>
                          <a:cs typeface="Times New Roman" pitchFamily="18" charset="0"/>
                        </a:rPr>
                        <a:t>«Строительство объектов социальной инфраструктуры» на 2020-2024 годы</a:t>
                      </a:r>
                      <a:endPar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0000" marR="90000" marT="78936" marB="46800" horzOverflow="overflow"/>
                </a:tc>
                <a:tc>
                  <a:txBody>
                    <a:bodyPr/>
                    <a:lstStyle/>
                    <a:p>
                      <a:pPr marL="0" marR="0" lvl="0" indent="0" algn="l" defTabSz="449580" rtl="0" eaLnBrk="1" fontAlgn="base" latinLnBrk="0" hangingPunct="1">
                        <a:lnSpc>
                          <a:spcPct val="8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капитальные вложения в объекты общего образования</a:t>
                      </a:r>
                    </a:p>
                  </a:txBody>
                  <a:tcPr marL="90000" marR="90000" marT="209688" marB="46800" horzOverflow="overflow"/>
                </a:tc>
                <a:tc>
                  <a:txBody>
                    <a:bodyPr/>
                    <a:lstStyle/>
                    <a:p>
                      <a:pPr marL="0" marR="0" lvl="0" indent="0" algn="ctr" defTabSz="449580" rtl="0" eaLnBrk="1" fontAlgn="base" latinLnBrk="0" hangingPunct="1">
                        <a:lnSpc>
                          <a:spcPct val="68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550</a:t>
                      </a:r>
                    </a:p>
                  </a:txBody>
                  <a:tcPr marL="90000" marR="90000" marT="209688" marB="46800"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обеспечение односменного режима обучения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(школа на 550 мест  по адресу: Московская область, г. Можайск, ул. Полянка (ПИР и строительство)</a:t>
                      </a:r>
                    </a:p>
                  </a:txBody>
                  <a:tcPr marL="91441" marR="91441" marT="45714" marB="45714"/>
                </a:tc>
                <a:tc>
                  <a:txBody>
                    <a:bodyPr/>
                    <a:lstStyle/>
                    <a:p>
                      <a:pPr algn="ctr" fontAlgn="ctr"/>
                      <a:r>
                        <a:rPr lang="ru-RU" sz="900" b="0" i="0" u="none" strike="noStrike" dirty="0" smtClean="0">
                          <a:solidFill>
                            <a:schemeClr val="tx1"/>
                          </a:solidFill>
                          <a:latin typeface="Times New Roman"/>
                        </a:rPr>
                        <a:t>686 394,9  </a:t>
                      </a:r>
                      <a:endParaRPr lang="ru-RU" sz="900" b="0" i="0" u="none" strike="noStrike" dirty="0">
                        <a:solidFill>
                          <a:schemeClr val="tx1"/>
                        </a:solidFill>
                        <a:latin typeface="Times New Roman"/>
                      </a:endParaRPr>
                    </a:p>
                  </a:txBody>
                  <a:tcPr marL="9525" marR="9525" marT="9525" marB="0"/>
                </a:tc>
                <a:tc>
                  <a:txBody>
                    <a:bodyPr/>
                    <a:lstStyle/>
                    <a:p>
                      <a:pPr algn="ctr" fontAlgn="ctr"/>
                      <a:r>
                        <a:rPr lang="ru-RU" sz="900" b="0" i="0" u="none" strike="noStrike" dirty="0">
                          <a:solidFill>
                            <a:schemeClr val="tx1"/>
                          </a:solidFill>
                          <a:latin typeface="Times New Roman"/>
                        </a:rPr>
                        <a:t>37 467,3  </a:t>
                      </a:r>
                    </a:p>
                  </a:txBody>
                  <a:tcPr marL="9525" marR="9525" marT="9525" marB="0"/>
                </a:tc>
                <a:tc>
                  <a:txBody>
                    <a:bodyPr/>
                    <a:lstStyle/>
                    <a:p>
                      <a:pPr algn="ctr" fontAlgn="ctr"/>
                      <a:r>
                        <a:rPr lang="ru-RU" sz="900" b="0" i="0" u="none" strike="noStrike" dirty="0" smtClean="0">
                          <a:solidFill>
                            <a:schemeClr val="tx1"/>
                          </a:solidFill>
                          <a:latin typeface="Times New Roman"/>
                        </a:rPr>
                        <a:t>648 927,6  </a:t>
                      </a:r>
                      <a:endParaRPr lang="ru-RU" sz="900" b="0" i="0" u="none" strike="noStrike" dirty="0">
                        <a:solidFill>
                          <a:schemeClr val="tx1"/>
                        </a:solidFill>
                        <a:latin typeface="Times New Roman"/>
                      </a:endParaRPr>
                    </a:p>
                  </a:txBody>
                  <a:tcPr marL="9525" marR="9525" marT="9525" marB="0"/>
                </a:tc>
                <a:tc>
                  <a:txBody>
                    <a:bodyPr/>
                    <a:lstStyle/>
                    <a:p>
                      <a:pPr algn="ctr" fontAlgn="ctr"/>
                      <a:r>
                        <a:rPr lang="ru-RU" sz="900" b="0" i="0" u="none" strike="noStrike" dirty="0">
                          <a:solidFill>
                            <a:schemeClr val="tx1"/>
                          </a:solidFill>
                          <a:latin typeface="Times New Roman"/>
                        </a:rPr>
                        <a:t>0,0  </a:t>
                      </a:r>
                    </a:p>
                  </a:txBody>
                  <a:tcPr marL="9525" marR="9525" marT="9525" marB="0"/>
                </a:tc>
                <a:tc>
                  <a:txBody>
                    <a:bodyPr/>
                    <a:lstStyle/>
                    <a:p>
                      <a:pPr algn="ctr" fontAlgn="ctr"/>
                      <a:r>
                        <a:rPr lang="ru-RU" sz="900" b="0" i="0" u="none" strike="noStrike" dirty="0">
                          <a:solidFill>
                            <a:schemeClr val="tx1"/>
                          </a:solidFill>
                          <a:latin typeface="Times New Roman"/>
                        </a:rPr>
                        <a:t>0,0  </a:t>
                      </a:r>
                    </a:p>
                  </a:txBody>
                  <a:tcPr marL="9525" marR="9525" marT="9525" marB="0"/>
                </a:tc>
                <a:tc>
                  <a:txBody>
                    <a:bodyPr/>
                    <a:lstStyle/>
                    <a:p>
                      <a:pPr algn="ctr" fontAlgn="ctr"/>
                      <a:r>
                        <a:rPr lang="ru-RU" sz="900" b="0" i="0" u="none" strike="noStrike" dirty="0">
                          <a:solidFill>
                            <a:schemeClr val="tx1"/>
                          </a:solidFill>
                          <a:latin typeface="Times New Roman"/>
                        </a:rPr>
                        <a:t>0,0  </a:t>
                      </a:r>
                    </a:p>
                  </a:txBody>
                  <a:tcPr marL="9525" marR="9525" marT="9525" marB="0"/>
                </a:tc>
              </a:tr>
            </a:tbl>
          </a:graphicData>
        </a:graphic>
      </p:graphicFrame>
      <p:sp>
        <p:nvSpPr>
          <p:cNvPr id="6" name="Прямоугольник 5"/>
          <p:cNvSpPr/>
          <p:nvPr/>
        </p:nvSpPr>
        <p:spPr>
          <a:xfrm>
            <a:off x="6305537" y="6477127"/>
            <a:ext cx="2389945" cy="523220"/>
          </a:xfrm>
          <a:prstGeom prst="rect">
            <a:avLst/>
          </a:prstGeom>
        </p:spPr>
        <p:txBody>
          <a:bodyPr wrap="square">
            <a:spAutoFit/>
          </a:bodyPr>
          <a:lstStyle/>
          <a:p>
            <a:pPr algn="r"/>
            <a:r>
              <a:rPr 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latin typeface="Times New Roman" pitchFamily="18" charset="0"/>
              <a:cs typeface="Times New Roman" pitchFamily="18" charset="0"/>
            </a:endParaRPr>
          </a:p>
          <a:p>
            <a:pPr algn="r">
              <a:defRPr/>
            </a:pPr>
            <a:endParaRPr lang="ru-RU" sz="1400" dirty="0">
              <a:latin typeface="Arial" pitchFamily="34" charset="0"/>
            </a:endParaRPr>
          </a:p>
        </p:txBody>
      </p:sp>
      <p:pic>
        <p:nvPicPr>
          <p:cNvPr id="10296" name="Рисунок 32" descr="Описание: Можайск-ГО-ПП-01"/>
          <p:cNvPicPr>
            <a:picLocks noChangeAspect="1" noChangeArrowheads="1"/>
          </p:cNvPicPr>
          <p:nvPr/>
        </p:nvPicPr>
        <p:blipFill>
          <a:blip r:embed="rId2" cstate="print"/>
          <a:srcRect/>
          <a:stretch>
            <a:fillRect/>
          </a:stretch>
        </p:blipFill>
        <p:spPr bwMode="auto">
          <a:xfrm>
            <a:off x="417819" y="357167"/>
            <a:ext cx="639456" cy="7034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1071563" y="390526"/>
            <a:ext cx="7615237" cy="681038"/>
          </a:xfrm>
          <a:solidFill>
            <a:srgbClr val="F9FBB7"/>
          </a:solidFill>
        </p:spPr>
        <p:txBody>
          <a:bodyPr>
            <a:normAutofit/>
          </a:bodyPr>
          <a:lstStyle/>
          <a:p>
            <a:pPr algn="ctr"/>
            <a:r>
              <a:rPr lang="ru-RU" sz="1200" b="1" dirty="0" smtClean="0">
                <a:latin typeface="Times New Roman" pitchFamily="18" charset="0"/>
                <a:cs typeface="Times New Roman" pitchFamily="18" charset="0"/>
              </a:rPr>
              <a:t>Информация о расходах бюджета Можайского городского округа с учетом интересов целевых групп пользователей (физические и юридические лица) на которые направлены мероприятия муниципальных  программ  Можайского городского округа </a:t>
            </a:r>
          </a:p>
        </p:txBody>
      </p:sp>
      <p:graphicFrame>
        <p:nvGraphicFramePr>
          <p:cNvPr id="4" name="Содержимое 3"/>
          <p:cNvGraphicFramePr>
            <a:graphicFrameLocks noGrp="1"/>
          </p:cNvGraphicFramePr>
          <p:nvPr>
            <p:ph idx="1"/>
          </p:nvPr>
        </p:nvGraphicFramePr>
        <p:xfrm>
          <a:off x="323848" y="1092565"/>
          <a:ext cx="8391527" cy="5365445"/>
        </p:xfrm>
        <a:graphic>
          <a:graphicData uri="http://schemas.openxmlformats.org/drawingml/2006/table">
            <a:tbl>
              <a:tblPr firstRow="1" bandRow="1">
                <a:tableStyleId>{21E4AEA4-8DFA-4A89-87EB-49C32662AFE0}</a:tableStyleId>
              </a:tblPr>
              <a:tblGrid>
                <a:gridCol w="290855"/>
                <a:gridCol w="975972"/>
                <a:gridCol w="762000"/>
                <a:gridCol w="1003815"/>
                <a:gridCol w="730045"/>
                <a:gridCol w="1022062"/>
                <a:gridCol w="803050"/>
                <a:gridCol w="584036"/>
                <a:gridCol w="511032"/>
                <a:gridCol w="511032"/>
                <a:gridCol w="584036"/>
                <a:gridCol w="613592"/>
              </a:tblGrid>
              <a:tr h="218446">
                <a:tc rowSpan="2">
                  <a:txBody>
                    <a:bodyPr/>
                    <a:lstStyle/>
                    <a:p>
                      <a:pPr algn="ctr"/>
                      <a:r>
                        <a:rPr lang="ru-RU" sz="850" dirty="0" smtClean="0">
                          <a:solidFill>
                            <a:schemeClr val="tx1"/>
                          </a:solidFill>
                          <a:latin typeface="Times New Roman" pitchFamily="18" charset="0"/>
                          <a:cs typeface="Times New Roman" pitchFamily="18" charset="0"/>
                        </a:rPr>
                        <a:t>№</a:t>
                      </a:r>
                    </a:p>
                    <a:p>
                      <a:pPr algn="ctr"/>
                      <a:r>
                        <a:rPr lang="ru-RU" sz="850" dirty="0" err="1" smtClean="0">
                          <a:solidFill>
                            <a:schemeClr val="tx1"/>
                          </a:solidFill>
                          <a:latin typeface="Times New Roman" pitchFamily="18" charset="0"/>
                          <a:cs typeface="Times New Roman" pitchFamily="18" charset="0"/>
                        </a:rPr>
                        <a:t>п</a:t>
                      </a:r>
                      <a:r>
                        <a:rPr lang="ru-RU" sz="850" dirty="0" smtClean="0">
                          <a:solidFill>
                            <a:schemeClr val="tx1"/>
                          </a:solidFill>
                          <a:latin typeface="Times New Roman" pitchFamily="18" charset="0"/>
                          <a:cs typeface="Times New Roman" pitchFamily="18" charset="0"/>
                        </a:rPr>
                        <a:t>/</a:t>
                      </a:r>
                      <a:r>
                        <a:rPr lang="ru-RU" sz="850" dirty="0" err="1" smtClean="0">
                          <a:solidFill>
                            <a:schemeClr val="tx1"/>
                          </a:solidFill>
                          <a:latin typeface="Times New Roman" pitchFamily="18" charset="0"/>
                          <a:cs typeface="Times New Roman" pitchFamily="18" charset="0"/>
                        </a:rPr>
                        <a:t>п</a:t>
                      </a:r>
                      <a:endParaRPr lang="ru-RU" sz="85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850" dirty="0" smtClean="0">
                          <a:solidFill>
                            <a:schemeClr val="tx1"/>
                          </a:solidFill>
                          <a:latin typeface="Times New Roman" pitchFamily="18" charset="0"/>
                          <a:cs typeface="Times New Roman" pitchFamily="18" charset="0"/>
                        </a:rPr>
                        <a:t>Наименование</a:t>
                      </a:r>
                      <a:r>
                        <a:rPr lang="ru-RU" sz="850" baseline="0" dirty="0" smtClean="0">
                          <a:solidFill>
                            <a:schemeClr val="tx1"/>
                          </a:solidFill>
                          <a:latin typeface="Times New Roman" pitchFamily="18" charset="0"/>
                          <a:cs typeface="Times New Roman" pitchFamily="18" charset="0"/>
                        </a:rPr>
                        <a:t> нормативного правового акта </a:t>
                      </a:r>
                      <a:endParaRPr lang="ru-RU" sz="850" u="sng" dirty="0">
                        <a:solidFill>
                          <a:srgbClr val="C00000"/>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850" dirty="0" smtClean="0">
                          <a:solidFill>
                            <a:schemeClr val="tx1"/>
                          </a:solidFill>
                          <a:latin typeface="Times New Roman" pitchFamily="18" charset="0"/>
                          <a:cs typeface="Times New Roman" pitchFamily="18" charset="0"/>
                        </a:rPr>
                        <a:t>Наименование муниципальной</a:t>
                      </a:r>
                      <a:r>
                        <a:rPr lang="ru-RU" sz="850" baseline="0" dirty="0" smtClean="0">
                          <a:solidFill>
                            <a:schemeClr val="tx1"/>
                          </a:solidFill>
                          <a:latin typeface="Times New Roman" pitchFamily="18" charset="0"/>
                          <a:cs typeface="Times New Roman" pitchFamily="18" charset="0"/>
                        </a:rPr>
                        <a:t> программы</a:t>
                      </a:r>
                      <a:endParaRPr lang="ru-RU" sz="85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850" dirty="0" smtClean="0">
                          <a:solidFill>
                            <a:schemeClr val="tx1"/>
                          </a:solidFill>
                          <a:latin typeface="Times New Roman" pitchFamily="18" charset="0"/>
                          <a:cs typeface="Times New Roman" pitchFamily="18" charset="0"/>
                        </a:rPr>
                        <a:t>Мероприятие муниципальной программы</a:t>
                      </a:r>
                      <a:endParaRPr lang="ru-RU" sz="85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850" dirty="0" smtClean="0">
                          <a:solidFill>
                            <a:schemeClr val="tx1"/>
                          </a:solidFill>
                          <a:latin typeface="Times New Roman" pitchFamily="18" charset="0"/>
                          <a:cs typeface="Times New Roman" pitchFamily="18" charset="0"/>
                        </a:rPr>
                        <a:t>Численность представителей целевой группы, человек/ед.</a:t>
                      </a:r>
                      <a:endParaRPr lang="ru-RU" sz="85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850" dirty="0" smtClean="0">
                          <a:solidFill>
                            <a:schemeClr val="tx1"/>
                          </a:solidFill>
                          <a:latin typeface="Times New Roman" pitchFamily="18" charset="0"/>
                          <a:cs typeface="Times New Roman" pitchFamily="18" charset="0"/>
                        </a:rPr>
                        <a:t>Наименование меры поддержки</a:t>
                      </a:r>
                      <a:r>
                        <a:rPr lang="ru-RU" sz="850" baseline="0" dirty="0" smtClean="0">
                          <a:solidFill>
                            <a:schemeClr val="tx1"/>
                          </a:solidFill>
                          <a:latin typeface="Times New Roman" pitchFamily="18" charset="0"/>
                          <a:cs typeface="Times New Roman" pitchFamily="18" charset="0"/>
                        </a:rPr>
                        <a:t> </a:t>
                      </a:r>
                      <a:r>
                        <a:rPr lang="ru-RU" sz="850" i="0" u="none" baseline="0" dirty="0" smtClean="0">
                          <a:solidFill>
                            <a:schemeClr val="tx1"/>
                          </a:solidFill>
                          <a:latin typeface="Times New Roman" pitchFamily="18" charset="0"/>
                          <a:cs typeface="Times New Roman" pitchFamily="18" charset="0"/>
                        </a:rPr>
                        <a:t>(на которую направлены мероприятия муниципальной программы)</a:t>
                      </a:r>
                      <a:endParaRPr lang="ru-RU" sz="850" i="0" u="none"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850" dirty="0" smtClean="0">
                          <a:solidFill>
                            <a:schemeClr val="tx1"/>
                          </a:solidFill>
                          <a:latin typeface="Times New Roman" pitchFamily="18" charset="0"/>
                          <a:cs typeface="Times New Roman" pitchFamily="18" charset="0"/>
                        </a:rPr>
                        <a:t>Объем расходов бюджета Можайского городского</a:t>
                      </a:r>
                      <a:r>
                        <a:rPr lang="ru-RU" sz="850" baseline="0" dirty="0" smtClean="0">
                          <a:solidFill>
                            <a:schemeClr val="tx1"/>
                          </a:solidFill>
                          <a:latin typeface="Times New Roman" pitchFamily="18" charset="0"/>
                          <a:cs typeface="Times New Roman" pitchFamily="18" charset="0"/>
                        </a:rPr>
                        <a:t> округа, всего (тыс. руб.)</a:t>
                      </a:r>
                      <a:endParaRPr lang="ru-RU" sz="85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gridSpan="5">
                  <a:txBody>
                    <a:bodyPr/>
                    <a:lstStyle/>
                    <a:p>
                      <a:pPr algn="ctr"/>
                      <a:r>
                        <a:rPr lang="ru-RU" sz="850" dirty="0" smtClean="0">
                          <a:solidFill>
                            <a:schemeClr val="tx1"/>
                          </a:solidFill>
                          <a:latin typeface="Times New Roman" pitchFamily="18" charset="0"/>
                          <a:cs typeface="Times New Roman" pitchFamily="18" charset="0"/>
                        </a:rPr>
                        <a:t>в том числе, по годам:</a:t>
                      </a:r>
                      <a:endParaRPr lang="ru-RU" sz="85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endParaRPr lang="ru-RU"/>
                    </a:p>
                  </a:txBody>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r>
              <a:tr h="80224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ru-RU" sz="850" b="1" dirty="0" smtClean="0">
                          <a:solidFill>
                            <a:schemeClr val="tx1"/>
                          </a:solidFill>
                          <a:latin typeface="Times New Roman" pitchFamily="18" charset="0"/>
                          <a:cs typeface="Times New Roman" pitchFamily="18" charset="0"/>
                        </a:rPr>
                        <a:t>Отчет </a:t>
                      </a:r>
                    </a:p>
                    <a:p>
                      <a:pPr algn="ctr"/>
                      <a:r>
                        <a:rPr lang="ru-RU" sz="850" b="1" dirty="0" smtClean="0">
                          <a:solidFill>
                            <a:schemeClr val="tx1"/>
                          </a:solidFill>
                          <a:latin typeface="Times New Roman" pitchFamily="18" charset="0"/>
                          <a:cs typeface="Times New Roman" pitchFamily="18" charset="0"/>
                        </a:rPr>
                        <a:t>2021г </a:t>
                      </a:r>
                      <a:r>
                        <a:rPr lang="ru-RU" sz="850" b="1" baseline="0" dirty="0" smtClean="0">
                          <a:solidFill>
                            <a:schemeClr val="tx1"/>
                          </a:solidFill>
                          <a:latin typeface="Times New Roman" pitchFamily="18" charset="0"/>
                          <a:cs typeface="Times New Roman" pitchFamily="18" charset="0"/>
                        </a:rPr>
                        <a:t> тыс. руб.</a:t>
                      </a:r>
                      <a:endParaRPr lang="ru-RU" sz="85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850" b="1" dirty="0" smtClean="0">
                          <a:solidFill>
                            <a:schemeClr val="tx1"/>
                          </a:solidFill>
                          <a:latin typeface="Times New Roman" pitchFamily="18" charset="0"/>
                          <a:cs typeface="Times New Roman" pitchFamily="18" charset="0"/>
                        </a:rPr>
                        <a:t>План 2022г тыс. руб.</a:t>
                      </a:r>
                      <a:endParaRPr lang="ru-RU" sz="85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850" b="1" dirty="0" smtClean="0">
                          <a:solidFill>
                            <a:schemeClr val="tx1"/>
                          </a:solidFill>
                          <a:latin typeface="Times New Roman" pitchFamily="18" charset="0"/>
                          <a:cs typeface="Times New Roman" pitchFamily="18" charset="0"/>
                        </a:rPr>
                        <a:t>План 2023г тыс. руб.</a:t>
                      </a:r>
                      <a:endParaRPr lang="ru-RU" sz="85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50" b="1" dirty="0" smtClean="0">
                          <a:solidFill>
                            <a:schemeClr val="tx1"/>
                          </a:solidFill>
                          <a:latin typeface="Times New Roman" pitchFamily="18" charset="0"/>
                          <a:cs typeface="Times New Roman" pitchFamily="18" charset="0"/>
                        </a:rPr>
                        <a:t>План 2024г</a:t>
                      </a:r>
                      <a:r>
                        <a:rPr lang="ru-RU" sz="850" b="1" baseline="0" dirty="0" smtClean="0">
                          <a:solidFill>
                            <a:schemeClr val="tx1"/>
                          </a:solidFill>
                          <a:latin typeface="Times New Roman" pitchFamily="18" charset="0"/>
                          <a:cs typeface="Times New Roman" pitchFamily="18" charset="0"/>
                        </a:rPr>
                        <a:t> </a:t>
                      </a:r>
                      <a:r>
                        <a:rPr lang="ru-RU" sz="850" b="1" dirty="0" smtClean="0">
                          <a:solidFill>
                            <a:schemeClr val="tx1"/>
                          </a:solidFill>
                          <a:latin typeface="Times New Roman" pitchFamily="18" charset="0"/>
                          <a:cs typeface="Times New Roman" pitchFamily="18" charset="0"/>
                        </a:rPr>
                        <a:t>тыс. руб.</a:t>
                      </a:r>
                    </a:p>
                    <a:p>
                      <a:pPr algn="ctr"/>
                      <a:endParaRPr lang="ru-RU" sz="85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850" b="1" dirty="0" smtClean="0">
                          <a:solidFill>
                            <a:schemeClr val="tx1"/>
                          </a:solidFill>
                          <a:latin typeface="Times New Roman" pitchFamily="18" charset="0"/>
                          <a:cs typeface="Times New Roman" pitchFamily="18" charset="0"/>
                        </a:rPr>
                        <a:t>План 2025г тыс. руб.</a:t>
                      </a:r>
                      <a:endParaRPr lang="ru-RU" sz="85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r>
              <a:tr h="2248430">
                <a:tc>
                  <a:txBody>
                    <a:bodyPr/>
                    <a:lstStyle/>
                    <a:p>
                      <a:pPr algn="ctr"/>
                      <a:r>
                        <a:rPr lang="ru-RU" sz="800" dirty="0" smtClean="0">
                          <a:latin typeface="Times New Roman" pitchFamily="18" charset="0"/>
                          <a:cs typeface="Times New Roman" pitchFamily="18" charset="0"/>
                        </a:rPr>
                        <a:t>12</a:t>
                      </a:r>
                      <a:endParaRPr lang="ru-RU" sz="800" dirty="0">
                        <a:latin typeface="Times New Roman" pitchFamily="18" charset="0"/>
                        <a:cs typeface="Times New Roman" pitchFamily="18" charset="0"/>
                      </a:endParaRPr>
                    </a:p>
                  </a:txBody>
                  <a:tcPr marL="91442" marR="91442" marT="45712" marB="45712"/>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75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Постановление Администрации Можайского городского округа от 26.12.2019 № 4830-П «Об утверждении муниципальной программы Можайского городского округа </a:t>
                      </a:r>
                      <a:r>
                        <a:rPr lang="ru-RU" sz="750" b="0" kern="1200" dirty="0" smtClean="0">
                          <a:solidFill>
                            <a:schemeClr val="tx1"/>
                          </a:solidFill>
                          <a:latin typeface="Times New Roman" pitchFamily="18" charset="0"/>
                          <a:ea typeface="+mn-ea"/>
                          <a:cs typeface="Times New Roman" pitchFamily="18" charset="0"/>
                        </a:rPr>
                        <a:t>«Строительство объектов социальной инфраструктуры» на 2020-2024 годы</a:t>
                      </a:r>
                      <a:r>
                        <a:rPr kumimoji="0" lang="ru-RU" sz="75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(с учетом изменений)</a:t>
                      </a: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lang="ru-RU" sz="900" b="0" kern="1200" dirty="0" smtClean="0">
                          <a:solidFill>
                            <a:schemeClr val="tx1"/>
                          </a:solidFill>
                          <a:latin typeface="Times New Roman" pitchFamily="18" charset="0"/>
                          <a:ea typeface="+mn-ea"/>
                          <a:cs typeface="Times New Roman" pitchFamily="18" charset="0"/>
                        </a:rPr>
                        <a:t>«Строительство объектов социальной инфраструктуры» на 2020-2024 годы</a:t>
                      </a:r>
                      <a:endPar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r>
                        <a:rPr kumimoji="0" lang="ru-RU" sz="800" b="0" i="0" u="none" strike="noStrike" cap="none" normalizeH="0" baseline="0" dirty="0" smtClean="0">
                          <a:ln>
                            <a:noFill/>
                          </a:ln>
                          <a:solidFill>
                            <a:schemeClr val="tx1"/>
                          </a:solidFill>
                          <a:effectLst/>
                          <a:latin typeface="Times New Roman" pitchFamily="18" charset="0"/>
                          <a:cs typeface="Times New Roman" pitchFamily="18" charset="0"/>
                        </a:rPr>
                        <a:t>капитальные вложения в муниципальные объекты физической культуры и спорта</a:t>
                      </a:r>
                    </a:p>
                  </a:txBody>
                  <a:tcPr marL="90000" marR="90000" marT="78936" marB="46800" horzOverflow="overflow"/>
                </a:tc>
                <a:tc>
                  <a:txBody>
                    <a:bodyPr/>
                    <a:lstStyle/>
                    <a:p>
                      <a:pPr marL="0" marR="0" lvl="0" indent="0" algn="ctr"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120</a:t>
                      </a:r>
                    </a:p>
                  </a:txBody>
                  <a:tcPr marL="90000" marR="90000" marT="78936" marB="46800" horzOverflow="overflow"/>
                </a:tc>
                <a:tc>
                  <a:txBody>
                    <a:bodyPr/>
                    <a:lstStyle/>
                    <a:p>
                      <a:pPr marL="0" marR="0" lvl="0" indent="0" algn="l"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750" b="0" i="0" u="none" strike="noStrike" cap="none" normalizeH="0" baseline="0" dirty="0" smtClean="0">
                          <a:ln>
                            <a:noFill/>
                          </a:ln>
                          <a:solidFill>
                            <a:schemeClr val="tx1"/>
                          </a:solidFill>
                          <a:effectLst/>
                          <a:latin typeface="Times New Roman" pitchFamily="18" charset="0"/>
                          <a:cs typeface="Times New Roman" pitchFamily="18" charset="0"/>
                        </a:rPr>
                        <a:t>создание условий для физического развития и привлечения к занятиям спортом населения Можайского городского округа  (строительство физкультурно-оздоровительного комплекса с универсальным спортивным залом, Московская область, г. Можайск, </a:t>
                      </a:r>
                    </a:p>
                    <a:p>
                      <a:pPr marL="0" marR="0" lvl="0" indent="0" algn="l"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750" b="0" i="0" u="none" strike="noStrike" cap="none" normalizeH="0" baseline="0" dirty="0" smtClean="0">
                          <a:ln>
                            <a:noFill/>
                          </a:ln>
                          <a:solidFill>
                            <a:schemeClr val="tx1"/>
                          </a:solidFill>
                          <a:effectLst/>
                          <a:latin typeface="Times New Roman" pitchFamily="18" charset="0"/>
                          <a:cs typeface="Times New Roman" pitchFamily="18" charset="0"/>
                        </a:rPr>
                        <a:t>ул. 1-я Железнодорожная</a:t>
                      </a:r>
                    </a:p>
                    <a:p>
                      <a:pPr marL="0" marR="0" lvl="0" indent="0" algn="l"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750" b="0" i="0" u="none" strike="noStrike" cap="none" normalizeH="0" baseline="0" dirty="0" smtClean="0">
                          <a:ln>
                            <a:noFill/>
                          </a:ln>
                          <a:solidFill>
                            <a:schemeClr val="tx1"/>
                          </a:solidFill>
                          <a:effectLst/>
                          <a:latin typeface="Times New Roman" pitchFamily="18" charset="0"/>
                          <a:cs typeface="Times New Roman" pitchFamily="18" charset="0"/>
                        </a:rPr>
                        <a:t>(ПИР и строительство)</a:t>
                      </a:r>
                    </a:p>
                  </a:txBody>
                  <a:tcPr marT="68520" horzOverflow="overflow"/>
                </a:tc>
                <a:tc>
                  <a:txBody>
                    <a:bodyPr/>
                    <a:lstStyle/>
                    <a:p>
                      <a:pPr algn="ctr" fontAlgn="ctr"/>
                      <a:r>
                        <a:rPr lang="ru-RU" sz="800" b="0" i="0" u="none" strike="noStrike" dirty="0" smtClean="0">
                          <a:solidFill>
                            <a:schemeClr val="tx1"/>
                          </a:solidFill>
                          <a:latin typeface="Times New Roman" pitchFamily="18" charset="0"/>
                          <a:cs typeface="Times New Roman" pitchFamily="18" charset="0"/>
                        </a:rPr>
                        <a:t>524 122,4  </a:t>
                      </a:r>
                      <a:endParaRPr lang="ru-RU" sz="8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ctr"/>
                      <a:r>
                        <a:rPr lang="ru-RU" sz="800" b="0" i="0" u="none" strike="noStrike" dirty="0">
                          <a:solidFill>
                            <a:schemeClr val="tx1"/>
                          </a:solidFill>
                          <a:latin typeface="Times New Roman" pitchFamily="18" charset="0"/>
                          <a:cs typeface="Times New Roman" pitchFamily="18" charset="0"/>
                        </a:rPr>
                        <a:t>3 510,9  </a:t>
                      </a:r>
                    </a:p>
                  </a:txBody>
                  <a:tcPr marL="9525" marR="9525" marT="9525" marB="0"/>
                </a:tc>
                <a:tc>
                  <a:txBody>
                    <a:bodyPr/>
                    <a:lstStyle/>
                    <a:p>
                      <a:pPr algn="ctr" fontAlgn="ctr"/>
                      <a:r>
                        <a:rPr lang="ru-RU" sz="800" b="0" i="0" u="none" strike="noStrike" dirty="0" smtClean="0">
                          <a:solidFill>
                            <a:schemeClr val="tx1"/>
                          </a:solidFill>
                          <a:latin typeface="Times New Roman" pitchFamily="18" charset="0"/>
                          <a:cs typeface="Times New Roman" pitchFamily="18" charset="0"/>
                        </a:rPr>
                        <a:t>309 946,0  </a:t>
                      </a:r>
                      <a:endParaRPr lang="ru-RU" sz="8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ctr"/>
                      <a:r>
                        <a:rPr lang="ru-RU" sz="800" b="0" i="0" u="none" strike="noStrike" dirty="0" smtClean="0">
                          <a:solidFill>
                            <a:schemeClr val="tx1"/>
                          </a:solidFill>
                          <a:latin typeface="Times New Roman" pitchFamily="18" charset="0"/>
                          <a:cs typeface="Times New Roman" pitchFamily="18" charset="0"/>
                        </a:rPr>
                        <a:t>210 665,5  </a:t>
                      </a:r>
                      <a:endParaRPr lang="ru-RU" sz="8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ctr"/>
                      <a:r>
                        <a:rPr lang="ru-RU" sz="800" b="0" i="0" u="none" strike="noStrike" dirty="0">
                          <a:solidFill>
                            <a:schemeClr val="tx1"/>
                          </a:solidFill>
                          <a:latin typeface="Times New Roman" pitchFamily="18" charset="0"/>
                          <a:cs typeface="Times New Roman" pitchFamily="18" charset="0"/>
                        </a:rPr>
                        <a:t>0,0  </a:t>
                      </a:r>
                    </a:p>
                  </a:txBody>
                  <a:tcPr marL="9525" marR="9525" marT="9525" marB="0"/>
                </a:tc>
                <a:tc>
                  <a:txBody>
                    <a:bodyPr/>
                    <a:lstStyle/>
                    <a:p>
                      <a:pPr algn="ctr" fontAlgn="ctr"/>
                      <a:r>
                        <a:rPr lang="ru-RU" sz="800" b="0" i="0" u="none" strike="noStrike" dirty="0">
                          <a:solidFill>
                            <a:schemeClr val="tx1"/>
                          </a:solidFill>
                          <a:latin typeface="Times New Roman" pitchFamily="18" charset="0"/>
                          <a:cs typeface="Times New Roman" pitchFamily="18" charset="0"/>
                        </a:rPr>
                        <a:t>0,0  </a:t>
                      </a:r>
                    </a:p>
                  </a:txBody>
                  <a:tcPr marL="9525" marR="9525" marT="9525" marB="0"/>
                </a:tc>
              </a:tr>
              <a:tr h="2067712">
                <a:tc>
                  <a:txBody>
                    <a:bodyPr/>
                    <a:lstStyle/>
                    <a:p>
                      <a:pPr algn="ctr"/>
                      <a:r>
                        <a:rPr lang="ru-RU" sz="800" dirty="0" smtClean="0">
                          <a:latin typeface="Times New Roman" pitchFamily="18" charset="0"/>
                          <a:cs typeface="Times New Roman" pitchFamily="18" charset="0"/>
                        </a:rPr>
                        <a:t>13</a:t>
                      </a:r>
                      <a:endParaRPr lang="ru-RU" sz="800" dirty="0">
                        <a:latin typeface="Times New Roman" pitchFamily="18" charset="0"/>
                        <a:cs typeface="Times New Roman" pitchFamily="18" charset="0"/>
                      </a:endParaRPr>
                    </a:p>
                  </a:txBody>
                  <a:tcPr marL="91442" marR="91442" marT="45712" marB="45712"/>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75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Постановление Администрации Можайского городского округа от 26.12.2019 № 4830-П «Об утверждении муниципальной программы Можайского городского округа </a:t>
                      </a:r>
                      <a:r>
                        <a:rPr lang="ru-RU" sz="750" b="0" kern="1200" dirty="0" smtClean="0">
                          <a:solidFill>
                            <a:schemeClr val="tx1"/>
                          </a:solidFill>
                          <a:latin typeface="Times New Roman" pitchFamily="18" charset="0"/>
                          <a:ea typeface="+mn-ea"/>
                          <a:cs typeface="Times New Roman" pitchFamily="18" charset="0"/>
                        </a:rPr>
                        <a:t>«Строительство объектов социальной инфраструктуры» на 2020-2024 годы</a:t>
                      </a:r>
                      <a:r>
                        <a:rPr kumimoji="0" lang="ru-RU" sz="75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(с учетом изменений)</a:t>
                      </a: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lang="ru-RU" sz="900" b="0" kern="1200" dirty="0" smtClean="0">
                          <a:solidFill>
                            <a:schemeClr val="tx1"/>
                          </a:solidFill>
                          <a:latin typeface="Times New Roman" pitchFamily="18" charset="0"/>
                          <a:ea typeface="+mn-ea"/>
                          <a:cs typeface="Times New Roman" pitchFamily="18" charset="0"/>
                        </a:rPr>
                        <a:t>«Строительство объектов социальной инфраструктуры» на 2020-2024 годы</a:t>
                      </a:r>
                      <a:endPar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капитальные вложения в муниципальные объекты физической культуры и спорта</a:t>
                      </a:r>
                    </a:p>
                  </a:txBody>
                  <a:tcPr marL="90000" marR="90000" marT="209688" marB="46800" horzOverflow="overflow"/>
                </a:tc>
                <a:tc>
                  <a:txBody>
                    <a:bodyPr/>
                    <a:lstStyle/>
                    <a:p>
                      <a:pPr marL="0" marR="0" lvl="0" indent="0" algn="ctr" defTabSz="449580" rtl="0" eaLnBrk="1" fontAlgn="base" latinLnBrk="0" hangingPunct="1">
                        <a:lnSpc>
                          <a:spcPct val="68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160</a:t>
                      </a:r>
                    </a:p>
                  </a:txBody>
                  <a:tcPr marL="90000" marR="90000" marT="209688" marB="46800"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75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создание условий для физического развития и привлечения к занятиям спортом населения Можайского городского округа (Реконструкция стадиона «Спартак» (ПИР и реконструкция), Московская область, Можайский р-н,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75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г. Можайск, ул. Герасимова )</a:t>
                      </a:r>
                    </a:p>
                  </a:txBody>
                  <a:tcPr marL="91441" marR="91441" marT="45714" marB="45714"/>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5 330,9  </a:t>
                      </a:r>
                      <a:endParaRPr lang="ru-RU" sz="9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ctr"/>
                      <a:r>
                        <a:rPr lang="ru-RU" sz="900" b="0" i="0" u="none" strike="noStrike" dirty="0">
                          <a:solidFill>
                            <a:schemeClr val="tx1"/>
                          </a:solidFill>
                          <a:latin typeface="Times New Roman" pitchFamily="18" charset="0"/>
                          <a:cs typeface="Times New Roman" pitchFamily="18" charset="0"/>
                        </a:rPr>
                        <a:t>562,9  </a:t>
                      </a:r>
                    </a:p>
                  </a:txBody>
                  <a:tcPr marL="9525" marR="9525" marT="9525" marB="0"/>
                </a:tc>
                <a:tc>
                  <a:txBody>
                    <a:bodyPr/>
                    <a:lstStyle/>
                    <a:p>
                      <a:pPr algn="ctr" fontAlgn="ctr"/>
                      <a:r>
                        <a:rPr lang="ru-RU" sz="900" b="0" i="0" u="none" strike="noStrike" dirty="0" smtClean="0">
                          <a:solidFill>
                            <a:schemeClr val="tx1"/>
                          </a:solidFill>
                          <a:latin typeface="Times New Roman" pitchFamily="18" charset="0"/>
                          <a:cs typeface="Times New Roman" pitchFamily="18" charset="0"/>
                        </a:rPr>
                        <a:t>4</a:t>
                      </a:r>
                      <a:r>
                        <a:rPr lang="ru-RU" sz="900" b="0" i="0" u="none" strike="noStrike" baseline="0" dirty="0" smtClean="0">
                          <a:solidFill>
                            <a:schemeClr val="tx1"/>
                          </a:solidFill>
                          <a:latin typeface="Times New Roman" pitchFamily="18" charset="0"/>
                          <a:cs typeface="Times New Roman" pitchFamily="18" charset="0"/>
                        </a:rPr>
                        <a:t> 768</a:t>
                      </a:r>
                      <a:r>
                        <a:rPr lang="ru-RU" sz="900" b="0" i="0" u="none" strike="noStrike" dirty="0" smtClean="0">
                          <a:solidFill>
                            <a:schemeClr val="tx1"/>
                          </a:solidFill>
                          <a:latin typeface="Times New Roman" pitchFamily="18" charset="0"/>
                          <a:cs typeface="Times New Roman" pitchFamily="18" charset="0"/>
                        </a:rPr>
                        <a:t>,0  </a:t>
                      </a:r>
                      <a:endParaRPr lang="ru-RU" sz="900" b="0"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ctr"/>
                      <a:r>
                        <a:rPr lang="ru-RU" sz="900" b="0" i="0" u="none" strike="noStrike" dirty="0">
                          <a:solidFill>
                            <a:schemeClr val="tx1"/>
                          </a:solidFill>
                          <a:latin typeface="Times New Roman" pitchFamily="18" charset="0"/>
                          <a:cs typeface="Times New Roman" pitchFamily="18" charset="0"/>
                        </a:rPr>
                        <a:t>0,0  </a:t>
                      </a:r>
                    </a:p>
                  </a:txBody>
                  <a:tcPr marL="9525" marR="9525" marT="9525" marB="0"/>
                </a:tc>
                <a:tc>
                  <a:txBody>
                    <a:bodyPr/>
                    <a:lstStyle/>
                    <a:p>
                      <a:pPr algn="ctr" fontAlgn="ctr"/>
                      <a:r>
                        <a:rPr lang="ru-RU" sz="900" b="0" i="0" u="none" strike="noStrike" dirty="0">
                          <a:solidFill>
                            <a:schemeClr val="tx1"/>
                          </a:solidFill>
                          <a:latin typeface="Times New Roman" pitchFamily="18" charset="0"/>
                          <a:cs typeface="Times New Roman" pitchFamily="18" charset="0"/>
                        </a:rPr>
                        <a:t>0,0  </a:t>
                      </a:r>
                    </a:p>
                  </a:txBody>
                  <a:tcPr marL="9525" marR="9525" marT="9525" marB="0"/>
                </a:tc>
                <a:tc>
                  <a:txBody>
                    <a:bodyPr/>
                    <a:lstStyle/>
                    <a:p>
                      <a:pPr algn="ctr" fontAlgn="ctr"/>
                      <a:r>
                        <a:rPr lang="ru-RU" sz="900" b="0" i="0" u="none" strike="noStrike" dirty="0">
                          <a:solidFill>
                            <a:schemeClr val="tx1"/>
                          </a:solidFill>
                          <a:latin typeface="Times New Roman" pitchFamily="18" charset="0"/>
                          <a:cs typeface="Times New Roman" pitchFamily="18" charset="0"/>
                        </a:rPr>
                        <a:t>0,0  </a:t>
                      </a:r>
                    </a:p>
                  </a:txBody>
                  <a:tcPr marL="9525" marR="9525" marT="9525" marB="0"/>
                </a:tc>
              </a:tr>
            </a:tbl>
          </a:graphicData>
        </a:graphic>
      </p:graphicFrame>
      <p:sp>
        <p:nvSpPr>
          <p:cNvPr id="6" name="Прямоугольник 5"/>
          <p:cNvSpPr/>
          <p:nvPr/>
        </p:nvSpPr>
        <p:spPr>
          <a:xfrm>
            <a:off x="6300724" y="6480113"/>
            <a:ext cx="2500301" cy="523875"/>
          </a:xfrm>
          <a:prstGeom prst="rect">
            <a:avLst/>
          </a:prstGeom>
        </p:spPr>
        <p:txBody>
          <a:bodyPr wrap="square">
            <a:spAutoFit/>
          </a:bodyPr>
          <a:lstStyle/>
          <a:p>
            <a:pPr algn="r"/>
            <a:r>
              <a:rPr 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latin typeface="Times New Roman" pitchFamily="18" charset="0"/>
              <a:cs typeface="Times New Roman" pitchFamily="18" charset="0"/>
            </a:endParaRPr>
          </a:p>
          <a:p>
            <a:pPr algn="r">
              <a:defRPr/>
            </a:pPr>
            <a:endParaRPr lang="ru-RU" sz="1400" dirty="0">
              <a:latin typeface="Arial" pitchFamily="34" charset="0"/>
            </a:endParaRPr>
          </a:p>
        </p:txBody>
      </p:sp>
      <p:pic>
        <p:nvPicPr>
          <p:cNvPr id="10296" name="Рисунок 32" descr="Описание: Можайск-ГО-ПП-01"/>
          <p:cNvPicPr>
            <a:picLocks noChangeAspect="1" noChangeArrowheads="1"/>
          </p:cNvPicPr>
          <p:nvPr/>
        </p:nvPicPr>
        <p:blipFill>
          <a:blip r:embed="rId2" cstate="print"/>
          <a:srcRect/>
          <a:stretch>
            <a:fillRect/>
          </a:stretch>
        </p:blipFill>
        <p:spPr bwMode="auto">
          <a:xfrm>
            <a:off x="413407" y="352425"/>
            <a:ext cx="691494" cy="7429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1071563" y="332656"/>
            <a:ext cx="7615237" cy="738907"/>
          </a:xfrm>
          <a:solidFill>
            <a:srgbClr val="F9FBB7"/>
          </a:solidFill>
        </p:spPr>
        <p:txBody>
          <a:bodyPr/>
          <a:lstStyle/>
          <a:p>
            <a:pPr algn="ctr"/>
            <a:r>
              <a:rPr lang="ru-RU" sz="1200" b="1" dirty="0" smtClean="0">
                <a:latin typeface="Times New Roman" pitchFamily="18" charset="0"/>
                <a:cs typeface="Times New Roman" pitchFamily="18" charset="0"/>
              </a:rPr>
              <a:t>Информация о расходах бюджета Можайского городского округа с учетом интересов целевых групп пользователей (физические и юридические лица) на которые направлены мероприятия муниципальных  программ  Можайского городского округа </a:t>
            </a:r>
          </a:p>
        </p:txBody>
      </p:sp>
      <p:graphicFrame>
        <p:nvGraphicFramePr>
          <p:cNvPr id="4" name="Содержимое 3"/>
          <p:cNvGraphicFramePr>
            <a:graphicFrameLocks noGrp="1"/>
          </p:cNvGraphicFramePr>
          <p:nvPr>
            <p:ph idx="1"/>
          </p:nvPr>
        </p:nvGraphicFramePr>
        <p:xfrm>
          <a:off x="323528" y="1052737"/>
          <a:ext cx="8382083" cy="5452235"/>
        </p:xfrm>
        <a:graphic>
          <a:graphicData uri="http://schemas.openxmlformats.org/drawingml/2006/table">
            <a:tbl>
              <a:tblPr firstRow="1" bandRow="1">
                <a:tableStyleId>{21E4AEA4-8DFA-4A89-87EB-49C32662AFE0}</a:tableStyleId>
              </a:tblPr>
              <a:tblGrid>
                <a:gridCol w="288032"/>
                <a:gridCol w="862673"/>
                <a:gridCol w="823026"/>
                <a:gridCol w="1055497"/>
                <a:gridCol w="729223"/>
                <a:gridCol w="1066085"/>
                <a:gridCol w="756974"/>
                <a:gridCol w="583379"/>
                <a:gridCol w="510456"/>
                <a:gridCol w="510456"/>
                <a:gridCol w="583379"/>
                <a:gridCol w="612903"/>
              </a:tblGrid>
              <a:tr h="217401">
                <a:tc rowSpan="2">
                  <a:txBody>
                    <a:bodyPr/>
                    <a:lstStyle/>
                    <a:p>
                      <a:pPr algn="ctr"/>
                      <a:r>
                        <a:rPr lang="ru-RU" sz="850" dirty="0" smtClean="0">
                          <a:solidFill>
                            <a:schemeClr val="tx1"/>
                          </a:solidFill>
                          <a:latin typeface="Times New Roman" pitchFamily="18" charset="0"/>
                          <a:cs typeface="Times New Roman" pitchFamily="18" charset="0"/>
                        </a:rPr>
                        <a:t>№</a:t>
                      </a:r>
                    </a:p>
                    <a:p>
                      <a:pPr algn="ctr"/>
                      <a:r>
                        <a:rPr lang="ru-RU" sz="850" dirty="0" err="1" smtClean="0">
                          <a:solidFill>
                            <a:schemeClr val="tx1"/>
                          </a:solidFill>
                          <a:latin typeface="Times New Roman" pitchFamily="18" charset="0"/>
                          <a:cs typeface="Times New Roman" pitchFamily="18" charset="0"/>
                        </a:rPr>
                        <a:t>п</a:t>
                      </a:r>
                      <a:r>
                        <a:rPr lang="ru-RU" sz="850" dirty="0" smtClean="0">
                          <a:solidFill>
                            <a:schemeClr val="tx1"/>
                          </a:solidFill>
                          <a:latin typeface="Times New Roman" pitchFamily="18" charset="0"/>
                          <a:cs typeface="Times New Roman" pitchFamily="18" charset="0"/>
                        </a:rPr>
                        <a:t>/</a:t>
                      </a:r>
                      <a:r>
                        <a:rPr lang="ru-RU" sz="850" dirty="0" err="1" smtClean="0">
                          <a:solidFill>
                            <a:schemeClr val="tx1"/>
                          </a:solidFill>
                          <a:latin typeface="Times New Roman" pitchFamily="18" charset="0"/>
                          <a:cs typeface="Times New Roman" pitchFamily="18" charset="0"/>
                        </a:rPr>
                        <a:t>п</a:t>
                      </a:r>
                      <a:endParaRPr lang="ru-RU" sz="85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850" dirty="0" smtClean="0">
                          <a:solidFill>
                            <a:schemeClr val="tx1"/>
                          </a:solidFill>
                          <a:latin typeface="Times New Roman" pitchFamily="18" charset="0"/>
                          <a:cs typeface="Times New Roman" pitchFamily="18" charset="0"/>
                        </a:rPr>
                        <a:t>Наименование</a:t>
                      </a:r>
                      <a:r>
                        <a:rPr lang="ru-RU" sz="850" baseline="0" dirty="0" smtClean="0">
                          <a:solidFill>
                            <a:schemeClr val="tx1"/>
                          </a:solidFill>
                          <a:latin typeface="Times New Roman" pitchFamily="18" charset="0"/>
                          <a:cs typeface="Times New Roman" pitchFamily="18" charset="0"/>
                        </a:rPr>
                        <a:t> нормативного правового акта </a:t>
                      </a:r>
                      <a:endParaRPr lang="ru-RU" sz="850" u="sng" dirty="0">
                        <a:solidFill>
                          <a:srgbClr val="C00000"/>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850" dirty="0" smtClean="0">
                          <a:solidFill>
                            <a:schemeClr val="tx1"/>
                          </a:solidFill>
                          <a:latin typeface="Times New Roman" pitchFamily="18" charset="0"/>
                          <a:cs typeface="Times New Roman" pitchFamily="18" charset="0"/>
                        </a:rPr>
                        <a:t>Наименование муниципальной</a:t>
                      </a:r>
                      <a:r>
                        <a:rPr lang="ru-RU" sz="850" baseline="0" dirty="0" smtClean="0">
                          <a:solidFill>
                            <a:schemeClr val="tx1"/>
                          </a:solidFill>
                          <a:latin typeface="Times New Roman" pitchFamily="18" charset="0"/>
                          <a:cs typeface="Times New Roman" pitchFamily="18" charset="0"/>
                        </a:rPr>
                        <a:t> программы</a:t>
                      </a:r>
                      <a:endParaRPr lang="ru-RU" sz="85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850" dirty="0" smtClean="0">
                          <a:solidFill>
                            <a:schemeClr val="tx1"/>
                          </a:solidFill>
                          <a:latin typeface="Times New Roman" pitchFamily="18" charset="0"/>
                          <a:cs typeface="Times New Roman" pitchFamily="18" charset="0"/>
                        </a:rPr>
                        <a:t>Мероприятие муниципальной программы</a:t>
                      </a:r>
                      <a:endParaRPr lang="ru-RU" sz="85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850" dirty="0" smtClean="0">
                          <a:solidFill>
                            <a:schemeClr val="tx1"/>
                          </a:solidFill>
                          <a:latin typeface="Times New Roman" pitchFamily="18" charset="0"/>
                          <a:cs typeface="Times New Roman" pitchFamily="18" charset="0"/>
                        </a:rPr>
                        <a:t>Численность представителей целевой группы, человек/ед.</a:t>
                      </a:r>
                      <a:endParaRPr lang="ru-RU" sz="85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850" dirty="0" smtClean="0">
                          <a:solidFill>
                            <a:schemeClr val="tx1"/>
                          </a:solidFill>
                          <a:latin typeface="Times New Roman" pitchFamily="18" charset="0"/>
                          <a:cs typeface="Times New Roman" pitchFamily="18" charset="0"/>
                        </a:rPr>
                        <a:t>Наименование меры поддержки</a:t>
                      </a:r>
                      <a:r>
                        <a:rPr lang="ru-RU" sz="850" baseline="0" dirty="0" smtClean="0">
                          <a:solidFill>
                            <a:schemeClr val="tx1"/>
                          </a:solidFill>
                          <a:latin typeface="Times New Roman" pitchFamily="18" charset="0"/>
                          <a:cs typeface="Times New Roman" pitchFamily="18" charset="0"/>
                        </a:rPr>
                        <a:t> </a:t>
                      </a:r>
                      <a:r>
                        <a:rPr lang="ru-RU" sz="850" i="0" u="none" baseline="0" dirty="0" smtClean="0">
                          <a:solidFill>
                            <a:schemeClr val="tx1"/>
                          </a:solidFill>
                          <a:latin typeface="Times New Roman" pitchFamily="18" charset="0"/>
                          <a:cs typeface="Times New Roman" pitchFamily="18" charset="0"/>
                        </a:rPr>
                        <a:t>(на которую направлены мероприятия муниципальной программы)</a:t>
                      </a:r>
                      <a:endParaRPr lang="ru-RU" sz="850" i="0" u="none"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850" dirty="0" smtClean="0">
                          <a:solidFill>
                            <a:schemeClr val="tx1"/>
                          </a:solidFill>
                          <a:latin typeface="Times New Roman" pitchFamily="18" charset="0"/>
                          <a:cs typeface="Times New Roman" pitchFamily="18" charset="0"/>
                        </a:rPr>
                        <a:t>Объем расходов бюджета Можайского городского</a:t>
                      </a:r>
                      <a:r>
                        <a:rPr lang="ru-RU" sz="850" baseline="0" dirty="0" smtClean="0">
                          <a:solidFill>
                            <a:schemeClr val="tx1"/>
                          </a:solidFill>
                          <a:latin typeface="Times New Roman" pitchFamily="18" charset="0"/>
                          <a:cs typeface="Times New Roman" pitchFamily="18" charset="0"/>
                        </a:rPr>
                        <a:t> округа, всего (тыс. руб.)</a:t>
                      </a:r>
                      <a:endParaRPr lang="ru-RU" sz="85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gridSpan="5">
                  <a:txBody>
                    <a:bodyPr/>
                    <a:lstStyle/>
                    <a:p>
                      <a:pPr algn="ctr"/>
                      <a:r>
                        <a:rPr lang="ru-RU" sz="850" dirty="0" smtClean="0">
                          <a:solidFill>
                            <a:schemeClr val="tx1"/>
                          </a:solidFill>
                          <a:latin typeface="Times New Roman" pitchFamily="18" charset="0"/>
                          <a:cs typeface="Times New Roman" pitchFamily="18" charset="0"/>
                        </a:rPr>
                        <a:t>в том числе, по годам:</a:t>
                      </a:r>
                      <a:endParaRPr lang="ru-RU" sz="85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endParaRPr lang="ru-RU"/>
                    </a:p>
                  </a:txBody>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r>
              <a:tr h="78624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ru-RU" sz="850" b="1" dirty="0" smtClean="0">
                          <a:solidFill>
                            <a:schemeClr val="tx1"/>
                          </a:solidFill>
                          <a:latin typeface="Times New Roman" pitchFamily="18" charset="0"/>
                          <a:cs typeface="Times New Roman" pitchFamily="18" charset="0"/>
                        </a:rPr>
                        <a:t>Отчет </a:t>
                      </a:r>
                    </a:p>
                    <a:p>
                      <a:pPr algn="ctr"/>
                      <a:r>
                        <a:rPr lang="ru-RU" sz="850" b="1" dirty="0" smtClean="0">
                          <a:solidFill>
                            <a:schemeClr val="tx1"/>
                          </a:solidFill>
                          <a:latin typeface="Times New Roman" pitchFamily="18" charset="0"/>
                          <a:cs typeface="Times New Roman" pitchFamily="18" charset="0"/>
                        </a:rPr>
                        <a:t>2021г </a:t>
                      </a:r>
                      <a:r>
                        <a:rPr lang="ru-RU" sz="850" b="1" baseline="0" dirty="0" smtClean="0">
                          <a:solidFill>
                            <a:schemeClr val="tx1"/>
                          </a:solidFill>
                          <a:latin typeface="Times New Roman" pitchFamily="18" charset="0"/>
                          <a:cs typeface="Times New Roman" pitchFamily="18" charset="0"/>
                        </a:rPr>
                        <a:t> тыс. руб.</a:t>
                      </a:r>
                      <a:endParaRPr lang="ru-RU" sz="85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850" b="1" dirty="0" smtClean="0">
                          <a:solidFill>
                            <a:schemeClr val="tx1"/>
                          </a:solidFill>
                          <a:latin typeface="Times New Roman" pitchFamily="18" charset="0"/>
                          <a:cs typeface="Times New Roman" pitchFamily="18" charset="0"/>
                        </a:rPr>
                        <a:t>План 2022г тыс. руб.</a:t>
                      </a:r>
                      <a:endParaRPr lang="ru-RU" sz="85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850" b="1" dirty="0" smtClean="0">
                          <a:solidFill>
                            <a:schemeClr val="tx1"/>
                          </a:solidFill>
                          <a:latin typeface="Times New Roman" pitchFamily="18" charset="0"/>
                          <a:cs typeface="Times New Roman" pitchFamily="18" charset="0"/>
                        </a:rPr>
                        <a:t>План 2023г тыс. руб.</a:t>
                      </a:r>
                      <a:endParaRPr lang="ru-RU" sz="85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50" b="1" dirty="0" smtClean="0">
                          <a:solidFill>
                            <a:schemeClr val="tx1"/>
                          </a:solidFill>
                          <a:latin typeface="Times New Roman" pitchFamily="18" charset="0"/>
                          <a:cs typeface="Times New Roman" pitchFamily="18" charset="0"/>
                        </a:rPr>
                        <a:t>План 2024г</a:t>
                      </a:r>
                      <a:r>
                        <a:rPr lang="ru-RU" sz="850" b="1" baseline="0" dirty="0" smtClean="0">
                          <a:solidFill>
                            <a:schemeClr val="tx1"/>
                          </a:solidFill>
                          <a:latin typeface="Times New Roman" pitchFamily="18" charset="0"/>
                          <a:cs typeface="Times New Roman" pitchFamily="18" charset="0"/>
                        </a:rPr>
                        <a:t> </a:t>
                      </a:r>
                      <a:r>
                        <a:rPr lang="ru-RU" sz="850" b="1" dirty="0" smtClean="0">
                          <a:solidFill>
                            <a:schemeClr val="tx1"/>
                          </a:solidFill>
                          <a:latin typeface="Times New Roman" pitchFamily="18" charset="0"/>
                          <a:cs typeface="Times New Roman" pitchFamily="18" charset="0"/>
                        </a:rPr>
                        <a:t>тыс. руб.</a:t>
                      </a:r>
                    </a:p>
                    <a:p>
                      <a:pPr algn="ctr"/>
                      <a:endParaRPr lang="ru-RU" sz="85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850" b="1" dirty="0" smtClean="0">
                          <a:solidFill>
                            <a:schemeClr val="tx1"/>
                          </a:solidFill>
                          <a:latin typeface="Times New Roman" pitchFamily="18" charset="0"/>
                          <a:cs typeface="Times New Roman" pitchFamily="18" charset="0"/>
                        </a:rPr>
                        <a:t>План 2025г тыс. руб.</a:t>
                      </a:r>
                      <a:endParaRPr lang="ru-RU" sz="85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r>
              <a:tr h="2186507">
                <a:tc>
                  <a:txBody>
                    <a:bodyPr/>
                    <a:lstStyle/>
                    <a:p>
                      <a:pPr algn="ctr"/>
                      <a:r>
                        <a:rPr lang="ru-RU" sz="800" dirty="0" smtClean="0">
                          <a:latin typeface="Times New Roman" pitchFamily="18" charset="0"/>
                          <a:cs typeface="Times New Roman" pitchFamily="18" charset="0"/>
                        </a:rPr>
                        <a:t>14</a:t>
                      </a:r>
                      <a:endParaRPr lang="ru-RU" sz="800" dirty="0">
                        <a:latin typeface="Times New Roman" pitchFamily="18" charset="0"/>
                        <a:cs typeface="Times New Roman" pitchFamily="18" charset="0"/>
                      </a:endParaRPr>
                    </a:p>
                  </a:txBody>
                  <a:tcPr marL="91442" marR="91442" marT="45712" marB="45712"/>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Постановление Администрации Можайского городского округа  от 20.12.2019 № 4726-П «Об утверждении муниципальной программы Можайского городского округа «Управление имуществом и муниципальными финансами» на 2020-2024 годы (с учетом изменений)</a:t>
                      </a: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«Управление имуществом и муниципальными финансами» на 2020-2024 годы</a:t>
                      </a: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Расходы, связанные с владением, пользованием и распоряжением имуществом, находящихся в муниципальной собственности городского округа</a:t>
                      </a:r>
                    </a:p>
                  </a:txBody>
                  <a:tcPr marL="90000" marR="90000" marT="78936" marB="46800" horzOverflow="overflow"/>
                </a:tc>
                <a:tc>
                  <a:txBody>
                    <a:bodyPr/>
                    <a:lstStyle/>
                    <a:p>
                      <a:pPr marL="0" marR="0" lvl="0" indent="0" algn="ctr"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ед.</a:t>
                      </a:r>
                    </a:p>
                  </a:txBody>
                  <a:tcPr marL="90000" marR="90000" marT="78936" marB="46800" horzOverflow="overflow"/>
                </a:tc>
                <a:tc>
                  <a:txBody>
                    <a:bodyPr/>
                    <a:lstStyle/>
                    <a:p>
                      <a:pPr marL="0" marR="0" lvl="0" indent="0" algn="l"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проведение ремонта жилых помещений в муниципальных квартирах, находящихся в муниципальной собственности, для граждан (социальный </a:t>
                      </a:r>
                      <a:r>
                        <a:rPr kumimoji="0" lang="ru-RU" sz="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найм</a:t>
                      </a: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жилых помещений)</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4 817,0</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599,5 </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1 175,0</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3 042,5 </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p>
                  </a:txBody>
                  <a:tcPr marT="68520" horzOverflow="overflow"/>
                </a:tc>
              </a:tr>
              <a:tr h="2186507">
                <a:tc>
                  <a:txBody>
                    <a:bodyPr/>
                    <a:lstStyle/>
                    <a:p>
                      <a:pPr algn="ctr"/>
                      <a:r>
                        <a:rPr lang="ru-RU" sz="800" dirty="0" smtClean="0">
                          <a:latin typeface="Times New Roman" pitchFamily="18" charset="0"/>
                          <a:cs typeface="Times New Roman" pitchFamily="18" charset="0"/>
                        </a:rPr>
                        <a:t>15</a:t>
                      </a:r>
                      <a:endParaRPr lang="ru-RU" sz="800" dirty="0">
                        <a:latin typeface="Times New Roman" pitchFamily="18" charset="0"/>
                        <a:cs typeface="Times New Roman" pitchFamily="18" charset="0"/>
                      </a:endParaRPr>
                    </a:p>
                  </a:txBody>
                  <a:tcPr marL="91442" marR="91442" marT="45712" marB="45712"/>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Постановление Администрации Можайского городского округа  от 20.12.2019 № 4726-П «Об утверждении муниципальной программы Можайского городского округа «Управление имуществом и муниципальными финансами» на 2020-2024 годы (с учетом изменений)</a:t>
                      </a: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«Управление имуществом и муниципальными финансами» на 2020-2024 годы</a:t>
                      </a: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Расходы, связанные с владением, пользованием и распоряжением имуществом, находящихся в муниципальной собственности городского округа</a:t>
                      </a:r>
                    </a:p>
                  </a:txBody>
                  <a:tcPr marL="90000" marR="90000" marT="78936" marB="46800" horzOverflow="overflow"/>
                </a:tc>
                <a:tc>
                  <a:txBody>
                    <a:bodyPr/>
                    <a:lstStyle/>
                    <a:p>
                      <a:pPr marL="0" marR="0" lvl="0" indent="0" algn="ctr" defTabSz="449580" rtl="0" eaLnBrk="1" fontAlgn="base" latinLnBrk="0" hangingPunct="1">
                        <a:lnSpc>
                          <a:spcPct val="68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250 ед.</a:t>
                      </a:r>
                    </a:p>
                  </a:txBody>
                  <a:tcPr marL="90000" marR="90000" marT="209688" marB="46800" horzOverflow="overflow"/>
                </a:tc>
                <a:tc>
                  <a:txBody>
                    <a:bodyPr/>
                    <a:lstStyle/>
                    <a:p>
                      <a:pPr algn="l"/>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установка систем автоматического контроля загазованности в  муниципальных      квартирах, находящихся в муниципальной собственности, для граждан (социальный </a:t>
                      </a:r>
                      <a:r>
                        <a:rPr kumimoji="0" lang="ru-RU" sz="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найм</a:t>
                      </a: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жилых помещений)</a:t>
                      </a:r>
                      <a:endParaRPr lang="ru-RU" sz="800" dirty="0">
                        <a:solidFill>
                          <a:schemeClr val="tx1"/>
                        </a:solidFill>
                        <a:latin typeface="Times New Roman" panose="02020603050405020304" pitchFamily="18" charset="0"/>
                        <a:cs typeface="Times New Roman" panose="02020603050405020304" pitchFamily="18" charset="0"/>
                      </a:endParaRPr>
                    </a:p>
                  </a:txBody>
                  <a:tcPr marL="91441" marR="91441" marT="45714" marB="45714"/>
                </a:tc>
                <a:tc>
                  <a:txBody>
                    <a:bodyPr/>
                    <a:lstStyle/>
                    <a:p>
                      <a:pPr algn="ctr"/>
                      <a:r>
                        <a:rPr lang="ru-RU" sz="800" dirty="0" smtClean="0">
                          <a:solidFill>
                            <a:schemeClr val="tx1"/>
                          </a:solidFill>
                          <a:latin typeface="Times New Roman" panose="02020603050405020304" pitchFamily="18" charset="0"/>
                          <a:cs typeface="Times New Roman" panose="02020603050405020304" pitchFamily="18" charset="0"/>
                        </a:rPr>
                        <a:t>9 005,2</a:t>
                      </a:r>
                      <a:endParaRPr lang="ru-RU" sz="800" dirty="0">
                        <a:solidFill>
                          <a:schemeClr val="tx1"/>
                        </a:solidFill>
                        <a:latin typeface="Times New Roman" panose="02020603050405020304" pitchFamily="18" charset="0"/>
                        <a:cs typeface="Times New Roman" panose="02020603050405020304" pitchFamily="18" charset="0"/>
                      </a:endParaRPr>
                    </a:p>
                  </a:txBody>
                  <a:tcPr marL="91441" marR="91441" marT="45714" marB="45714"/>
                </a:tc>
                <a:tc>
                  <a:txBody>
                    <a:bodyPr/>
                    <a:lstStyle/>
                    <a:p>
                      <a:pPr algn="ctr"/>
                      <a:r>
                        <a:rPr lang="ru-RU" sz="800" dirty="0" smtClean="0">
                          <a:solidFill>
                            <a:schemeClr val="tx1"/>
                          </a:solidFill>
                          <a:latin typeface="Times New Roman" panose="02020603050405020304" pitchFamily="18" charset="0"/>
                          <a:cs typeface="Times New Roman" panose="02020603050405020304" pitchFamily="18" charset="0"/>
                        </a:rPr>
                        <a:t>476,2 </a:t>
                      </a:r>
                      <a:endParaRPr lang="ru-RU" sz="800" dirty="0">
                        <a:solidFill>
                          <a:schemeClr val="tx1"/>
                        </a:solidFill>
                        <a:latin typeface="Times New Roman" panose="02020603050405020304" pitchFamily="18" charset="0"/>
                        <a:cs typeface="Times New Roman" panose="02020603050405020304" pitchFamily="18" charset="0"/>
                      </a:endParaRPr>
                    </a:p>
                  </a:txBody>
                  <a:tcPr marL="91441" marR="91441" marT="45714" marB="45714"/>
                </a:tc>
                <a:tc>
                  <a:txBody>
                    <a:bodyPr/>
                    <a:lstStyle/>
                    <a:p>
                      <a:pPr algn="ctr"/>
                      <a:r>
                        <a:rPr lang="ru-RU" sz="800" dirty="0" smtClean="0">
                          <a:solidFill>
                            <a:schemeClr val="tx1"/>
                          </a:solidFill>
                          <a:latin typeface="Times New Roman" panose="02020603050405020304" pitchFamily="18" charset="0"/>
                          <a:cs typeface="Times New Roman" panose="02020603050405020304" pitchFamily="18" charset="0"/>
                        </a:rPr>
                        <a:t>5 376,5</a:t>
                      </a:r>
                      <a:endParaRPr lang="ru-RU" sz="800" dirty="0">
                        <a:solidFill>
                          <a:schemeClr val="tx1"/>
                        </a:solidFill>
                        <a:latin typeface="Times New Roman" panose="02020603050405020304" pitchFamily="18" charset="0"/>
                        <a:cs typeface="Times New Roman" panose="02020603050405020304" pitchFamily="18" charset="0"/>
                      </a:endParaRPr>
                    </a:p>
                  </a:txBody>
                  <a:tcPr marL="91441" marR="91441" marT="45714" marB="45714"/>
                </a:tc>
                <a:tc>
                  <a:txBody>
                    <a:bodyPr/>
                    <a:lstStyle/>
                    <a:p>
                      <a:pPr algn="ctr"/>
                      <a:r>
                        <a:rPr lang="ru-RU" sz="800" dirty="0" smtClean="0">
                          <a:solidFill>
                            <a:schemeClr val="tx1"/>
                          </a:solidFill>
                          <a:latin typeface="Times New Roman" panose="02020603050405020304" pitchFamily="18" charset="0"/>
                          <a:cs typeface="Times New Roman" panose="02020603050405020304" pitchFamily="18" charset="0"/>
                        </a:rPr>
                        <a:t>3 152,5 </a:t>
                      </a:r>
                      <a:endParaRPr lang="ru-RU" sz="800" dirty="0">
                        <a:solidFill>
                          <a:schemeClr val="tx1"/>
                        </a:solidFill>
                        <a:latin typeface="Times New Roman" panose="02020603050405020304" pitchFamily="18" charset="0"/>
                        <a:cs typeface="Times New Roman" panose="02020603050405020304" pitchFamily="18" charset="0"/>
                      </a:endParaRPr>
                    </a:p>
                  </a:txBody>
                  <a:tcPr marL="91441" marR="91441" marT="45714" marB="45714"/>
                </a:tc>
                <a:tc>
                  <a:txBody>
                    <a:bodyPr/>
                    <a:lstStyle/>
                    <a:p>
                      <a:pPr algn="ctr"/>
                      <a:r>
                        <a:rPr lang="ru-RU" sz="800" dirty="0" smtClean="0">
                          <a:solidFill>
                            <a:schemeClr val="tx1"/>
                          </a:solidFill>
                          <a:latin typeface="Times New Roman" panose="02020603050405020304" pitchFamily="18" charset="0"/>
                          <a:cs typeface="Times New Roman" panose="02020603050405020304" pitchFamily="18" charset="0"/>
                        </a:rPr>
                        <a:t>-</a:t>
                      </a:r>
                      <a:endParaRPr lang="ru-RU" sz="800" dirty="0">
                        <a:solidFill>
                          <a:schemeClr val="tx1"/>
                        </a:solidFill>
                        <a:latin typeface="Times New Roman" panose="02020603050405020304" pitchFamily="18" charset="0"/>
                        <a:cs typeface="Times New Roman" panose="02020603050405020304" pitchFamily="18" charset="0"/>
                      </a:endParaRPr>
                    </a:p>
                  </a:txBody>
                  <a:tcPr marL="91441" marR="91441" marT="45714" marB="45714"/>
                </a:tc>
                <a:tc>
                  <a:txBody>
                    <a:bodyPr/>
                    <a:lstStyle/>
                    <a:p>
                      <a:pPr algn="ctr"/>
                      <a:r>
                        <a:rPr lang="ru-RU" sz="800" dirty="0" smtClean="0">
                          <a:solidFill>
                            <a:schemeClr val="tx1"/>
                          </a:solidFill>
                          <a:latin typeface="Times New Roman" panose="02020603050405020304" pitchFamily="18" charset="0"/>
                          <a:cs typeface="Times New Roman" panose="02020603050405020304" pitchFamily="18" charset="0"/>
                        </a:rPr>
                        <a:t>-</a:t>
                      </a:r>
                      <a:endParaRPr lang="ru-RU" sz="800" dirty="0">
                        <a:solidFill>
                          <a:schemeClr val="tx1"/>
                        </a:solidFill>
                        <a:latin typeface="Times New Roman" panose="02020603050405020304" pitchFamily="18" charset="0"/>
                        <a:cs typeface="Times New Roman" panose="02020603050405020304" pitchFamily="18" charset="0"/>
                      </a:endParaRPr>
                    </a:p>
                  </a:txBody>
                  <a:tcPr marL="91441" marR="91441" marT="45714" marB="45714"/>
                </a:tc>
              </a:tr>
            </a:tbl>
          </a:graphicData>
        </a:graphic>
      </p:graphicFrame>
      <p:sp>
        <p:nvSpPr>
          <p:cNvPr id="6" name="Прямоугольник 5"/>
          <p:cNvSpPr/>
          <p:nvPr/>
        </p:nvSpPr>
        <p:spPr>
          <a:xfrm>
            <a:off x="6500826" y="6500834"/>
            <a:ext cx="2357425" cy="523875"/>
          </a:xfrm>
          <a:prstGeom prst="rect">
            <a:avLst/>
          </a:prstGeom>
        </p:spPr>
        <p:txBody>
          <a:bodyPr wrap="square">
            <a:spAutoFit/>
          </a:bodyPr>
          <a:lstStyle/>
          <a:p>
            <a:pPr algn="r"/>
            <a:r>
              <a:rPr 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latin typeface="Times New Roman" pitchFamily="18" charset="0"/>
              <a:cs typeface="Times New Roman" pitchFamily="18" charset="0"/>
            </a:endParaRPr>
          </a:p>
          <a:p>
            <a:pPr algn="r">
              <a:defRPr/>
            </a:pPr>
            <a:endParaRPr lang="ru-RU" sz="1400" dirty="0">
              <a:latin typeface="Arial" pitchFamily="34" charset="0"/>
            </a:endParaRPr>
          </a:p>
        </p:txBody>
      </p:sp>
      <p:pic>
        <p:nvPicPr>
          <p:cNvPr id="10296" name="Рисунок 32" descr="Описание: Можайск-ГО-ПП-01"/>
          <p:cNvPicPr>
            <a:picLocks noChangeAspect="1" noChangeArrowheads="1"/>
          </p:cNvPicPr>
          <p:nvPr/>
        </p:nvPicPr>
        <p:blipFill>
          <a:blip r:embed="rId2" cstate="print"/>
          <a:srcRect/>
          <a:stretch>
            <a:fillRect/>
          </a:stretch>
        </p:blipFill>
        <p:spPr bwMode="auto">
          <a:xfrm>
            <a:off x="417819" y="357167"/>
            <a:ext cx="649435" cy="7143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1071563" y="371476"/>
            <a:ext cx="7615237" cy="700088"/>
          </a:xfrm>
          <a:solidFill>
            <a:srgbClr val="F9FBB7"/>
          </a:solidFill>
        </p:spPr>
        <p:txBody>
          <a:bodyPr/>
          <a:lstStyle/>
          <a:p>
            <a:pPr algn="ctr"/>
            <a:r>
              <a:rPr lang="ru-RU" sz="1200" b="1" dirty="0" smtClean="0">
                <a:latin typeface="Times New Roman" pitchFamily="18" charset="0"/>
                <a:cs typeface="Times New Roman" pitchFamily="18" charset="0"/>
              </a:rPr>
              <a:t>Информация о расходах бюджета Можайского городского округа с учетом интересов целевых групп пользователей (физические и юридические лица) на которые направлены мероприятия муниципальных  программ  Можайского городского округа </a:t>
            </a:r>
          </a:p>
        </p:txBody>
      </p:sp>
      <p:graphicFrame>
        <p:nvGraphicFramePr>
          <p:cNvPr id="4" name="Содержимое 3"/>
          <p:cNvGraphicFramePr>
            <a:graphicFrameLocks noGrp="1"/>
          </p:cNvGraphicFramePr>
          <p:nvPr>
            <p:ph idx="1"/>
          </p:nvPr>
        </p:nvGraphicFramePr>
        <p:xfrm>
          <a:off x="342899" y="1052737"/>
          <a:ext cx="8362711" cy="5444699"/>
        </p:xfrm>
        <a:graphic>
          <a:graphicData uri="http://schemas.openxmlformats.org/drawingml/2006/table">
            <a:tbl>
              <a:tblPr firstRow="1" bandRow="1">
                <a:tableStyleId>{21E4AEA4-8DFA-4A89-87EB-49C32662AFE0}</a:tableStyleId>
              </a:tblPr>
              <a:tblGrid>
                <a:gridCol w="287365"/>
                <a:gridCol w="860680"/>
                <a:gridCol w="821124"/>
                <a:gridCol w="1053058"/>
                <a:gridCol w="727538"/>
                <a:gridCol w="1091307"/>
                <a:gridCol w="727538"/>
                <a:gridCol w="582031"/>
                <a:gridCol w="509276"/>
                <a:gridCol w="509276"/>
                <a:gridCol w="582031"/>
                <a:gridCol w="611487"/>
              </a:tblGrid>
              <a:tr h="219593">
                <a:tc rowSpan="2">
                  <a:txBody>
                    <a:bodyPr/>
                    <a:lstStyle/>
                    <a:p>
                      <a:pPr algn="ctr"/>
                      <a:r>
                        <a:rPr lang="ru-RU" sz="850" dirty="0" smtClean="0">
                          <a:solidFill>
                            <a:schemeClr val="tx1"/>
                          </a:solidFill>
                          <a:latin typeface="Times New Roman" pitchFamily="18" charset="0"/>
                          <a:cs typeface="Times New Roman" pitchFamily="18" charset="0"/>
                        </a:rPr>
                        <a:t>№</a:t>
                      </a:r>
                    </a:p>
                    <a:p>
                      <a:pPr algn="ctr"/>
                      <a:r>
                        <a:rPr lang="ru-RU" sz="850" dirty="0" err="1" smtClean="0">
                          <a:solidFill>
                            <a:schemeClr val="tx1"/>
                          </a:solidFill>
                          <a:latin typeface="Times New Roman" pitchFamily="18" charset="0"/>
                          <a:cs typeface="Times New Roman" pitchFamily="18" charset="0"/>
                        </a:rPr>
                        <a:t>п</a:t>
                      </a:r>
                      <a:r>
                        <a:rPr lang="ru-RU" sz="850" dirty="0" smtClean="0">
                          <a:solidFill>
                            <a:schemeClr val="tx1"/>
                          </a:solidFill>
                          <a:latin typeface="Times New Roman" pitchFamily="18" charset="0"/>
                          <a:cs typeface="Times New Roman" pitchFamily="18" charset="0"/>
                        </a:rPr>
                        <a:t>/</a:t>
                      </a:r>
                      <a:r>
                        <a:rPr lang="ru-RU" sz="850" dirty="0" err="1" smtClean="0">
                          <a:solidFill>
                            <a:schemeClr val="tx1"/>
                          </a:solidFill>
                          <a:latin typeface="Times New Roman" pitchFamily="18" charset="0"/>
                          <a:cs typeface="Times New Roman" pitchFamily="18" charset="0"/>
                        </a:rPr>
                        <a:t>п</a:t>
                      </a:r>
                      <a:endParaRPr lang="ru-RU" sz="85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850" dirty="0" smtClean="0">
                          <a:solidFill>
                            <a:schemeClr val="tx1"/>
                          </a:solidFill>
                          <a:latin typeface="Times New Roman" pitchFamily="18" charset="0"/>
                          <a:cs typeface="Times New Roman" pitchFamily="18" charset="0"/>
                        </a:rPr>
                        <a:t>Наименование</a:t>
                      </a:r>
                      <a:r>
                        <a:rPr lang="ru-RU" sz="850" baseline="0" dirty="0" smtClean="0">
                          <a:solidFill>
                            <a:schemeClr val="tx1"/>
                          </a:solidFill>
                          <a:latin typeface="Times New Roman" pitchFamily="18" charset="0"/>
                          <a:cs typeface="Times New Roman" pitchFamily="18" charset="0"/>
                        </a:rPr>
                        <a:t> нормативного правового акта </a:t>
                      </a:r>
                      <a:endParaRPr lang="ru-RU" sz="850" u="sng" dirty="0">
                        <a:solidFill>
                          <a:srgbClr val="C00000"/>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850" dirty="0" smtClean="0">
                          <a:solidFill>
                            <a:schemeClr val="tx1"/>
                          </a:solidFill>
                          <a:latin typeface="Times New Roman" pitchFamily="18" charset="0"/>
                          <a:cs typeface="Times New Roman" pitchFamily="18" charset="0"/>
                        </a:rPr>
                        <a:t>Наименование муниципальной</a:t>
                      </a:r>
                      <a:r>
                        <a:rPr lang="ru-RU" sz="850" baseline="0" dirty="0" smtClean="0">
                          <a:solidFill>
                            <a:schemeClr val="tx1"/>
                          </a:solidFill>
                          <a:latin typeface="Times New Roman" pitchFamily="18" charset="0"/>
                          <a:cs typeface="Times New Roman" pitchFamily="18" charset="0"/>
                        </a:rPr>
                        <a:t> программы</a:t>
                      </a:r>
                      <a:endParaRPr lang="ru-RU" sz="85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850" dirty="0" smtClean="0">
                          <a:solidFill>
                            <a:schemeClr val="tx1"/>
                          </a:solidFill>
                          <a:latin typeface="Times New Roman" pitchFamily="18" charset="0"/>
                          <a:cs typeface="Times New Roman" pitchFamily="18" charset="0"/>
                        </a:rPr>
                        <a:t>Мероприятие муниципальной программы</a:t>
                      </a:r>
                      <a:endParaRPr lang="ru-RU" sz="85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850" dirty="0" smtClean="0">
                          <a:solidFill>
                            <a:schemeClr val="tx1"/>
                          </a:solidFill>
                          <a:latin typeface="Times New Roman" pitchFamily="18" charset="0"/>
                          <a:cs typeface="Times New Roman" pitchFamily="18" charset="0"/>
                        </a:rPr>
                        <a:t>Численность представителей целевой группы, человек/ед.</a:t>
                      </a:r>
                      <a:endParaRPr lang="ru-RU" sz="85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850" dirty="0" smtClean="0">
                          <a:solidFill>
                            <a:schemeClr val="tx1"/>
                          </a:solidFill>
                          <a:latin typeface="Times New Roman" pitchFamily="18" charset="0"/>
                          <a:cs typeface="Times New Roman" pitchFamily="18" charset="0"/>
                        </a:rPr>
                        <a:t>Наименование меры поддержки</a:t>
                      </a:r>
                      <a:r>
                        <a:rPr lang="ru-RU" sz="850" baseline="0" dirty="0" smtClean="0">
                          <a:solidFill>
                            <a:schemeClr val="tx1"/>
                          </a:solidFill>
                          <a:latin typeface="Times New Roman" pitchFamily="18" charset="0"/>
                          <a:cs typeface="Times New Roman" pitchFamily="18" charset="0"/>
                        </a:rPr>
                        <a:t> </a:t>
                      </a:r>
                      <a:r>
                        <a:rPr lang="ru-RU" sz="850" i="0" u="none" baseline="0" dirty="0" smtClean="0">
                          <a:solidFill>
                            <a:schemeClr val="tx1"/>
                          </a:solidFill>
                          <a:latin typeface="Times New Roman" pitchFamily="18" charset="0"/>
                          <a:cs typeface="Times New Roman" pitchFamily="18" charset="0"/>
                        </a:rPr>
                        <a:t>(на которую направлены мероприятия муниципальной программы)</a:t>
                      </a:r>
                      <a:endParaRPr lang="ru-RU" sz="850" i="0" u="none"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850" dirty="0" smtClean="0">
                          <a:solidFill>
                            <a:schemeClr val="tx1"/>
                          </a:solidFill>
                          <a:latin typeface="Times New Roman" pitchFamily="18" charset="0"/>
                          <a:cs typeface="Times New Roman" pitchFamily="18" charset="0"/>
                        </a:rPr>
                        <a:t>Объем расходов бюджета Можайского городского</a:t>
                      </a:r>
                      <a:r>
                        <a:rPr lang="ru-RU" sz="850" baseline="0" dirty="0" smtClean="0">
                          <a:solidFill>
                            <a:schemeClr val="tx1"/>
                          </a:solidFill>
                          <a:latin typeface="Times New Roman" pitchFamily="18" charset="0"/>
                          <a:cs typeface="Times New Roman" pitchFamily="18" charset="0"/>
                        </a:rPr>
                        <a:t> округа, всего (тыс. руб.)</a:t>
                      </a:r>
                      <a:endParaRPr lang="ru-RU" sz="85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gridSpan="5">
                  <a:txBody>
                    <a:bodyPr/>
                    <a:lstStyle/>
                    <a:p>
                      <a:pPr algn="ctr"/>
                      <a:r>
                        <a:rPr lang="ru-RU" sz="850" dirty="0" smtClean="0">
                          <a:solidFill>
                            <a:schemeClr val="tx1"/>
                          </a:solidFill>
                          <a:latin typeface="Times New Roman" pitchFamily="18" charset="0"/>
                          <a:cs typeface="Times New Roman" pitchFamily="18" charset="0"/>
                        </a:rPr>
                        <a:t>в том числе, по годам:</a:t>
                      </a:r>
                      <a:endParaRPr lang="ru-RU" sz="85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endParaRPr lang="ru-RU"/>
                    </a:p>
                  </a:txBody>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r>
              <a:tr h="100592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ru-RU" sz="850" b="1" dirty="0" smtClean="0">
                          <a:solidFill>
                            <a:schemeClr val="tx1"/>
                          </a:solidFill>
                          <a:latin typeface="Times New Roman" pitchFamily="18" charset="0"/>
                          <a:cs typeface="Times New Roman" pitchFamily="18" charset="0"/>
                        </a:rPr>
                        <a:t>Отчет </a:t>
                      </a:r>
                    </a:p>
                    <a:p>
                      <a:pPr algn="ctr"/>
                      <a:r>
                        <a:rPr lang="ru-RU" sz="850" b="1" dirty="0" smtClean="0">
                          <a:solidFill>
                            <a:schemeClr val="tx1"/>
                          </a:solidFill>
                          <a:latin typeface="Times New Roman" pitchFamily="18" charset="0"/>
                          <a:cs typeface="Times New Roman" pitchFamily="18" charset="0"/>
                        </a:rPr>
                        <a:t>2021г </a:t>
                      </a:r>
                      <a:r>
                        <a:rPr lang="ru-RU" sz="850" b="1" baseline="0" dirty="0" smtClean="0">
                          <a:solidFill>
                            <a:schemeClr val="tx1"/>
                          </a:solidFill>
                          <a:latin typeface="Times New Roman" pitchFamily="18" charset="0"/>
                          <a:cs typeface="Times New Roman" pitchFamily="18" charset="0"/>
                        </a:rPr>
                        <a:t> тыс. руб.</a:t>
                      </a:r>
                      <a:endParaRPr lang="ru-RU" sz="85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850" b="1" dirty="0" smtClean="0">
                          <a:solidFill>
                            <a:schemeClr val="tx1"/>
                          </a:solidFill>
                          <a:latin typeface="Times New Roman" pitchFamily="18" charset="0"/>
                          <a:cs typeface="Times New Roman" pitchFamily="18" charset="0"/>
                        </a:rPr>
                        <a:t>План 2022г тыс. руб.</a:t>
                      </a:r>
                      <a:endParaRPr lang="ru-RU" sz="85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850" b="1" dirty="0" smtClean="0">
                          <a:solidFill>
                            <a:schemeClr val="tx1"/>
                          </a:solidFill>
                          <a:latin typeface="Times New Roman" pitchFamily="18" charset="0"/>
                          <a:cs typeface="Times New Roman" pitchFamily="18" charset="0"/>
                        </a:rPr>
                        <a:t>План 2023г тыс. руб.</a:t>
                      </a:r>
                      <a:endParaRPr lang="ru-RU" sz="85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50" b="1" dirty="0" smtClean="0">
                          <a:solidFill>
                            <a:schemeClr val="tx1"/>
                          </a:solidFill>
                          <a:latin typeface="Times New Roman" pitchFamily="18" charset="0"/>
                          <a:cs typeface="Times New Roman" pitchFamily="18" charset="0"/>
                        </a:rPr>
                        <a:t>План 2024г</a:t>
                      </a:r>
                      <a:r>
                        <a:rPr lang="ru-RU" sz="850" b="1" baseline="0" dirty="0" smtClean="0">
                          <a:solidFill>
                            <a:schemeClr val="tx1"/>
                          </a:solidFill>
                          <a:latin typeface="Times New Roman" pitchFamily="18" charset="0"/>
                          <a:cs typeface="Times New Roman" pitchFamily="18" charset="0"/>
                        </a:rPr>
                        <a:t> </a:t>
                      </a:r>
                      <a:r>
                        <a:rPr lang="ru-RU" sz="850" b="1" dirty="0" smtClean="0">
                          <a:solidFill>
                            <a:schemeClr val="tx1"/>
                          </a:solidFill>
                          <a:latin typeface="Times New Roman" pitchFamily="18" charset="0"/>
                          <a:cs typeface="Times New Roman" pitchFamily="18" charset="0"/>
                        </a:rPr>
                        <a:t>тыс. руб.</a:t>
                      </a:r>
                    </a:p>
                    <a:p>
                      <a:pPr algn="ctr"/>
                      <a:endParaRPr lang="ru-RU" sz="85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850" b="1" dirty="0" smtClean="0">
                          <a:solidFill>
                            <a:schemeClr val="tx1"/>
                          </a:solidFill>
                          <a:latin typeface="Times New Roman" pitchFamily="18" charset="0"/>
                          <a:cs typeface="Times New Roman" pitchFamily="18" charset="0"/>
                        </a:rPr>
                        <a:t>План 2025г тыс. руб.</a:t>
                      </a:r>
                      <a:endParaRPr lang="ru-RU" sz="85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r>
              <a:tr h="2108899">
                <a:tc>
                  <a:txBody>
                    <a:bodyPr/>
                    <a:lstStyle/>
                    <a:p>
                      <a:pPr algn="ctr"/>
                      <a:r>
                        <a:rPr lang="ru-RU" sz="800" dirty="0" smtClean="0">
                          <a:latin typeface="Times New Roman" pitchFamily="18" charset="0"/>
                          <a:cs typeface="Times New Roman" pitchFamily="18" charset="0"/>
                        </a:rPr>
                        <a:t>16</a:t>
                      </a:r>
                      <a:endParaRPr lang="ru-RU" sz="800" dirty="0">
                        <a:latin typeface="Times New Roman" pitchFamily="18" charset="0"/>
                        <a:cs typeface="Times New Roman" pitchFamily="18" charset="0"/>
                      </a:endParaRPr>
                    </a:p>
                  </a:txBody>
                  <a:tcPr marL="91442" marR="91442" marT="45712" marB="45712"/>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75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Постановление Администрации Можайского городского округа  от 20.12.2019 № 4726-П «Об утверждении муниципальной программы Можайского городского округа «Управление имуществом и муниципальными финансами» на 2020-2024 годы (с учетом изменений)</a:t>
                      </a: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«Управление имуществом и муниципальными финансами» на 2020-2024 годы</a:t>
                      </a: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Расходы, связанные с владением, пользованием и распоряжением имуществом, находящихся в муниципальной собственности городского округа</a:t>
                      </a:r>
                    </a:p>
                  </a:txBody>
                  <a:tcPr marL="90000" marR="90000" marT="78936" marB="46800" horzOverflow="overflow"/>
                </a:tc>
                <a:tc>
                  <a:txBody>
                    <a:bodyPr/>
                    <a:lstStyle/>
                    <a:p>
                      <a:pPr marL="0" marR="0" lvl="0" indent="0" algn="ctr"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 ед.</a:t>
                      </a:r>
                    </a:p>
                  </a:txBody>
                  <a:tcPr marL="90000" marR="90000" marT="78936" marB="46800" horzOverflow="overflow"/>
                </a:tc>
                <a:tc>
                  <a:txBody>
                    <a:bodyPr/>
                    <a:lstStyle/>
                    <a:p>
                      <a:pPr marL="0" marR="0" lvl="0" indent="0" algn="l"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установка газовых плит в муниципальных квартирах, находящихся в муниципальной собственности, для граждан (социальный </a:t>
                      </a:r>
                      <a:r>
                        <a:rPr kumimoji="0" lang="ru-RU" sz="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найм</a:t>
                      </a: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жилых помещений)</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2 175,7</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2 175,7</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rPr>
                        <a:t>-</a:t>
                      </a:r>
                    </a:p>
                  </a:txBody>
                  <a:tcPr marT="68520" horzOverflow="overflow"/>
                </a:tc>
              </a:tr>
              <a:tr h="2108899">
                <a:tc>
                  <a:txBody>
                    <a:bodyPr/>
                    <a:lstStyle/>
                    <a:p>
                      <a:pPr algn="ctr"/>
                      <a:r>
                        <a:rPr lang="ru-RU" sz="800" dirty="0" smtClean="0">
                          <a:latin typeface="Times New Roman" pitchFamily="18" charset="0"/>
                          <a:cs typeface="Times New Roman" pitchFamily="18" charset="0"/>
                        </a:rPr>
                        <a:t>17</a:t>
                      </a:r>
                      <a:endParaRPr lang="ru-RU" sz="800" dirty="0">
                        <a:latin typeface="Times New Roman" pitchFamily="18" charset="0"/>
                        <a:cs typeface="Times New Roman" pitchFamily="18" charset="0"/>
                      </a:endParaRPr>
                    </a:p>
                  </a:txBody>
                  <a:tcPr marL="91442" marR="91442" marT="45712" marB="45712"/>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75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Постановление Администрации Можайского городского округа  от 20.12.2019 № 4726-П «Об утверждении муниципальной программы Можайского городского округа «Управление имуществом и муниципальными финансами» на 2020-2024 годы (с учетом изменений)</a:t>
                      </a: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«Управление имуществом и муниципальными финансами» на 2020-2024 годы</a:t>
                      </a:r>
                    </a:p>
                  </a:txBody>
                  <a:tcPr marL="90000" marR="90000" marT="78936" marB="46800" horzOverflow="overflow"/>
                </a:tc>
                <a:tc>
                  <a:txBody>
                    <a:bodyPr/>
                    <a:lstStyle/>
                    <a:p>
                      <a:pPr marL="0" marR="0" lvl="0" indent="0" algn="l" defTabSz="449580" rtl="0" eaLnBrk="1" fontAlgn="base" latinLnBrk="0" hangingPunct="1">
                        <a:lnSpc>
                          <a:spcPct val="8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Расходы, связанные с владением, пользованием и распоряжением имуществом, находящихся в муниципальной собственности городского округа</a:t>
                      </a:r>
                    </a:p>
                    <a:p>
                      <a:pPr marL="0" marR="0" lvl="0" indent="0" algn="l" defTabSz="449580" rtl="0" eaLnBrk="1" fontAlgn="base" latinLnBrk="0" hangingPunct="1">
                        <a:lnSpc>
                          <a:spcPct val="8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endPar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0000" marR="90000" marT="209688" marB="46800" horzOverflow="overflow"/>
                </a:tc>
                <a:tc>
                  <a:txBody>
                    <a:bodyPr/>
                    <a:lstStyle/>
                    <a:p>
                      <a:pPr marL="0" marR="0" lvl="0" indent="0" algn="ctr"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L="90000" marR="90000" marT="78936" marB="46800" horzOverflow="overflow"/>
                </a:tc>
                <a:tc>
                  <a:txBody>
                    <a:bodyPr/>
                    <a:lstStyle/>
                    <a:p>
                      <a:pPr marL="0" marR="0" lvl="0" indent="0" algn="l"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установка приборов учета расхода воды в муниципальных квартирах, находящихся в муниципальной собственности, для граждан (социальный </a:t>
                      </a:r>
                      <a:r>
                        <a:rPr kumimoji="0" lang="ru-RU" sz="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найм</a:t>
                      </a: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жилых помещений)</a:t>
                      </a:r>
                    </a:p>
                  </a:txBody>
                  <a:tcPr marT="68520" horzOverflow="overflow"/>
                </a:tc>
                <a:tc>
                  <a:txBody>
                    <a:bodyPr/>
                    <a:lstStyle/>
                    <a:p>
                      <a:pPr algn="ctr"/>
                      <a:r>
                        <a:rPr lang="ru-RU" sz="800" dirty="0" smtClean="0">
                          <a:solidFill>
                            <a:schemeClr val="tx1"/>
                          </a:solidFill>
                          <a:latin typeface="Times New Roman" panose="02020603050405020304" pitchFamily="18" charset="0"/>
                          <a:cs typeface="Times New Roman" panose="02020603050405020304" pitchFamily="18" charset="0"/>
                        </a:rPr>
                        <a:t>2 843,9</a:t>
                      </a:r>
                      <a:endParaRPr lang="ru-RU" sz="800" dirty="0">
                        <a:solidFill>
                          <a:schemeClr val="tx1"/>
                        </a:solidFill>
                        <a:latin typeface="Times New Roman" panose="02020603050405020304" pitchFamily="18" charset="0"/>
                        <a:cs typeface="Times New Roman" panose="02020603050405020304" pitchFamily="18" charset="0"/>
                      </a:endParaRPr>
                    </a:p>
                  </a:txBody>
                  <a:tcPr marL="91441" marR="91441" marT="45714" marB="45714"/>
                </a:tc>
                <a:tc>
                  <a:txBody>
                    <a:bodyPr/>
                    <a:lstStyle/>
                    <a:p>
                      <a:pPr algn="ctr"/>
                      <a:r>
                        <a:rPr lang="ru-RU" sz="800" dirty="0" smtClean="0">
                          <a:solidFill>
                            <a:schemeClr val="tx1"/>
                          </a:solidFill>
                          <a:latin typeface="Times New Roman" panose="02020603050405020304" pitchFamily="18" charset="0"/>
                          <a:cs typeface="Times New Roman" panose="02020603050405020304" pitchFamily="18" charset="0"/>
                        </a:rPr>
                        <a:t>-</a:t>
                      </a:r>
                    </a:p>
                  </a:txBody>
                  <a:tcPr marL="91441" marR="91441" marT="45714" marB="45714"/>
                </a:tc>
                <a:tc>
                  <a:txBody>
                    <a:bodyPr/>
                    <a:lstStyle/>
                    <a:p>
                      <a:pPr algn="ctr"/>
                      <a:r>
                        <a:rPr lang="ru-RU" sz="800" dirty="0" smtClean="0">
                          <a:solidFill>
                            <a:schemeClr val="tx1"/>
                          </a:solidFill>
                          <a:latin typeface="Times New Roman" panose="02020603050405020304" pitchFamily="18" charset="0"/>
                          <a:cs typeface="Times New Roman" panose="02020603050405020304" pitchFamily="18" charset="0"/>
                        </a:rPr>
                        <a:t>1 393,9 </a:t>
                      </a:r>
                      <a:endParaRPr lang="ru-RU" sz="800" dirty="0">
                        <a:solidFill>
                          <a:schemeClr val="tx1"/>
                        </a:solidFill>
                        <a:latin typeface="Times New Roman" panose="02020603050405020304" pitchFamily="18" charset="0"/>
                        <a:cs typeface="Times New Roman" panose="02020603050405020304" pitchFamily="18" charset="0"/>
                      </a:endParaRPr>
                    </a:p>
                  </a:txBody>
                  <a:tcPr marL="91441" marR="91441" marT="45714" marB="45714"/>
                </a:tc>
                <a:tc>
                  <a:txBody>
                    <a:bodyPr/>
                    <a:lstStyle/>
                    <a:p>
                      <a:pPr algn="ctr"/>
                      <a:r>
                        <a:rPr lang="ru-RU" sz="800" dirty="0" smtClean="0">
                          <a:solidFill>
                            <a:schemeClr val="tx1"/>
                          </a:solidFill>
                          <a:latin typeface="Times New Roman" panose="02020603050405020304" pitchFamily="18" charset="0"/>
                          <a:cs typeface="Times New Roman" panose="02020603050405020304" pitchFamily="18" charset="0"/>
                        </a:rPr>
                        <a:t>1 450,0 </a:t>
                      </a:r>
                      <a:endParaRPr lang="ru-RU" sz="800" dirty="0">
                        <a:solidFill>
                          <a:schemeClr val="tx1"/>
                        </a:solidFill>
                        <a:latin typeface="Times New Roman" panose="02020603050405020304" pitchFamily="18" charset="0"/>
                        <a:cs typeface="Times New Roman" panose="02020603050405020304" pitchFamily="18" charset="0"/>
                      </a:endParaRPr>
                    </a:p>
                  </a:txBody>
                  <a:tcPr marL="91441" marR="91441" marT="45714" marB="45714"/>
                </a:tc>
                <a:tc>
                  <a:txBody>
                    <a:bodyPr/>
                    <a:lstStyle/>
                    <a:p>
                      <a:pPr algn="ctr"/>
                      <a:r>
                        <a:rPr lang="ru-RU" sz="800" dirty="0" smtClean="0">
                          <a:solidFill>
                            <a:schemeClr val="tx1"/>
                          </a:solidFill>
                          <a:latin typeface="Times New Roman" panose="02020603050405020304" pitchFamily="18" charset="0"/>
                          <a:cs typeface="Times New Roman" panose="02020603050405020304" pitchFamily="18" charset="0"/>
                        </a:rPr>
                        <a:t>-</a:t>
                      </a:r>
                      <a:endParaRPr lang="ru-RU" sz="800" dirty="0">
                        <a:solidFill>
                          <a:schemeClr val="tx1"/>
                        </a:solidFill>
                        <a:latin typeface="Times New Roman" panose="02020603050405020304" pitchFamily="18" charset="0"/>
                        <a:cs typeface="Times New Roman" panose="02020603050405020304" pitchFamily="18" charset="0"/>
                      </a:endParaRPr>
                    </a:p>
                  </a:txBody>
                  <a:tcPr marL="91441" marR="91441" marT="45714" marB="45714"/>
                </a:tc>
                <a:tc>
                  <a:txBody>
                    <a:bodyPr/>
                    <a:lstStyle/>
                    <a:p>
                      <a:pPr algn="ctr"/>
                      <a:r>
                        <a:rPr lang="ru-RU" sz="800" dirty="0" smtClean="0">
                          <a:solidFill>
                            <a:schemeClr val="tx1"/>
                          </a:solidFill>
                          <a:latin typeface="Times New Roman" panose="02020603050405020304" pitchFamily="18" charset="0"/>
                          <a:cs typeface="Times New Roman" panose="02020603050405020304" pitchFamily="18" charset="0"/>
                        </a:rPr>
                        <a:t>-</a:t>
                      </a:r>
                      <a:endParaRPr lang="ru-RU" sz="800" dirty="0">
                        <a:solidFill>
                          <a:schemeClr val="tx1"/>
                        </a:solidFill>
                        <a:latin typeface="Times New Roman" panose="02020603050405020304" pitchFamily="18" charset="0"/>
                        <a:cs typeface="Times New Roman" panose="02020603050405020304" pitchFamily="18" charset="0"/>
                      </a:endParaRPr>
                    </a:p>
                  </a:txBody>
                  <a:tcPr marL="91441" marR="91441" marT="45714" marB="45714"/>
                </a:tc>
              </a:tr>
            </a:tbl>
          </a:graphicData>
        </a:graphic>
      </p:graphicFrame>
      <p:sp>
        <p:nvSpPr>
          <p:cNvPr id="6" name="Прямоугольник 5"/>
          <p:cNvSpPr/>
          <p:nvPr/>
        </p:nvSpPr>
        <p:spPr>
          <a:xfrm>
            <a:off x="6305516" y="6489659"/>
            <a:ext cx="2428863" cy="523875"/>
          </a:xfrm>
          <a:prstGeom prst="rect">
            <a:avLst/>
          </a:prstGeom>
        </p:spPr>
        <p:txBody>
          <a:bodyPr wrap="square">
            <a:spAutoFit/>
          </a:bodyPr>
          <a:lstStyle/>
          <a:p>
            <a:pPr algn="r"/>
            <a:r>
              <a:rPr 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latin typeface="Times New Roman" pitchFamily="18" charset="0"/>
              <a:cs typeface="Times New Roman" pitchFamily="18" charset="0"/>
            </a:endParaRPr>
          </a:p>
          <a:p>
            <a:pPr algn="r">
              <a:defRPr/>
            </a:pPr>
            <a:endParaRPr lang="ru-RU" sz="1400" dirty="0">
              <a:latin typeface="Arial" pitchFamily="34" charset="0"/>
            </a:endParaRPr>
          </a:p>
        </p:txBody>
      </p:sp>
      <p:pic>
        <p:nvPicPr>
          <p:cNvPr id="10296" name="Рисунок 32" descr="Описание: Можайск-ГО-ПП-01"/>
          <p:cNvPicPr>
            <a:picLocks noChangeAspect="1" noChangeArrowheads="1"/>
          </p:cNvPicPr>
          <p:nvPr/>
        </p:nvPicPr>
        <p:blipFill>
          <a:blip r:embed="rId2" cstate="print"/>
          <a:srcRect/>
          <a:stretch>
            <a:fillRect/>
          </a:stretch>
        </p:blipFill>
        <p:spPr bwMode="auto">
          <a:xfrm>
            <a:off x="413506" y="352425"/>
            <a:ext cx="632115" cy="69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1038225" y="361950"/>
            <a:ext cx="7648575" cy="647701"/>
          </a:xfrm>
          <a:solidFill>
            <a:srgbClr val="F9FBB7"/>
          </a:solidFill>
        </p:spPr>
        <p:txBody>
          <a:bodyPr>
            <a:normAutofit/>
          </a:bodyPr>
          <a:lstStyle/>
          <a:p>
            <a:pPr algn="ctr"/>
            <a:r>
              <a:rPr lang="ru-RU" sz="1200" b="1" dirty="0" smtClean="0">
                <a:latin typeface="Times New Roman" pitchFamily="18" charset="0"/>
                <a:cs typeface="Times New Roman" pitchFamily="18" charset="0"/>
              </a:rPr>
              <a:t>Информация о расходах бюджета Можайского городского округа с учетом интересов целевых групп пользователей (физические и юридические лица) на которые направлены мероприятия муниципальных  программ  Можайского городского округа </a:t>
            </a:r>
          </a:p>
        </p:txBody>
      </p:sp>
      <p:graphicFrame>
        <p:nvGraphicFramePr>
          <p:cNvPr id="4" name="Содержимое 3"/>
          <p:cNvGraphicFramePr>
            <a:graphicFrameLocks noGrp="1"/>
          </p:cNvGraphicFramePr>
          <p:nvPr>
            <p:ph idx="1"/>
          </p:nvPr>
        </p:nvGraphicFramePr>
        <p:xfrm>
          <a:off x="342578" y="1002061"/>
          <a:ext cx="8382083" cy="5469215"/>
        </p:xfrm>
        <a:graphic>
          <a:graphicData uri="http://schemas.openxmlformats.org/drawingml/2006/table">
            <a:tbl>
              <a:tblPr firstRow="1" bandRow="1">
                <a:tableStyleId>{21E4AEA4-8DFA-4A89-87EB-49C32662AFE0}</a:tableStyleId>
              </a:tblPr>
              <a:tblGrid>
                <a:gridCol w="288032"/>
                <a:gridCol w="862673"/>
                <a:gridCol w="823026"/>
                <a:gridCol w="1055497"/>
                <a:gridCol w="729223"/>
                <a:gridCol w="994077"/>
                <a:gridCol w="720080"/>
                <a:gridCol w="576064"/>
                <a:gridCol w="538204"/>
                <a:gridCol w="571504"/>
                <a:gridCol w="571504"/>
                <a:gridCol w="652199"/>
              </a:tblGrid>
              <a:tr h="241201">
                <a:tc rowSpan="2">
                  <a:txBody>
                    <a:bodyPr/>
                    <a:lstStyle/>
                    <a:p>
                      <a:pPr algn="ctr"/>
                      <a:r>
                        <a:rPr lang="ru-RU" sz="900" dirty="0" smtClean="0">
                          <a:solidFill>
                            <a:schemeClr val="tx1"/>
                          </a:solidFill>
                          <a:latin typeface="Times New Roman" pitchFamily="18" charset="0"/>
                          <a:cs typeface="Times New Roman" pitchFamily="18" charset="0"/>
                        </a:rPr>
                        <a:t>№</a:t>
                      </a:r>
                    </a:p>
                    <a:p>
                      <a:pPr algn="ctr"/>
                      <a:r>
                        <a:rPr lang="ru-RU" sz="900" dirty="0" err="1" smtClean="0">
                          <a:solidFill>
                            <a:schemeClr val="tx1"/>
                          </a:solidFill>
                          <a:latin typeface="Times New Roman" pitchFamily="18" charset="0"/>
                          <a:cs typeface="Times New Roman" pitchFamily="18" charset="0"/>
                        </a:rPr>
                        <a:t>п</a:t>
                      </a:r>
                      <a:r>
                        <a:rPr lang="ru-RU" sz="900" dirty="0" smtClean="0">
                          <a:solidFill>
                            <a:schemeClr val="tx1"/>
                          </a:solidFill>
                          <a:latin typeface="Times New Roman" pitchFamily="18" charset="0"/>
                          <a:cs typeface="Times New Roman" pitchFamily="18" charset="0"/>
                        </a:rPr>
                        <a:t>/</a:t>
                      </a:r>
                      <a:r>
                        <a:rPr lang="ru-RU" sz="900" dirty="0" err="1" smtClean="0">
                          <a:solidFill>
                            <a:schemeClr val="tx1"/>
                          </a:solidFill>
                          <a:latin typeface="Times New Roman" pitchFamily="18" charset="0"/>
                          <a:cs typeface="Times New Roman" pitchFamily="18" charset="0"/>
                        </a:rPr>
                        <a:t>п</a:t>
                      </a:r>
                      <a:endParaRPr lang="ru-RU" sz="9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Наименование</a:t>
                      </a:r>
                      <a:r>
                        <a:rPr lang="ru-RU" sz="900" baseline="0" dirty="0" smtClean="0">
                          <a:solidFill>
                            <a:schemeClr val="tx1"/>
                          </a:solidFill>
                          <a:latin typeface="Times New Roman" pitchFamily="18" charset="0"/>
                          <a:cs typeface="Times New Roman" pitchFamily="18" charset="0"/>
                        </a:rPr>
                        <a:t> нормативного правового акта </a:t>
                      </a:r>
                      <a:endParaRPr lang="ru-RU" sz="900" u="sng" dirty="0">
                        <a:solidFill>
                          <a:srgbClr val="C00000"/>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Наименование муниципальной</a:t>
                      </a:r>
                      <a:r>
                        <a:rPr lang="ru-RU" sz="900" baseline="0" dirty="0" smtClean="0">
                          <a:solidFill>
                            <a:schemeClr val="tx1"/>
                          </a:solidFill>
                          <a:latin typeface="Times New Roman" pitchFamily="18" charset="0"/>
                          <a:cs typeface="Times New Roman" pitchFamily="18" charset="0"/>
                        </a:rPr>
                        <a:t> программы</a:t>
                      </a:r>
                      <a:endParaRPr lang="ru-RU" sz="90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Мероприятие муниципальной программы</a:t>
                      </a:r>
                      <a:endParaRPr lang="ru-RU" sz="9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Численность представителей целевой группы, человек/ед.</a:t>
                      </a:r>
                      <a:endParaRPr lang="ru-RU" sz="90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Наименование меры поддержки</a:t>
                      </a:r>
                      <a:r>
                        <a:rPr lang="ru-RU" sz="900" baseline="0" dirty="0" smtClean="0">
                          <a:solidFill>
                            <a:schemeClr val="tx1"/>
                          </a:solidFill>
                          <a:latin typeface="Times New Roman" pitchFamily="18" charset="0"/>
                          <a:cs typeface="Times New Roman" pitchFamily="18" charset="0"/>
                        </a:rPr>
                        <a:t> </a:t>
                      </a:r>
                      <a:r>
                        <a:rPr lang="ru-RU" sz="900" i="0" u="none" baseline="0" dirty="0" smtClean="0">
                          <a:solidFill>
                            <a:schemeClr val="tx1"/>
                          </a:solidFill>
                          <a:latin typeface="Times New Roman" pitchFamily="18" charset="0"/>
                          <a:cs typeface="Times New Roman" pitchFamily="18" charset="0"/>
                        </a:rPr>
                        <a:t>(на которую направлены мероприятия муниципальной программы)</a:t>
                      </a:r>
                      <a:endParaRPr lang="ru-RU" sz="900" i="0" u="none"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Объем расходов бюджета Можайского городского</a:t>
                      </a:r>
                      <a:r>
                        <a:rPr lang="ru-RU" sz="900" baseline="0" dirty="0" smtClean="0">
                          <a:solidFill>
                            <a:schemeClr val="tx1"/>
                          </a:solidFill>
                          <a:latin typeface="Times New Roman" pitchFamily="18" charset="0"/>
                          <a:cs typeface="Times New Roman" pitchFamily="18" charset="0"/>
                        </a:rPr>
                        <a:t> округа, всего (тыс. руб.)</a:t>
                      </a:r>
                      <a:endParaRPr lang="ru-RU" sz="90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gridSpan="5">
                  <a:txBody>
                    <a:bodyPr/>
                    <a:lstStyle/>
                    <a:p>
                      <a:pPr algn="ctr"/>
                      <a:r>
                        <a:rPr lang="ru-RU" sz="900" dirty="0" smtClean="0">
                          <a:solidFill>
                            <a:schemeClr val="tx1"/>
                          </a:solidFill>
                          <a:latin typeface="Times New Roman" pitchFamily="18" charset="0"/>
                          <a:cs typeface="Times New Roman" pitchFamily="18" charset="0"/>
                        </a:rPr>
                        <a:t>в том числе, по годам:</a:t>
                      </a:r>
                      <a:endParaRPr lang="ru-RU" sz="9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endParaRPr lang="ru-RU"/>
                    </a:p>
                  </a:txBody>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r>
              <a:tr h="105494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ru-RU" sz="900" b="1" dirty="0" smtClean="0">
                          <a:solidFill>
                            <a:schemeClr val="tx1"/>
                          </a:solidFill>
                          <a:latin typeface="Times New Roman" pitchFamily="18" charset="0"/>
                          <a:cs typeface="Times New Roman" pitchFamily="18" charset="0"/>
                        </a:rPr>
                        <a:t>Отчет </a:t>
                      </a:r>
                    </a:p>
                    <a:p>
                      <a:pPr algn="ctr"/>
                      <a:r>
                        <a:rPr lang="ru-RU" sz="900" b="1" dirty="0" smtClean="0">
                          <a:solidFill>
                            <a:schemeClr val="tx1"/>
                          </a:solidFill>
                          <a:latin typeface="Times New Roman" pitchFamily="18" charset="0"/>
                          <a:cs typeface="Times New Roman" pitchFamily="18" charset="0"/>
                        </a:rPr>
                        <a:t>2021г </a:t>
                      </a:r>
                      <a:r>
                        <a:rPr lang="ru-RU" sz="900" b="1" baseline="0" dirty="0" smtClean="0">
                          <a:solidFill>
                            <a:schemeClr val="tx1"/>
                          </a:solidFill>
                          <a:latin typeface="Times New Roman" pitchFamily="18" charset="0"/>
                          <a:cs typeface="Times New Roman" pitchFamily="18" charset="0"/>
                        </a:rPr>
                        <a:t>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900" b="1" dirty="0" smtClean="0">
                          <a:solidFill>
                            <a:schemeClr val="tx1"/>
                          </a:solidFill>
                          <a:latin typeface="Times New Roman" pitchFamily="18" charset="0"/>
                          <a:cs typeface="Times New Roman" pitchFamily="18" charset="0"/>
                        </a:rPr>
                        <a:t>План 2022г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900" b="1" dirty="0" smtClean="0">
                          <a:solidFill>
                            <a:schemeClr val="tx1"/>
                          </a:solidFill>
                          <a:latin typeface="Times New Roman" pitchFamily="18" charset="0"/>
                          <a:cs typeface="Times New Roman" pitchFamily="18" charset="0"/>
                        </a:rPr>
                        <a:t>План 2023г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b="1" dirty="0" smtClean="0">
                          <a:solidFill>
                            <a:schemeClr val="tx1"/>
                          </a:solidFill>
                          <a:latin typeface="Times New Roman" pitchFamily="18" charset="0"/>
                          <a:cs typeface="Times New Roman" pitchFamily="18" charset="0"/>
                        </a:rPr>
                        <a:t>План 2024г</a:t>
                      </a:r>
                      <a:r>
                        <a:rPr lang="ru-RU" sz="900" b="1" baseline="0" dirty="0" smtClean="0">
                          <a:solidFill>
                            <a:schemeClr val="tx1"/>
                          </a:solidFill>
                          <a:latin typeface="Times New Roman" pitchFamily="18" charset="0"/>
                          <a:cs typeface="Times New Roman" pitchFamily="18" charset="0"/>
                        </a:rPr>
                        <a:t> </a:t>
                      </a:r>
                      <a:r>
                        <a:rPr lang="ru-RU" sz="900" b="1" dirty="0" smtClean="0">
                          <a:solidFill>
                            <a:schemeClr val="tx1"/>
                          </a:solidFill>
                          <a:latin typeface="Times New Roman" pitchFamily="18" charset="0"/>
                          <a:cs typeface="Times New Roman" pitchFamily="18" charset="0"/>
                        </a:rPr>
                        <a:t>тыс. руб.</a:t>
                      </a:r>
                    </a:p>
                    <a:p>
                      <a:pPr algn="ct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900" b="1" dirty="0" smtClean="0">
                          <a:solidFill>
                            <a:schemeClr val="tx1"/>
                          </a:solidFill>
                          <a:latin typeface="Times New Roman" pitchFamily="18" charset="0"/>
                          <a:cs typeface="Times New Roman" pitchFamily="18" charset="0"/>
                        </a:rPr>
                        <a:t>План 2025г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r>
              <a:tr h="1944216">
                <a:tc>
                  <a:txBody>
                    <a:bodyPr/>
                    <a:lstStyle/>
                    <a:p>
                      <a:pPr algn="ctr"/>
                      <a:r>
                        <a:rPr lang="ru-RU" sz="800" dirty="0" smtClean="0">
                          <a:latin typeface="Times New Roman" pitchFamily="18" charset="0"/>
                          <a:cs typeface="Times New Roman" pitchFamily="18" charset="0"/>
                        </a:rPr>
                        <a:t>18</a:t>
                      </a:r>
                      <a:endParaRPr lang="ru-RU" sz="800" dirty="0">
                        <a:latin typeface="Times New Roman" pitchFamily="18" charset="0"/>
                        <a:cs typeface="Times New Roman" pitchFamily="18" charset="0"/>
                      </a:endParaRPr>
                    </a:p>
                  </a:txBody>
                  <a:tcPr marL="91442" marR="91442" marT="45712" marB="45712"/>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Постановление Администрации Можайского городского округа от 26.12.2019 № 4819-П «Об утверждении муниципальной программы Можайского городского округа «Образование» на 2020-2024 годы (с учетом изменений)</a:t>
                      </a: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«Образование» на 2020-2024 годы</a:t>
                      </a:r>
                    </a:p>
                  </a:txBody>
                  <a:tcPr marL="90000" marR="90000" marT="78936" marB="46800" horzOverflow="overflow"/>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Расходы на обеспечение деятельности (оказание услуг) муниципальных учреждений - дошкольные образовательные организации</a:t>
                      </a:r>
                      <a:endParaRPr kumimoji="0" lang="ru-RU" sz="800" b="0" i="0" u="none" strike="noStrike" kern="1200" cap="none" spc="0" normalizeH="0" baseline="0" noProof="0" dirty="0">
                        <a:ln>
                          <a:noFill/>
                        </a:ln>
                        <a:solidFill>
                          <a:schemeClr val="tx1"/>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90000" marR="90000" marT="78936" marB="46800" horzOverflow="overflow"/>
                </a:tc>
                <a:tc>
                  <a:txBody>
                    <a:bodyPr/>
                    <a:lstStyle/>
                    <a:p>
                      <a:pPr marL="0" marR="0" lvl="0" indent="0" algn="ctr"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L="90000" marR="90000" marT="78936" marB="46800" horzOverflow="overflow"/>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Субсидия учреждениям на выполнение муниципального задания за счет средств бюджета Московской области</a:t>
                      </a:r>
                      <a:endParaRPr kumimoji="0" lang="ru-RU" sz="800" b="0"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449580" rtl="0" eaLnBrk="1" fontAlgn="base" latinLnBrk="0" hangingPunct="1">
                        <a:lnSpc>
                          <a:spcPct val="20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1 533 666,6</a:t>
                      </a:r>
                    </a:p>
                  </a:txBody>
                  <a:tcPr marT="68520" horzOverflow="overflow"/>
                </a:tc>
                <a:tc>
                  <a:txBody>
                    <a:bodyPr/>
                    <a:lstStyle/>
                    <a:p>
                      <a:pPr marL="0" marR="0" lvl="0" indent="0" algn="ctr" defTabSz="449580" rtl="0" eaLnBrk="1" fontAlgn="base" latinLnBrk="0" hangingPunct="1">
                        <a:lnSpc>
                          <a:spcPct val="20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165 392,6</a:t>
                      </a:r>
                    </a:p>
                  </a:txBody>
                  <a:tcPr marT="68520" horzOverflow="overflow"/>
                </a:tc>
                <a:tc>
                  <a:txBody>
                    <a:bodyPr/>
                    <a:lstStyle/>
                    <a:p>
                      <a:pPr algn="ctr">
                        <a:lnSpc>
                          <a:spcPct val="200000"/>
                        </a:lnSpc>
                        <a:spcAft>
                          <a:spcPts val="1000"/>
                        </a:spcAft>
                      </a:pPr>
                      <a:r>
                        <a:rPr lang="ru-RU" sz="7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343 216,0</a:t>
                      </a:r>
                      <a:endParaRPr lang="ru-RU" sz="7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1000"/>
                        </a:spcAft>
                      </a:pPr>
                      <a:r>
                        <a:rPr lang="ru-RU" sz="7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341 686,0</a:t>
                      </a:r>
                      <a:endParaRPr lang="ru-RU" sz="7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1000"/>
                        </a:spcAft>
                      </a:pPr>
                      <a:r>
                        <a:rPr lang="ru-RU" sz="7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341 686,0</a:t>
                      </a:r>
                      <a:endParaRPr lang="ru-RU" sz="7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449580" rtl="0" eaLnBrk="1" fontAlgn="base" latinLnBrk="0" hangingPunct="1">
                        <a:lnSpc>
                          <a:spcPct val="20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lang="ru-RU" sz="7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341 686,0</a:t>
                      </a:r>
                      <a:endParaRPr kumimoji="0" lang="ru-RU" sz="700" b="0" i="0" u="none" strike="noStrike" kern="1200"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endParaRPr>
                    </a:p>
                  </a:txBody>
                  <a:tcPr marT="68520" horzOverflow="overflow"/>
                </a:tc>
              </a:tr>
              <a:tr h="987407">
                <a:tc>
                  <a:txBody>
                    <a:bodyPr/>
                    <a:lstStyle/>
                    <a:p>
                      <a:pPr algn="ctr"/>
                      <a:r>
                        <a:rPr lang="ru-RU" sz="800" dirty="0" smtClean="0">
                          <a:latin typeface="Times New Roman" pitchFamily="18" charset="0"/>
                          <a:cs typeface="Times New Roman" pitchFamily="18" charset="0"/>
                        </a:rPr>
                        <a:t>19</a:t>
                      </a:r>
                      <a:endParaRPr lang="ru-RU" sz="800" dirty="0">
                        <a:latin typeface="Times New Roman" pitchFamily="18" charset="0"/>
                        <a:cs typeface="Times New Roman" pitchFamily="18" charset="0"/>
                      </a:endParaRPr>
                    </a:p>
                  </a:txBody>
                  <a:tcPr marL="91442" marR="91442" marT="45712" marB="45712"/>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Постановление Администрации Можайского городского округа от 26.12.2019 № 4819-П «Об утверждении муниципальной программы Можайского городского округа «Образование» на 2020-2024 годы (с учетом изменений)</a:t>
                      </a: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«Образование» на 2020-2024 годы</a:t>
                      </a:r>
                    </a:p>
                  </a:txBody>
                  <a:tcPr marL="90000" marR="90000" marT="78936" marB="46800" horzOverflow="overflow"/>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Расходы на обеспечение деятельности (оказание услуг) муниципальных учреждений – общеобразовательные организации, оказывающие услуги дошкольного, начального общего, основного общего, среднего общего образования</a:t>
                      </a:r>
                      <a:endParaRPr kumimoji="0" lang="ru-RU" sz="800" b="0" i="0" u="none" strike="noStrike" kern="1200" cap="none" spc="0" normalizeH="0" baseline="0" noProof="0" dirty="0" smtClean="0">
                        <a:ln>
                          <a:noFill/>
                        </a:ln>
                        <a:solidFill>
                          <a:schemeClr val="tx1"/>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90000" marR="90000" marT="78936" marB="46800" anchor="ctr" horzOverflow="overflow"/>
                </a:tc>
                <a:tc>
                  <a:txBody>
                    <a:bodyPr/>
                    <a:lstStyle/>
                    <a:p>
                      <a:pPr marL="0" marR="0" lvl="0" indent="0" algn="ctr"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L="90000" marR="90000" marT="78936" marB="46800" horzOverflow="overflow"/>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Субсидия учреждениям на выполнение муниципального задания за счет средств бюджета Московской области</a:t>
                      </a:r>
                      <a:endParaRPr kumimoji="0" lang="ru-RU" sz="800" b="0"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2 395 230,6</a:t>
                      </a: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135 951,6</a:t>
                      </a:r>
                    </a:p>
                  </a:txBody>
                  <a:tcPr marT="68520" horzOverflow="overflow"/>
                </a:tc>
                <a:tc>
                  <a:txBody>
                    <a:bodyPr/>
                    <a:lstStyle/>
                    <a:p>
                      <a:pPr algn="ctr">
                        <a:lnSpc>
                          <a:spcPct val="115000"/>
                        </a:lnSpc>
                        <a:spcAft>
                          <a:spcPts val="0"/>
                        </a:spcAft>
                      </a:pPr>
                      <a:r>
                        <a:rPr lang="ru-RU" sz="7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530 667,0</a:t>
                      </a:r>
                      <a:endParaRPr lang="ru-RU" sz="7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7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576 204,0</a:t>
                      </a:r>
                      <a:endParaRPr lang="ru-RU" sz="7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7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576 204,0</a:t>
                      </a:r>
                      <a:endParaRPr lang="ru-RU" sz="7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7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576 204,0</a:t>
                      </a:r>
                      <a:endParaRPr lang="ru-RU" sz="7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6" name="Прямоугольник 5"/>
          <p:cNvSpPr/>
          <p:nvPr/>
        </p:nvSpPr>
        <p:spPr>
          <a:xfrm>
            <a:off x="6429388" y="6500834"/>
            <a:ext cx="2357425" cy="523220"/>
          </a:xfrm>
          <a:prstGeom prst="rect">
            <a:avLst/>
          </a:prstGeom>
        </p:spPr>
        <p:txBody>
          <a:bodyPr wrap="square">
            <a:spAutoFit/>
          </a:bodyPr>
          <a:lstStyle/>
          <a:p>
            <a:pPr algn="r"/>
            <a:r>
              <a:rPr 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latin typeface="Times New Roman" pitchFamily="18" charset="0"/>
              <a:cs typeface="Times New Roman" pitchFamily="18" charset="0"/>
            </a:endParaRPr>
          </a:p>
          <a:p>
            <a:pPr algn="r">
              <a:defRPr/>
            </a:pPr>
            <a:endParaRPr lang="ru-RU" sz="1400" dirty="0">
              <a:latin typeface="Arial" pitchFamily="34" charset="0"/>
            </a:endParaRPr>
          </a:p>
        </p:txBody>
      </p:sp>
      <p:pic>
        <p:nvPicPr>
          <p:cNvPr id="10296" name="Рисунок 32" descr="Описание: Можайск-ГО-ПП-01"/>
          <p:cNvPicPr>
            <a:picLocks noChangeAspect="1" noChangeArrowheads="1"/>
          </p:cNvPicPr>
          <p:nvPr/>
        </p:nvPicPr>
        <p:blipFill>
          <a:blip r:embed="rId2" cstate="print"/>
          <a:srcRect/>
          <a:stretch>
            <a:fillRect/>
          </a:stretch>
        </p:blipFill>
        <p:spPr bwMode="auto">
          <a:xfrm>
            <a:off x="395537" y="332656"/>
            <a:ext cx="604588" cy="6650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1071563" y="381000"/>
            <a:ext cx="7615237" cy="704850"/>
          </a:xfrm>
          <a:solidFill>
            <a:srgbClr val="F9FBB7"/>
          </a:solidFill>
        </p:spPr>
        <p:txBody>
          <a:bodyPr/>
          <a:lstStyle/>
          <a:p>
            <a:pPr algn="ctr"/>
            <a:r>
              <a:rPr lang="ru-RU" sz="1200" b="1" dirty="0" smtClean="0">
                <a:latin typeface="Times New Roman" pitchFamily="18" charset="0"/>
                <a:cs typeface="Times New Roman" pitchFamily="18" charset="0"/>
              </a:rPr>
              <a:t>Информация о расходах бюджета Можайского городского округа с учетом интересов целевых групп пользователей (физические и юридические лица) на которые направлены мероприятия муниципальных  программ  Можайского городского округа </a:t>
            </a:r>
          </a:p>
        </p:txBody>
      </p:sp>
      <p:graphicFrame>
        <p:nvGraphicFramePr>
          <p:cNvPr id="4" name="Содержимое 3"/>
          <p:cNvGraphicFramePr>
            <a:graphicFrameLocks noGrp="1"/>
          </p:cNvGraphicFramePr>
          <p:nvPr>
            <p:ph idx="1"/>
          </p:nvPr>
        </p:nvGraphicFramePr>
        <p:xfrm>
          <a:off x="342577" y="1106851"/>
          <a:ext cx="8382083" cy="5148350"/>
        </p:xfrm>
        <a:graphic>
          <a:graphicData uri="http://schemas.openxmlformats.org/drawingml/2006/table">
            <a:tbl>
              <a:tblPr firstRow="1" bandRow="1">
                <a:tableStyleId>{21E4AEA4-8DFA-4A89-87EB-49C32662AFE0}</a:tableStyleId>
              </a:tblPr>
              <a:tblGrid>
                <a:gridCol w="288032"/>
                <a:gridCol w="862673"/>
                <a:gridCol w="823026"/>
                <a:gridCol w="1055497"/>
                <a:gridCol w="729223"/>
                <a:gridCol w="1020913"/>
                <a:gridCol w="802146"/>
                <a:gridCol w="583379"/>
                <a:gridCol w="510456"/>
                <a:gridCol w="510456"/>
                <a:gridCol w="583379"/>
                <a:gridCol w="612903"/>
              </a:tblGrid>
              <a:tr h="241201">
                <a:tc rowSpan="2">
                  <a:txBody>
                    <a:bodyPr/>
                    <a:lstStyle/>
                    <a:p>
                      <a:pPr algn="ctr"/>
                      <a:r>
                        <a:rPr lang="ru-RU" sz="900" dirty="0" smtClean="0">
                          <a:solidFill>
                            <a:schemeClr val="tx1"/>
                          </a:solidFill>
                          <a:latin typeface="Times New Roman" pitchFamily="18" charset="0"/>
                          <a:cs typeface="Times New Roman" pitchFamily="18" charset="0"/>
                        </a:rPr>
                        <a:t>№</a:t>
                      </a:r>
                    </a:p>
                    <a:p>
                      <a:pPr algn="ctr"/>
                      <a:r>
                        <a:rPr lang="ru-RU" sz="900" dirty="0" err="1" smtClean="0">
                          <a:solidFill>
                            <a:schemeClr val="tx1"/>
                          </a:solidFill>
                          <a:latin typeface="Times New Roman" pitchFamily="18" charset="0"/>
                          <a:cs typeface="Times New Roman" pitchFamily="18" charset="0"/>
                        </a:rPr>
                        <a:t>п</a:t>
                      </a:r>
                      <a:r>
                        <a:rPr lang="ru-RU" sz="900" dirty="0" smtClean="0">
                          <a:solidFill>
                            <a:schemeClr val="tx1"/>
                          </a:solidFill>
                          <a:latin typeface="Times New Roman" pitchFamily="18" charset="0"/>
                          <a:cs typeface="Times New Roman" pitchFamily="18" charset="0"/>
                        </a:rPr>
                        <a:t>/</a:t>
                      </a:r>
                      <a:r>
                        <a:rPr lang="ru-RU" sz="900" dirty="0" err="1" smtClean="0">
                          <a:solidFill>
                            <a:schemeClr val="tx1"/>
                          </a:solidFill>
                          <a:latin typeface="Times New Roman" pitchFamily="18" charset="0"/>
                          <a:cs typeface="Times New Roman" pitchFamily="18" charset="0"/>
                        </a:rPr>
                        <a:t>п</a:t>
                      </a:r>
                      <a:endParaRPr lang="ru-RU" sz="9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Наименование</a:t>
                      </a:r>
                      <a:r>
                        <a:rPr lang="ru-RU" sz="900" baseline="0" dirty="0" smtClean="0">
                          <a:solidFill>
                            <a:schemeClr val="tx1"/>
                          </a:solidFill>
                          <a:latin typeface="Times New Roman" pitchFamily="18" charset="0"/>
                          <a:cs typeface="Times New Roman" pitchFamily="18" charset="0"/>
                        </a:rPr>
                        <a:t> нормативного правового акта </a:t>
                      </a:r>
                      <a:endParaRPr lang="ru-RU" sz="900" u="sng" dirty="0">
                        <a:solidFill>
                          <a:srgbClr val="C00000"/>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Наименование муниципальной</a:t>
                      </a:r>
                      <a:r>
                        <a:rPr lang="ru-RU" sz="900" baseline="0" dirty="0" smtClean="0">
                          <a:solidFill>
                            <a:schemeClr val="tx1"/>
                          </a:solidFill>
                          <a:latin typeface="Times New Roman" pitchFamily="18" charset="0"/>
                          <a:cs typeface="Times New Roman" pitchFamily="18" charset="0"/>
                        </a:rPr>
                        <a:t> программы</a:t>
                      </a:r>
                      <a:endParaRPr lang="ru-RU" sz="90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Мероприятие муниципальной программы</a:t>
                      </a:r>
                      <a:endParaRPr lang="ru-RU" sz="9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Численность представителей целевой группы, человек/ед.</a:t>
                      </a:r>
                      <a:endParaRPr lang="ru-RU" sz="90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Наименование меры поддержки</a:t>
                      </a:r>
                      <a:r>
                        <a:rPr lang="ru-RU" sz="900" baseline="0" dirty="0" smtClean="0">
                          <a:solidFill>
                            <a:schemeClr val="tx1"/>
                          </a:solidFill>
                          <a:latin typeface="Times New Roman" pitchFamily="18" charset="0"/>
                          <a:cs typeface="Times New Roman" pitchFamily="18" charset="0"/>
                        </a:rPr>
                        <a:t> </a:t>
                      </a:r>
                      <a:r>
                        <a:rPr lang="ru-RU" sz="900" i="0" u="none" baseline="0" dirty="0" smtClean="0">
                          <a:solidFill>
                            <a:schemeClr val="tx1"/>
                          </a:solidFill>
                          <a:latin typeface="Times New Roman" pitchFamily="18" charset="0"/>
                          <a:cs typeface="Times New Roman" pitchFamily="18" charset="0"/>
                        </a:rPr>
                        <a:t>(на которую направлены мероприятия муниципальной программы)</a:t>
                      </a:r>
                      <a:endParaRPr lang="ru-RU" sz="900" i="0" u="none"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Объем расходов бюджета Можайского городского</a:t>
                      </a:r>
                      <a:r>
                        <a:rPr lang="ru-RU" sz="900" baseline="0" dirty="0" smtClean="0">
                          <a:solidFill>
                            <a:schemeClr val="tx1"/>
                          </a:solidFill>
                          <a:latin typeface="Times New Roman" pitchFamily="18" charset="0"/>
                          <a:cs typeface="Times New Roman" pitchFamily="18" charset="0"/>
                        </a:rPr>
                        <a:t> округа, всего (тыс. руб.)</a:t>
                      </a:r>
                      <a:endParaRPr lang="ru-RU" sz="90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gridSpan="5">
                  <a:txBody>
                    <a:bodyPr/>
                    <a:lstStyle/>
                    <a:p>
                      <a:pPr algn="ctr"/>
                      <a:r>
                        <a:rPr lang="ru-RU" sz="900" dirty="0" smtClean="0">
                          <a:solidFill>
                            <a:schemeClr val="tx1"/>
                          </a:solidFill>
                          <a:latin typeface="Times New Roman" pitchFamily="18" charset="0"/>
                          <a:cs typeface="Times New Roman" pitchFamily="18" charset="0"/>
                        </a:rPr>
                        <a:t>в том числе, по годам:</a:t>
                      </a:r>
                      <a:endParaRPr lang="ru-RU" sz="9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endParaRPr lang="ru-RU"/>
                    </a:p>
                  </a:txBody>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r>
              <a:tr h="105494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ru-RU" sz="900" b="1" dirty="0" smtClean="0">
                          <a:solidFill>
                            <a:schemeClr val="tx1"/>
                          </a:solidFill>
                          <a:latin typeface="Times New Roman" pitchFamily="18" charset="0"/>
                          <a:cs typeface="Times New Roman" pitchFamily="18" charset="0"/>
                        </a:rPr>
                        <a:t>Отчет </a:t>
                      </a:r>
                    </a:p>
                    <a:p>
                      <a:pPr algn="ctr"/>
                      <a:r>
                        <a:rPr lang="ru-RU" sz="900" b="1" dirty="0" smtClean="0">
                          <a:solidFill>
                            <a:schemeClr val="tx1"/>
                          </a:solidFill>
                          <a:latin typeface="Times New Roman" pitchFamily="18" charset="0"/>
                          <a:cs typeface="Times New Roman" pitchFamily="18" charset="0"/>
                        </a:rPr>
                        <a:t>2021г </a:t>
                      </a:r>
                      <a:r>
                        <a:rPr lang="ru-RU" sz="900" b="1" baseline="0" dirty="0" smtClean="0">
                          <a:solidFill>
                            <a:schemeClr val="tx1"/>
                          </a:solidFill>
                          <a:latin typeface="Times New Roman" pitchFamily="18" charset="0"/>
                          <a:cs typeface="Times New Roman" pitchFamily="18" charset="0"/>
                        </a:rPr>
                        <a:t>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900" b="1" dirty="0" smtClean="0">
                          <a:solidFill>
                            <a:schemeClr val="tx1"/>
                          </a:solidFill>
                          <a:latin typeface="Times New Roman" pitchFamily="18" charset="0"/>
                          <a:cs typeface="Times New Roman" pitchFamily="18" charset="0"/>
                        </a:rPr>
                        <a:t>План 2022г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900" b="1" dirty="0" smtClean="0">
                          <a:solidFill>
                            <a:schemeClr val="tx1"/>
                          </a:solidFill>
                          <a:latin typeface="Times New Roman" pitchFamily="18" charset="0"/>
                          <a:cs typeface="Times New Roman" pitchFamily="18" charset="0"/>
                        </a:rPr>
                        <a:t>План 2023г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b="1" dirty="0" smtClean="0">
                          <a:solidFill>
                            <a:schemeClr val="tx1"/>
                          </a:solidFill>
                          <a:latin typeface="Times New Roman" pitchFamily="18" charset="0"/>
                          <a:cs typeface="Times New Roman" pitchFamily="18" charset="0"/>
                        </a:rPr>
                        <a:t>План 2024г</a:t>
                      </a:r>
                      <a:r>
                        <a:rPr lang="ru-RU" sz="900" b="1" baseline="0" dirty="0" smtClean="0">
                          <a:solidFill>
                            <a:schemeClr val="tx1"/>
                          </a:solidFill>
                          <a:latin typeface="Times New Roman" pitchFamily="18" charset="0"/>
                          <a:cs typeface="Times New Roman" pitchFamily="18" charset="0"/>
                        </a:rPr>
                        <a:t> </a:t>
                      </a:r>
                      <a:r>
                        <a:rPr lang="ru-RU" sz="900" b="1" dirty="0" smtClean="0">
                          <a:solidFill>
                            <a:schemeClr val="tx1"/>
                          </a:solidFill>
                          <a:latin typeface="Times New Roman" pitchFamily="18" charset="0"/>
                          <a:cs typeface="Times New Roman" pitchFamily="18" charset="0"/>
                        </a:rPr>
                        <a:t>тыс. руб.</a:t>
                      </a:r>
                    </a:p>
                    <a:p>
                      <a:pPr algn="ct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900" b="1" dirty="0" smtClean="0">
                          <a:solidFill>
                            <a:schemeClr val="tx1"/>
                          </a:solidFill>
                          <a:latin typeface="Times New Roman" pitchFamily="18" charset="0"/>
                          <a:cs typeface="Times New Roman" pitchFamily="18" charset="0"/>
                        </a:rPr>
                        <a:t>План 2025г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r>
              <a:tr h="1944216">
                <a:tc>
                  <a:txBody>
                    <a:bodyPr/>
                    <a:lstStyle/>
                    <a:p>
                      <a:pPr algn="ctr"/>
                      <a:r>
                        <a:rPr lang="ru-RU" sz="800" dirty="0" smtClean="0">
                          <a:latin typeface="Times New Roman" pitchFamily="18" charset="0"/>
                          <a:cs typeface="Times New Roman" pitchFamily="18" charset="0"/>
                        </a:rPr>
                        <a:t>20</a:t>
                      </a:r>
                      <a:endParaRPr lang="ru-RU" sz="800" dirty="0">
                        <a:latin typeface="Times New Roman" pitchFamily="18" charset="0"/>
                        <a:cs typeface="Times New Roman" pitchFamily="18" charset="0"/>
                      </a:endParaRPr>
                    </a:p>
                  </a:txBody>
                  <a:tcPr marL="91442" marR="91442" marT="45712" marB="45712"/>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Постановление Администрации Можайского городского округа от 26.12.2019 № 4819-П «Об утверждении муниципальной программы Можайского городского округа «Образование» на 2020-2024 годы (с учетом изменений)</a:t>
                      </a: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«Образование» на 2020-2024 годы</a:t>
                      </a:r>
                    </a:p>
                  </a:txBody>
                  <a:tcPr marL="90000" marR="90000" marT="78936" marB="46800" horzOverflow="overflow"/>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Мероприятия по проведению капитального ремонта в муниципальных общеобразовательных организациях в Московской области за счет средств местного бюджета</a:t>
                      </a:r>
                      <a:endParaRPr kumimoji="0" lang="ru-RU" sz="800" b="0" i="0" u="none" strike="noStrike" kern="1200" cap="none" spc="0" normalizeH="0" baseline="0" noProof="0" dirty="0">
                        <a:ln>
                          <a:noFill/>
                        </a:ln>
                        <a:solidFill>
                          <a:schemeClr val="tx1"/>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90000" marR="90000" marT="78936" marB="46800" horzOverflow="overflow"/>
                </a:tc>
                <a:tc>
                  <a:txBody>
                    <a:bodyPr/>
                    <a:lstStyle/>
                    <a:p>
                      <a:pPr marL="0" marR="0" lvl="0" indent="0" algn="ctr"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L="90000" marR="90000" marT="78936" marB="46800" horzOverflow="overflow"/>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Услуги</a:t>
                      </a:r>
                      <a:r>
                        <a:rPr lang="ru-RU" sz="80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по составлению актов обследования и дефектной ведомости МОУ СОШ ЛИДЕР, по адресу г. Можайск, п. Гидроузел</a:t>
                      </a:r>
                      <a:endParaRPr lang="ru-RU" sz="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endParaRPr lang="ru-RU" sz="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99,0</a:t>
                      </a:r>
                    </a:p>
                  </a:txBody>
                  <a:tcPr marT="68520" horzOverflow="overflow"/>
                </a:tc>
                <a:tc>
                  <a:txBody>
                    <a:bodyPr/>
                    <a:lstStyle/>
                    <a:p>
                      <a:pPr marL="0" marR="0" lvl="0" indent="0" algn="ctr" defTabSz="449580" rtl="0" eaLnBrk="1" fontAlgn="base" latinLnBrk="0" hangingPunct="1">
                        <a:lnSpc>
                          <a:spcPct val="10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99,0</a:t>
                      </a:r>
                    </a:p>
                  </a:txBody>
                  <a:tcPr marT="68520" horzOverflow="overflow"/>
                </a:tc>
                <a:tc>
                  <a:txBody>
                    <a:bodyPr/>
                    <a:lstStyle/>
                    <a:p>
                      <a:pPr algn="ctr">
                        <a:lnSpc>
                          <a:spcPct val="100000"/>
                        </a:lnSpc>
                        <a:spcAft>
                          <a:spcPts val="0"/>
                        </a:spcAft>
                      </a:pPr>
                      <a:r>
                        <a:rPr lang="ru-RU" sz="9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ru-RU" sz="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9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ru-RU" sz="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9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ru-RU" sz="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9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987407">
                <a:tc>
                  <a:txBody>
                    <a:bodyPr/>
                    <a:lstStyle/>
                    <a:p>
                      <a:pPr algn="ctr"/>
                      <a:r>
                        <a:rPr lang="ru-RU" sz="800" dirty="0" smtClean="0">
                          <a:latin typeface="Times New Roman" pitchFamily="18" charset="0"/>
                          <a:cs typeface="Times New Roman" pitchFamily="18" charset="0"/>
                        </a:rPr>
                        <a:t>21</a:t>
                      </a:r>
                      <a:endParaRPr lang="ru-RU" sz="800" dirty="0">
                        <a:latin typeface="Times New Roman" pitchFamily="18" charset="0"/>
                        <a:cs typeface="Times New Roman" pitchFamily="18" charset="0"/>
                      </a:endParaRPr>
                    </a:p>
                  </a:txBody>
                  <a:tcPr marL="91442" marR="91442" marT="45712" marB="45712"/>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Постановление Администрации Можайского городского округа от 26.12.2019 № 4819-П «Об утверждении муниципальной программы Можайского городского округа «Образование» на 2020-2024 годы (с учетом изменений)</a:t>
                      </a: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«Образование» на 2020-2024 годы</a:t>
                      </a:r>
                    </a:p>
                  </a:txBody>
                  <a:tcPr marL="90000" marR="90000" marT="78936" marB="46800" horzOverflow="overflow"/>
                </a:tc>
                <a:tc>
                  <a:txBody>
                    <a:bodyPr/>
                    <a:lstStyle/>
                    <a:p>
                      <a:pPr>
                        <a:lnSpc>
                          <a:spcPct val="115000"/>
                        </a:lnSpc>
                        <a:spcAft>
                          <a:spcPts val="0"/>
                        </a:spcAft>
                      </a:pPr>
                      <a:r>
                        <a:rPr lang="ru-RU" sz="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Приобретение автобусов для доставки обучающихся в общеобразовательные организации в Московской области, расположенные в сельских населенных пунктах</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0000" marR="90000" marT="78936" marB="46800" horzOverflow="overflow"/>
                </a:tc>
                <a:tc>
                  <a:txBody>
                    <a:bodyPr/>
                    <a:lstStyle/>
                    <a:p>
                      <a:pPr marL="0" marR="0" lvl="0" indent="0" algn="ctr"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L="90000" marR="90000" marT="78936" marB="46800" horzOverflow="overflow"/>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ru-RU" sz="80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Приобретение автобуса в МОУ СОШ «Лидер» д. Горки для </a:t>
                      </a:r>
                      <a:r>
                        <a:rPr kumimoji="0" lang="ru-RU" alt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обеспечения подвоза детей, проживающих в сельской местности к образовательному учреждению</a:t>
                      </a:r>
                    </a:p>
                    <a:p>
                      <a:pPr>
                        <a:lnSpc>
                          <a:spcPct val="115000"/>
                        </a:lnSpc>
                        <a:spcAft>
                          <a:spcPts val="0"/>
                        </a:spcAft>
                      </a:pPr>
                      <a:r>
                        <a:rPr lang="ru-RU" sz="80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890,1</a:t>
                      </a:r>
                    </a:p>
                  </a:txBody>
                  <a:tcPr marT="68520" horzOverflow="overflow"/>
                </a:tc>
                <a:tc>
                  <a:txBody>
                    <a:bodyPr/>
                    <a:lstStyle/>
                    <a:p>
                      <a:pPr algn="ctr">
                        <a:lnSpc>
                          <a:spcPct val="115000"/>
                        </a:lnSpc>
                        <a:spcAft>
                          <a:spcPts val="1000"/>
                        </a:spcAft>
                      </a:pPr>
                      <a:r>
                        <a:rPr lang="ru-RU" sz="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890,1</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6" name="Прямоугольник 5"/>
          <p:cNvSpPr/>
          <p:nvPr/>
        </p:nvSpPr>
        <p:spPr>
          <a:xfrm>
            <a:off x="6429388" y="6500834"/>
            <a:ext cx="2357425" cy="523220"/>
          </a:xfrm>
          <a:prstGeom prst="rect">
            <a:avLst/>
          </a:prstGeom>
        </p:spPr>
        <p:txBody>
          <a:bodyPr wrap="square">
            <a:spAutoFit/>
          </a:bodyPr>
          <a:lstStyle/>
          <a:p>
            <a:pPr algn="r"/>
            <a:r>
              <a:rPr 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latin typeface="Times New Roman" pitchFamily="18" charset="0"/>
              <a:cs typeface="Times New Roman" pitchFamily="18" charset="0"/>
            </a:endParaRPr>
          </a:p>
          <a:p>
            <a:pPr algn="r">
              <a:defRPr/>
            </a:pPr>
            <a:endParaRPr lang="ru-RU" sz="1400" dirty="0">
              <a:latin typeface="Arial" pitchFamily="34" charset="0"/>
            </a:endParaRPr>
          </a:p>
        </p:txBody>
      </p:sp>
      <p:pic>
        <p:nvPicPr>
          <p:cNvPr id="10296" name="Рисунок 32" descr="Описание: Можайск-ГО-ПП-01"/>
          <p:cNvPicPr>
            <a:picLocks noChangeAspect="1" noChangeArrowheads="1"/>
          </p:cNvPicPr>
          <p:nvPr/>
        </p:nvPicPr>
        <p:blipFill>
          <a:blip r:embed="rId2" cstate="print"/>
          <a:srcRect/>
          <a:stretch>
            <a:fillRect/>
          </a:stretch>
        </p:blipFill>
        <p:spPr bwMode="auto">
          <a:xfrm>
            <a:off x="391887" y="366733"/>
            <a:ext cx="670426" cy="737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1123951" y="381000"/>
            <a:ext cx="7562850" cy="690563"/>
          </a:xfrm>
          <a:solidFill>
            <a:srgbClr val="F9FBB7"/>
          </a:solidFill>
        </p:spPr>
        <p:txBody>
          <a:bodyPr/>
          <a:lstStyle/>
          <a:p>
            <a:pPr algn="ctr"/>
            <a:r>
              <a:rPr lang="ru-RU" sz="1200" b="1" dirty="0" smtClean="0">
                <a:latin typeface="Times New Roman" pitchFamily="18" charset="0"/>
                <a:cs typeface="Times New Roman" pitchFamily="18" charset="0"/>
              </a:rPr>
              <a:t>Информация о расходах бюджета Можайского городского округа с учетом интересов целевых групп пользователей (физические и юридические лица) на которые направлены мероприятия муниципальных  программ  Можайского городского округа </a:t>
            </a:r>
          </a:p>
        </p:txBody>
      </p:sp>
      <p:graphicFrame>
        <p:nvGraphicFramePr>
          <p:cNvPr id="4" name="Содержимое 3"/>
          <p:cNvGraphicFramePr>
            <a:graphicFrameLocks noGrp="1"/>
          </p:cNvGraphicFramePr>
          <p:nvPr>
            <p:ph idx="1"/>
          </p:nvPr>
        </p:nvGraphicFramePr>
        <p:xfrm>
          <a:off x="361623" y="1087247"/>
          <a:ext cx="8348992" cy="5152574"/>
        </p:xfrm>
        <a:graphic>
          <a:graphicData uri="http://schemas.openxmlformats.org/drawingml/2006/table">
            <a:tbl>
              <a:tblPr firstRow="1" bandRow="1">
                <a:tableStyleId>{21E4AEA4-8DFA-4A89-87EB-49C32662AFE0}</a:tableStyleId>
              </a:tblPr>
              <a:tblGrid>
                <a:gridCol w="288031"/>
                <a:gridCol w="858131"/>
                <a:gridCol w="819777"/>
                <a:gridCol w="1051330"/>
                <a:gridCol w="726345"/>
                <a:gridCol w="1016882"/>
                <a:gridCol w="798979"/>
                <a:gridCol w="581076"/>
                <a:gridCol w="508441"/>
                <a:gridCol w="508441"/>
                <a:gridCol w="581076"/>
                <a:gridCol w="610483"/>
              </a:tblGrid>
              <a:tr h="241201">
                <a:tc rowSpan="2">
                  <a:txBody>
                    <a:bodyPr/>
                    <a:lstStyle/>
                    <a:p>
                      <a:pPr algn="ctr"/>
                      <a:r>
                        <a:rPr lang="ru-RU" sz="900" dirty="0" smtClean="0">
                          <a:solidFill>
                            <a:schemeClr val="tx1"/>
                          </a:solidFill>
                          <a:latin typeface="Times New Roman" pitchFamily="18" charset="0"/>
                          <a:cs typeface="Times New Roman" pitchFamily="18" charset="0"/>
                        </a:rPr>
                        <a:t>№</a:t>
                      </a:r>
                    </a:p>
                    <a:p>
                      <a:pPr algn="ctr"/>
                      <a:r>
                        <a:rPr lang="ru-RU" sz="900" dirty="0" err="1" smtClean="0">
                          <a:solidFill>
                            <a:schemeClr val="tx1"/>
                          </a:solidFill>
                          <a:latin typeface="Times New Roman" pitchFamily="18" charset="0"/>
                          <a:cs typeface="Times New Roman" pitchFamily="18" charset="0"/>
                        </a:rPr>
                        <a:t>п</a:t>
                      </a:r>
                      <a:r>
                        <a:rPr lang="ru-RU" sz="900" dirty="0" smtClean="0">
                          <a:solidFill>
                            <a:schemeClr val="tx1"/>
                          </a:solidFill>
                          <a:latin typeface="Times New Roman" pitchFamily="18" charset="0"/>
                          <a:cs typeface="Times New Roman" pitchFamily="18" charset="0"/>
                        </a:rPr>
                        <a:t>/</a:t>
                      </a:r>
                      <a:r>
                        <a:rPr lang="ru-RU" sz="900" dirty="0" err="1" smtClean="0">
                          <a:solidFill>
                            <a:schemeClr val="tx1"/>
                          </a:solidFill>
                          <a:latin typeface="Times New Roman" pitchFamily="18" charset="0"/>
                          <a:cs typeface="Times New Roman" pitchFamily="18" charset="0"/>
                        </a:rPr>
                        <a:t>п</a:t>
                      </a:r>
                      <a:endParaRPr lang="ru-RU" sz="9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Наименование</a:t>
                      </a:r>
                      <a:r>
                        <a:rPr lang="ru-RU" sz="900" baseline="0" dirty="0" smtClean="0">
                          <a:solidFill>
                            <a:schemeClr val="tx1"/>
                          </a:solidFill>
                          <a:latin typeface="Times New Roman" pitchFamily="18" charset="0"/>
                          <a:cs typeface="Times New Roman" pitchFamily="18" charset="0"/>
                        </a:rPr>
                        <a:t> нормативного правового акта </a:t>
                      </a:r>
                      <a:endParaRPr lang="ru-RU" sz="900" u="sng" dirty="0">
                        <a:solidFill>
                          <a:srgbClr val="C00000"/>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Наименование муниципальной</a:t>
                      </a:r>
                      <a:r>
                        <a:rPr lang="ru-RU" sz="900" baseline="0" dirty="0" smtClean="0">
                          <a:solidFill>
                            <a:schemeClr val="tx1"/>
                          </a:solidFill>
                          <a:latin typeface="Times New Roman" pitchFamily="18" charset="0"/>
                          <a:cs typeface="Times New Roman" pitchFamily="18" charset="0"/>
                        </a:rPr>
                        <a:t> программы</a:t>
                      </a:r>
                      <a:endParaRPr lang="ru-RU" sz="90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Мероприятие муниципальной программы</a:t>
                      </a:r>
                      <a:endParaRPr lang="ru-RU" sz="9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Численность представителей целевой группы, человек/ед.</a:t>
                      </a:r>
                      <a:endParaRPr lang="ru-RU" sz="90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Наименование меры поддержки</a:t>
                      </a:r>
                      <a:r>
                        <a:rPr lang="ru-RU" sz="900" baseline="0" dirty="0" smtClean="0">
                          <a:solidFill>
                            <a:schemeClr val="tx1"/>
                          </a:solidFill>
                          <a:latin typeface="Times New Roman" pitchFamily="18" charset="0"/>
                          <a:cs typeface="Times New Roman" pitchFamily="18" charset="0"/>
                        </a:rPr>
                        <a:t> </a:t>
                      </a:r>
                      <a:r>
                        <a:rPr lang="ru-RU" sz="900" i="0" u="none" baseline="0" dirty="0" smtClean="0">
                          <a:solidFill>
                            <a:schemeClr val="tx1"/>
                          </a:solidFill>
                          <a:latin typeface="Times New Roman" pitchFamily="18" charset="0"/>
                          <a:cs typeface="Times New Roman" pitchFamily="18" charset="0"/>
                        </a:rPr>
                        <a:t>(на которую направлены мероприятия муниципальной программы)</a:t>
                      </a:r>
                      <a:endParaRPr lang="ru-RU" sz="900" i="0" u="none"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Объем расходов бюджета Можайского городского</a:t>
                      </a:r>
                      <a:r>
                        <a:rPr lang="ru-RU" sz="900" baseline="0" dirty="0" smtClean="0">
                          <a:solidFill>
                            <a:schemeClr val="tx1"/>
                          </a:solidFill>
                          <a:latin typeface="Times New Roman" pitchFamily="18" charset="0"/>
                          <a:cs typeface="Times New Roman" pitchFamily="18" charset="0"/>
                        </a:rPr>
                        <a:t> округа, всего (тыс. руб.)</a:t>
                      </a:r>
                      <a:endParaRPr lang="ru-RU" sz="90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gridSpan="5">
                  <a:txBody>
                    <a:bodyPr/>
                    <a:lstStyle/>
                    <a:p>
                      <a:pPr algn="ctr"/>
                      <a:r>
                        <a:rPr lang="ru-RU" sz="900" dirty="0" smtClean="0">
                          <a:solidFill>
                            <a:schemeClr val="tx1"/>
                          </a:solidFill>
                          <a:latin typeface="Times New Roman" pitchFamily="18" charset="0"/>
                          <a:cs typeface="Times New Roman" pitchFamily="18" charset="0"/>
                        </a:rPr>
                        <a:t>в том числе, по годам:</a:t>
                      </a:r>
                      <a:endParaRPr lang="ru-RU" sz="9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endParaRPr lang="ru-RU"/>
                    </a:p>
                  </a:txBody>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r>
              <a:tr h="105494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ru-RU" sz="900" b="1" dirty="0" smtClean="0">
                          <a:solidFill>
                            <a:schemeClr val="tx1"/>
                          </a:solidFill>
                          <a:latin typeface="Times New Roman" pitchFamily="18" charset="0"/>
                          <a:cs typeface="Times New Roman" pitchFamily="18" charset="0"/>
                        </a:rPr>
                        <a:t>Отчет </a:t>
                      </a:r>
                    </a:p>
                    <a:p>
                      <a:pPr algn="ctr"/>
                      <a:r>
                        <a:rPr lang="ru-RU" sz="900" b="1" dirty="0" smtClean="0">
                          <a:solidFill>
                            <a:schemeClr val="tx1"/>
                          </a:solidFill>
                          <a:latin typeface="Times New Roman" pitchFamily="18" charset="0"/>
                          <a:cs typeface="Times New Roman" pitchFamily="18" charset="0"/>
                        </a:rPr>
                        <a:t>2021г </a:t>
                      </a:r>
                      <a:r>
                        <a:rPr lang="ru-RU" sz="900" b="1" baseline="0" dirty="0" smtClean="0">
                          <a:solidFill>
                            <a:schemeClr val="tx1"/>
                          </a:solidFill>
                          <a:latin typeface="Times New Roman" pitchFamily="18" charset="0"/>
                          <a:cs typeface="Times New Roman" pitchFamily="18" charset="0"/>
                        </a:rPr>
                        <a:t>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900" b="1" dirty="0" smtClean="0">
                          <a:solidFill>
                            <a:schemeClr val="tx1"/>
                          </a:solidFill>
                          <a:latin typeface="Times New Roman" pitchFamily="18" charset="0"/>
                          <a:cs typeface="Times New Roman" pitchFamily="18" charset="0"/>
                        </a:rPr>
                        <a:t>План 2022г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900" b="1" dirty="0" smtClean="0">
                          <a:solidFill>
                            <a:schemeClr val="tx1"/>
                          </a:solidFill>
                          <a:latin typeface="Times New Roman" pitchFamily="18" charset="0"/>
                          <a:cs typeface="Times New Roman" pitchFamily="18" charset="0"/>
                        </a:rPr>
                        <a:t>План 2023г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b="1" dirty="0" smtClean="0">
                          <a:solidFill>
                            <a:schemeClr val="tx1"/>
                          </a:solidFill>
                          <a:latin typeface="Times New Roman" pitchFamily="18" charset="0"/>
                          <a:cs typeface="Times New Roman" pitchFamily="18" charset="0"/>
                        </a:rPr>
                        <a:t>План 2024г</a:t>
                      </a:r>
                      <a:r>
                        <a:rPr lang="ru-RU" sz="900" b="1" baseline="0" dirty="0" smtClean="0">
                          <a:solidFill>
                            <a:schemeClr val="tx1"/>
                          </a:solidFill>
                          <a:latin typeface="Times New Roman" pitchFamily="18" charset="0"/>
                          <a:cs typeface="Times New Roman" pitchFamily="18" charset="0"/>
                        </a:rPr>
                        <a:t> </a:t>
                      </a:r>
                      <a:r>
                        <a:rPr lang="ru-RU" sz="900" b="1" dirty="0" smtClean="0">
                          <a:solidFill>
                            <a:schemeClr val="tx1"/>
                          </a:solidFill>
                          <a:latin typeface="Times New Roman" pitchFamily="18" charset="0"/>
                          <a:cs typeface="Times New Roman" pitchFamily="18" charset="0"/>
                        </a:rPr>
                        <a:t>тыс. руб.</a:t>
                      </a:r>
                    </a:p>
                    <a:p>
                      <a:pPr algn="ct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900" b="1" dirty="0" smtClean="0">
                          <a:solidFill>
                            <a:schemeClr val="tx1"/>
                          </a:solidFill>
                          <a:latin typeface="Times New Roman" pitchFamily="18" charset="0"/>
                          <a:cs typeface="Times New Roman" pitchFamily="18" charset="0"/>
                        </a:rPr>
                        <a:t>План 2025г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r>
              <a:tr h="1872209">
                <a:tc>
                  <a:txBody>
                    <a:bodyPr/>
                    <a:lstStyle/>
                    <a:p>
                      <a:pPr algn="ctr"/>
                      <a:r>
                        <a:rPr lang="ru-RU" sz="800" dirty="0" smtClean="0">
                          <a:latin typeface="Times New Roman" pitchFamily="18" charset="0"/>
                          <a:cs typeface="Times New Roman" pitchFamily="18" charset="0"/>
                        </a:rPr>
                        <a:t>22</a:t>
                      </a:r>
                      <a:endParaRPr lang="ru-RU" sz="800" dirty="0">
                        <a:latin typeface="Times New Roman" pitchFamily="18" charset="0"/>
                        <a:cs typeface="Times New Roman" pitchFamily="18" charset="0"/>
                      </a:endParaRPr>
                    </a:p>
                  </a:txBody>
                  <a:tcPr marL="91442" marR="91442" marT="45712" marB="45712"/>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Постановление Администрации Можайского городского округа от 26.12.2019 № 4819-П «Об утверждении муниципальной программы Можайского городского округа «Образование» на 2020-2024 годы (с учетом изменений)</a:t>
                      </a: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«Образование» на 2020-2024 годы</a:t>
                      </a:r>
                    </a:p>
                  </a:txBody>
                  <a:tcPr marL="90000" marR="90000" marT="78936" marB="46800" horzOverflow="overflow"/>
                </a:tc>
                <a:tc>
                  <a:txBody>
                    <a:bodyPr/>
                    <a:lstStyle/>
                    <a:p>
                      <a:pPr>
                        <a:lnSpc>
                          <a:spcPct val="115000"/>
                        </a:lnSpc>
                        <a:spcAft>
                          <a:spcPts val="0"/>
                        </a:spcAft>
                      </a:pPr>
                      <a:r>
                        <a:rPr lang="ru-RU" sz="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Обеспечение </a:t>
                      </a:r>
                      <a:r>
                        <a:rPr lang="ru-RU"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подвоза обучающихся к месту обучения в муниципальные общеобразовательные организации в Московской области, расположенные в сельских населенных пунктах</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0000" marR="90000" marT="78936" marB="46800" horzOverflow="overflow"/>
                </a:tc>
                <a:tc>
                  <a:txBody>
                    <a:bodyPr/>
                    <a:lstStyle/>
                    <a:p>
                      <a:pPr marL="0" marR="0" lvl="0" indent="0" algn="ctr"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L="90000" marR="90000" marT="78936" marB="46800" horzOverflow="overflow"/>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ru-RU" altLang="ru-RU" sz="800" b="0"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Обеспечение подвоза детей, проживающих в сельской местности к образовательному учреждению</a:t>
                      </a:r>
                    </a:p>
                  </a:txBody>
                  <a:tcPr marL="68580" marR="68580" marT="0" marB="0"/>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248 357,1</a:t>
                      </a:r>
                    </a:p>
                  </a:txBody>
                  <a:tcPr marT="68520" horzOverflow="overflow"/>
                </a:tc>
                <a:tc>
                  <a:txBody>
                    <a:bodyPr/>
                    <a:lstStyle/>
                    <a:p>
                      <a:pPr algn="ctr">
                        <a:lnSpc>
                          <a:spcPct val="115000"/>
                        </a:lnSpc>
                        <a:spcAft>
                          <a:spcPts val="0"/>
                        </a:spcAft>
                      </a:pPr>
                      <a:r>
                        <a:rPr lang="ru-RU" sz="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32 949,7</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48 218,6</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55 729,6</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55 729,6</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55 729,6</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987407">
                <a:tc>
                  <a:txBody>
                    <a:bodyPr/>
                    <a:lstStyle/>
                    <a:p>
                      <a:pPr algn="ctr"/>
                      <a:r>
                        <a:rPr lang="ru-RU" sz="800" dirty="0" smtClean="0">
                          <a:latin typeface="Times New Roman" pitchFamily="18" charset="0"/>
                          <a:cs typeface="Times New Roman" pitchFamily="18" charset="0"/>
                        </a:rPr>
                        <a:t>23</a:t>
                      </a:r>
                      <a:endParaRPr lang="ru-RU" sz="800" dirty="0">
                        <a:latin typeface="Times New Roman" pitchFamily="18" charset="0"/>
                        <a:cs typeface="Times New Roman" pitchFamily="18" charset="0"/>
                      </a:endParaRPr>
                    </a:p>
                  </a:txBody>
                  <a:tcPr marL="91442" marR="91442" marT="45712" marB="45712"/>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Постановление Администрации Можайского городского округа от 26.12.2019 № 4819-П «Об утверждении муниципальной программы Можайского городского округа «Образование» на 2020-2024 годы (с учетом изменений)</a:t>
                      </a: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«Образование» на 2020-2024 годы</a:t>
                      </a:r>
                    </a:p>
                  </a:txBody>
                  <a:tcPr marL="90000" marR="90000" marT="78936" marB="46800" horzOverflow="overflow"/>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Организация бесплатного горячего питания обучающихся, получающих начальное общее образование</a:t>
                      </a:r>
                      <a:endParaRPr kumimoji="0" lang="ru-RU" sz="800" b="0" i="0" u="none" strike="noStrike" kern="1200" cap="none" spc="0" normalizeH="0" baseline="0" noProof="0" dirty="0" smtClean="0">
                        <a:ln>
                          <a:noFill/>
                        </a:ln>
                        <a:solidFill>
                          <a:schemeClr val="tx1"/>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 государственных и муниципальных образовательных организациях</a:t>
                      </a:r>
                      <a:endParaRPr kumimoji="0" lang="ru-RU" sz="800" b="0" i="0" u="none" strike="noStrike" kern="1200" cap="none" spc="0" normalizeH="0" baseline="0" noProof="0" dirty="0">
                        <a:ln>
                          <a:noFill/>
                        </a:ln>
                        <a:solidFill>
                          <a:schemeClr val="tx1"/>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90000" marR="90000" marT="78936" marB="46800" horzOverflow="overflow"/>
                </a:tc>
                <a:tc>
                  <a:txBody>
                    <a:bodyPr/>
                    <a:lstStyle/>
                    <a:p>
                      <a:pPr marL="0" marR="0" lvl="0" indent="0" algn="ctr"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L="90000" marR="90000" marT="78936" marB="46800" horzOverflow="overflow"/>
                </a:tc>
                <a:tc>
                  <a:txBody>
                    <a:bodyPr/>
                    <a:lstStyle/>
                    <a:p>
                      <a:pPr>
                        <a:lnSpc>
                          <a:spcPct val="115000"/>
                        </a:lnSpc>
                        <a:spcAft>
                          <a:spcPts val="0"/>
                        </a:spcAft>
                      </a:pP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ru-RU" sz="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Обеспечение бесплатного </a:t>
                      </a:r>
                      <a:r>
                        <a:rPr lang="ru-RU"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горячего питания обучающихся, получающих начальное общее образование</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ru-RU"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 государственных и муниципальных образовательных </a:t>
                      </a:r>
                      <a:r>
                        <a:rPr lang="ru-RU" sz="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организациях (1-4 классы)</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152 501,7</a:t>
                      </a:r>
                    </a:p>
                  </a:txBody>
                  <a:tcPr marT="68520" horzOverflow="overflow"/>
                </a:tc>
                <a:tc>
                  <a:txBody>
                    <a:bodyPr/>
                    <a:lstStyle/>
                    <a:p>
                      <a:pPr algn="ctr">
                        <a:lnSpc>
                          <a:spcPct val="115000"/>
                        </a:lnSpc>
                        <a:spcAft>
                          <a:spcPts val="0"/>
                        </a:spcAft>
                      </a:pPr>
                      <a:r>
                        <a:rPr lang="ru-RU" sz="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2 652,9</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35 763,7</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36 766,4</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36 766,4</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40 552,3</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6" name="Прямоугольник 5"/>
          <p:cNvSpPr/>
          <p:nvPr/>
        </p:nvSpPr>
        <p:spPr>
          <a:xfrm>
            <a:off x="6357950" y="6500834"/>
            <a:ext cx="2428863" cy="523220"/>
          </a:xfrm>
          <a:prstGeom prst="rect">
            <a:avLst/>
          </a:prstGeom>
        </p:spPr>
        <p:txBody>
          <a:bodyPr wrap="square">
            <a:spAutoFit/>
          </a:bodyPr>
          <a:lstStyle/>
          <a:p>
            <a:pPr algn="r"/>
            <a:r>
              <a:rPr 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latin typeface="Times New Roman" pitchFamily="18" charset="0"/>
              <a:cs typeface="Times New Roman" pitchFamily="18" charset="0"/>
            </a:endParaRPr>
          </a:p>
          <a:p>
            <a:pPr algn="r">
              <a:defRPr/>
            </a:pPr>
            <a:endParaRPr lang="ru-RU" sz="1400" dirty="0">
              <a:latin typeface="Arial" pitchFamily="34" charset="0"/>
            </a:endParaRPr>
          </a:p>
        </p:txBody>
      </p:sp>
      <p:pic>
        <p:nvPicPr>
          <p:cNvPr id="10296" name="Рисунок 32" descr="Описание: Можайск-ГО-ПП-01"/>
          <p:cNvPicPr>
            <a:picLocks noChangeAspect="1" noChangeArrowheads="1"/>
          </p:cNvPicPr>
          <p:nvPr/>
        </p:nvPicPr>
        <p:blipFill>
          <a:blip r:embed="rId2" cstate="print"/>
          <a:srcRect/>
          <a:stretch>
            <a:fillRect/>
          </a:stretch>
        </p:blipFill>
        <p:spPr bwMode="auto">
          <a:xfrm>
            <a:off x="409574" y="348099"/>
            <a:ext cx="670685" cy="7377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1162050" y="409574"/>
            <a:ext cx="7524750" cy="714375"/>
          </a:xfrm>
          <a:solidFill>
            <a:srgbClr val="F9FBB7"/>
          </a:solidFill>
        </p:spPr>
        <p:txBody>
          <a:bodyPr/>
          <a:lstStyle/>
          <a:p>
            <a:pPr algn="ctr"/>
            <a:r>
              <a:rPr lang="ru-RU" sz="1200" b="1" dirty="0" smtClean="0">
                <a:latin typeface="Times New Roman" pitchFamily="18" charset="0"/>
                <a:cs typeface="Times New Roman" pitchFamily="18" charset="0"/>
              </a:rPr>
              <a:t>Информация о расходах бюджета Можайского городского округа с учетом интересов целевых групп пользователей (физические и юридические лица) на которые направлены мероприятия муниципальных  программ  Можайского городского округа </a:t>
            </a:r>
          </a:p>
        </p:txBody>
      </p:sp>
      <p:graphicFrame>
        <p:nvGraphicFramePr>
          <p:cNvPr id="4" name="Содержимое 3"/>
          <p:cNvGraphicFramePr>
            <a:graphicFrameLocks noGrp="1"/>
          </p:cNvGraphicFramePr>
          <p:nvPr>
            <p:ph idx="1"/>
          </p:nvPr>
        </p:nvGraphicFramePr>
        <p:xfrm>
          <a:off x="409575" y="1178290"/>
          <a:ext cx="8353426" cy="5148350"/>
        </p:xfrm>
        <a:graphic>
          <a:graphicData uri="http://schemas.openxmlformats.org/drawingml/2006/table">
            <a:tbl>
              <a:tblPr firstRow="1" bandRow="1">
                <a:tableStyleId>{21E4AEA4-8DFA-4A89-87EB-49C32662AFE0}</a:tableStyleId>
              </a:tblPr>
              <a:tblGrid>
                <a:gridCol w="284603"/>
                <a:gridCol w="862170"/>
                <a:gridCol w="820212"/>
                <a:gridCol w="1051889"/>
                <a:gridCol w="726730"/>
                <a:gridCol w="1017423"/>
                <a:gridCol w="799404"/>
                <a:gridCol w="581384"/>
                <a:gridCol w="508710"/>
                <a:gridCol w="508710"/>
                <a:gridCol w="581384"/>
                <a:gridCol w="610807"/>
              </a:tblGrid>
              <a:tr h="241201">
                <a:tc rowSpan="2">
                  <a:txBody>
                    <a:bodyPr/>
                    <a:lstStyle/>
                    <a:p>
                      <a:pPr algn="ctr"/>
                      <a:r>
                        <a:rPr lang="ru-RU" sz="900" dirty="0" smtClean="0">
                          <a:solidFill>
                            <a:schemeClr val="tx1"/>
                          </a:solidFill>
                          <a:latin typeface="Times New Roman" pitchFamily="18" charset="0"/>
                          <a:cs typeface="Times New Roman" pitchFamily="18" charset="0"/>
                        </a:rPr>
                        <a:t>№</a:t>
                      </a:r>
                    </a:p>
                    <a:p>
                      <a:pPr algn="ctr"/>
                      <a:r>
                        <a:rPr lang="ru-RU" sz="900" dirty="0" err="1" smtClean="0">
                          <a:solidFill>
                            <a:schemeClr val="tx1"/>
                          </a:solidFill>
                          <a:latin typeface="Times New Roman" pitchFamily="18" charset="0"/>
                          <a:cs typeface="Times New Roman" pitchFamily="18" charset="0"/>
                        </a:rPr>
                        <a:t>п</a:t>
                      </a:r>
                      <a:r>
                        <a:rPr lang="ru-RU" sz="900" dirty="0" smtClean="0">
                          <a:solidFill>
                            <a:schemeClr val="tx1"/>
                          </a:solidFill>
                          <a:latin typeface="Times New Roman" pitchFamily="18" charset="0"/>
                          <a:cs typeface="Times New Roman" pitchFamily="18" charset="0"/>
                        </a:rPr>
                        <a:t>/</a:t>
                      </a:r>
                      <a:r>
                        <a:rPr lang="ru-RU" sz="900" dirty="0" err="1" smtClean="0">
                          <a:solidFill>
                            <a:schemeClr val="tx1"/>
                          </a:solidFill>
                          <a:latin typeface="Times New Roman" pitchFamily="18" charset="0"/>
                          <a:cs typeface="Times New Roman" pitchFamily="18" charset="0"/>
                        </a:rPr>
                        <a:t>п</a:t>
                      </a:r>
                      <a:endParaRPr lang="ru-RU" sz="9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Наименование</a:t>
                      </a:r>
                      <a:r>
                        <a:rPr lang="ru-RU" sz="900" baseline="0" dirty="0" smtClean="0">
                          <a:solidFill>
                            <a:schemeClr val="tx1"/>
                          </a:solidFill>
                          <a:latin typeface="Times New Roman" pitchFamily="18" charset="0"/>
                          <a:cs typeface="Times New Roman" pitchFamily="18" charset="0"/>
                        </a:rPr>
                        <a:t> нормативного правового акта </a:t>
                      </a:r>
                      <a:endParaRPr lang="ru-RU" sz="900" u="sng" dirty="0">
                        <a:solidFill>
                          <a:srgbClr val="C00000"/>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Наименование муниципальной</a:t>
                      </a:r>
                      <a:r>
                        <a:rPr lang="ru-RU" sz="900" baseline="0" dirty="0" smtClean="0">
                          <a:solidFill>
                            <a:schemeClr val="tx1"/>
                          </a:solidFill>
                          <a:latin typeface="Times New Roman" pitchFamily="18" charset="0"/>
                          <a:cs typeface="Times New Roman" pitchFamily="18" charset="0"/>
                        </a:rPr>
                        <a:t> программы</a:t>
                      </a:r>
                      <a:endParaRPr lang="ru-RU" sz="90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Мероприятие муниципальной программы</a:t>
                      </a:r>
                      <a:endParaRPr lang="ru-RU" sz="9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Численность представителей целевой группы, человек/ед.</a:t>
                      </a:r>
                      <a:endParaRPr lang="ru-RU" sz="90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Наименование меры поддержки</a:t>
                      </a:r>
                      <a:r>
                        <a:rPr lang="ru-RU" sz="900" baseline="0" dirty="0" smtClean="0">
                          <a:solidFill>
                            <a:schemeClr val="tx1"/>
                          </a:solidFill>
                          <a:latin typeface="Times New Roman" pitchFamily="18" charset="0"/>
                          <a:cs typeface="Times New Roman" pitchFamily="18" charset="0"/>
                        </a:rPr>
                        <a:t> </a:t>
                      </a:r>
                      <a:r>
                        <a:rPr lang="ru-RU" sz="900" i="0" u="none" baseline="0" dirty="0" smtClean="0">
                          <a:solidFill>
                            <a:schemeClr val="tx1"/>
                          </a:solidFill>
                          <a:latin typeface="Times New Roman" pitchFamily="18" charset="0"/>
                          <a:cs typeface="Times New Roman" pitchFamily="18" charset="0"/>
                        </a:rPr>
                        <a:t>(на которую направлены мероприятия муниципальной программы)</a:t>
                      </a:r>
                      <a:endParaRPr lang="ru-RU" sz="900" i="0" u="none"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Объем расходов бюджета Можайского городского</a:t>
                      </a:r>
                      <a:r>
                        <a:rPr lang="ru-RU" sz="900" baseline="0" dirty="0" smtClean="0">
                          <a:solidFill>
                            <a:schemeClr val="tx1"/>
                          </a:solidFill>
                          <a:latin typeface="Times New Roman" pitchFamily="18" charset="0"/>
                          <a:cs typeface="Times New Roman" pitchFamily="18" charset="0"/>
                        </a:rPr>
                        <a:t> округа, всего (тыс. руб.)</a:t>
                      </a:r>
                      <a:endParaRPr lang="ru-RU" sz="90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gridSpan="5">
                  <a:txBody>
                    <a:bodyPr/>
                    <a:lstStyle/>
                    <a:p>
                      <a:pPr algn="ctr"/>
                      <a:r>
                        <a:rPr lang="ru-RU" sz="900" dirty="0" smtClean="0">
                          <a:solidFill>
                            <a:schemeClr val="tx1"/>
                          </a:solidFill>
                          <a:latin typeface="Times New Roman" pitchFamily="18" charset="0"/>
                          <a:cs typeface="Times New Roman" pitchFamily="18" charset="0"/>
                        </a:rPr>
                        <a:t>в том числе, по годам:</a:t>
                      </a:r>
                      <a:endParaRPr lang="ru-RU" sz="9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endParaRPr lang="ru-RU"/>
                    </a:p>
                  </a:txBody>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r>
              <a:tr h="105494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ru-RU" sz="900" b="1" dirty="0" smtClean="0">
                          <a:solidFill>
                            <a:schemeClr val="tx1"/>
                          </a:solidFill>
                          <a:latin typeface="Times New Roman" pitchFamily="18" charset="0"/>
                          <a:cs typeface="Times New Roman" pitchFamily="18" charset="0"/>
                        </a:rPr>
                        <a:t>Отчет </a:t>
                      </a:r>
                    </a:p>
                    <a:p>
                      <a:pPr algn="ctr"/>
                      <a:r>
                        <a:rPr lang="ru-RU" sz="900" b="1" dirty="0" smtClean="0">
                          <a:solidFill>
                            <a:schemeClr val="tx1"/>
                          </a:solidFill>
                          <a:latin typeface="Times New Roman" pitchFamily="18" charset="0"/>
                          <a:cs typeface="Times New Roman" pitchFamily="18" charset="0"/>
                        </a:rPr>
                        <a:t>2021г </a:t>
                      </a:r>
                      <a:r>
                        <a:rPr lang="ru-RU" sz="900" b="1" baseline="0" dirty="0" smtClean="0">
                          <a:solidFill>
                            <a:schemeClr val="tx1"/>
                          </a:solidFill>
                          <a:latin typeface="Times New Roman" pitchFamily="18" charset="0"/>
                          <a:cs typeface="Times New Roman" pitchFamily="18" charset="0"/>
                        </a:rPr>
                        <a:t>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900" b="1" dirty="0" smtClean="0">
                          <a:solidFill>
                            <a:schemeClr val="tx1"/>
                          </a:solidFill>
                          <a:latin typeface="Times New Roman" pitchFamily="18" charset="0"/>
                          <a:cs typeface="Times New Roman" pitchFamily="18" charset="0"/>
                        </a:rPr>
                        <a:t>План 2022г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900" b="1" dirty="0" smtClean="0">
                          <a:solidFill>
                            <a:schemeClr val="tx1"/>
                          </a:solidFill>
                          <a:latin typeface="Times New Roman" pitchFamily="18" charset="0"/>
                          <a:cs typeface="Times New Roman" pitchFamily="18" charset="0"/>
                        </a:rPr>
                        <a:t>План 2023г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b="1" dirty="0" smtClean="0">
                          <a:solidFill>
                            <a:schemeClr val="tx1"/>
                          </a:solidFill>
                          <a:latin typeface="Times New Roman" pitchFamily="18" charset="0"/>
                          <a:cs typeface="Times New Roman" pitchFamily="18" charset="0"/>
                        </a:rPr>
                        <a:t>План 2024г</a:t>
                      </a:r>
                      <a:r>
                        <a:rPr lang="ru-RU" sz="900" b="1" baseline="0" dirty="0" smtClean="0">
                          <a:solidFill>
                            <a:schemeClr val="tx1"/>
                          </a:solidFill>
                          <a:latin typeface="Times New Roman" pitchFamily="18" charset="0"/>
                          <a:cs typeface="Times New Roman" pitchFamily="18" charset="0"/>
                        </a:rPr>
                        <a:t> </a:t>
                      </a:r>
                      <a:r>
                        <a:rPr lang="ru-RU" sz="900" b="1" dirty="0" smtClean="0">
                          <a:solidFill>
                            <a:schemeClr val="tx1"/>
                          </a:solidFill>
                          <a:latin typeface="Times New Roman" pitchFamily="18" charset="0"/>
                          <a:cs typeface="Times New Roman" pitchFamily="18" charset="0"/>
                        </a:rPr>
                        <a:t>тыс. руб.</a:t>
                      </a:r>
                    </a:p>
                    <a:p>
                      <a:pPr algn="ct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900" b="1" dirty="0" smtClean="0">
                          <a:solidFill>
                            <a:schemeClr val="tx1"/>
                          </a:solidFill>
                          <a:latin typeface="Times New Roman" pitchFamily="18" charset="0"/>
                          <a:cs typeface="Times New Roman" pitchFamily="18" charset="0"/>
                        </a:rPr>
                        <a:t>План 2025г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r>
              <a:tr h="1944216">
                <a:tc>
                  <a:txBody>
                    <a:bodyPr/>
                    <a:lstStyle/>
                    <a:p>
                      <a:pPr algn="ctr"/>
                      <a:r>
                        <a:rPr lang="ru-RU" sz="800" dirty="0" smtClean="0">
                          <a:latin typeface="Times New Roman" pitchFamily="18" charset="0"/>
                          <a:cs typeface="Times New Roman" pitchFamily="18" charset="0"/>
                        </a:rPr>
                        <a:t>24</a:t>
                      </a:r>
                      <a:endParaRPr lang="ru-RU" sz="800" dirty="0">
                        <a:latin typeface="Times New Roman" pitchFamily="18" charset="0"/>
                        <a:cs typeface="Times New Roman" pitchFamily="18" charset="0"/>
                      </a:endParaRPr>
                    </a:p>
                  </a:txBody>
                  <a:tcPr marL="91442" marR="91442" marT="45712" marB="45712"/>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Постановление Администрации Можайского городского округа от 26.12.2019 № 4819-П «Об утверждении муниципальной программы Можайского городского округа «Образование» на 2020-2024 годы (с учетом изменений)</a:t>
                      </a: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«Образование» на 2020-2024 годы</a:t>
                      </a:r>
                    </a:p>
                  </a:txBody>
                  <a:tcPr marL="90000" marR="90000" marT="78936" marB="46800" horzOverflow="overflow"/>
                </a:tc>
                <a:tc>
                  <a:txBody>
                    <a:bodyPr/>
                    <a:lstStyle/>
                    <a:p>
                      <a:pPr>
                        <a:lnSpc>
                          <a:spcPct val="115000"/>
                        </a:lnSpc>
                        <a:spcAft>
                          <a:spcPts val="0"/>
                        </a:spcAft>
                      </a:pPr>
                      <a:r>
                        <a:rPr lang="ru-RU" sz="7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Организация питания обучающихся, получающих основное</a:t>
                      </a:r>
                      <a:br>
                        <a:rPr lang="ru-RU" sz="7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7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и среднее общее образование, и отдельных категорий обучающихся, получающих начальное общее образование, в муниципальных общеобразовательных организациях</a:t>
                      </a:r>
                      <a:br>
                        <a:rPr lang="ru-RU" sz="7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7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 Московской области</a:t>
                      </a:r>
                      <a:endParaRPr lang="ru-RU" sz="7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90000" marR="90000" marT="78936" marB="46800" horzOverflow="overflow"/>
                </a:tc>
                <a:tc>
                  <a:txBody>
                    <a:bodyPr/>
                    <a:lstStyle/>
                    <a:p>
                      <a:pPr marL="0" marR="0" lvl="0" indent="0" algn="ctr"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L="90000" marR="90000" marT="78936" marB="46800" horzOverflow="overflow"/>
                </a:tc>
                <a:tc>
                  <a:txBody>
                    <a:bodyPr/>
                    <a:lstStyle/>
                    <a:p>
                      <a:pPr>
                        <a:lnSpc>
                          <a:spcPct val="115000"/>
                        </a:lnSpc>
                        <a:spcAft>
                          <a:spcPts val="0"/>
                        </a:spcAft>
                      </a:pPr>
                      <a:r>
                        <a:rPr lang="ru-RU" sz="7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Обеспечение питания льготных категорий обучающихся</a:t>
                      </a:r>
                      <a:r>
                        <a:rPr lang="ru-RU" sz="7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получающих основное</a:t>
                      </a:r>
                      <a:br>
                        <a:rPr lang="ru-RU" sz="7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7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и среднее общее образование, и отдельных категорий обучающихся, получающих начальное общее образование, в муниципальных общеобразовательных организациях</a:t>
                      </a:r>
                      <a:br>
                        <a:rPr lang="ru-RU" sz="7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7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 Московской области</a:t>
                      </a:r>
                      <a:endParaRPr lang="ru-RU" sz="7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197 684,4</a:t>
                      </a:r>
                    </a:p>
                  </a:txBody>
                  <a:tcPr marT="68520" horzOverflow="overflow"/>
                </a:tc>
                <a:tc>
                  <a:txBody>
                    <a:bodyPr/>
                    <a:lstStyle/>
                    <a:p>
                      <a:pPr algn="ctr">
                        <a:lnSpc>
                          <a:spcPct val="115000"/>
                        </a:lnSpc>
                        <a:spcAft>
                          <a:spcPts val="0"/>
                        </a:spcAft>
                      </a:pPr>
                      <a:r>
                        <a:rPr lang="ru-RU" sz="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6 204,8</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38 600,8</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50 959,6</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50 959,6</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50 959,6</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987407">
                <a:tc>
                  <a:txBody>
                    <a:bodyPr/>
                    <a:lstStyle/>
                    <a:p>
                      <a:pPr algn="ctr"/>
                      <a:r>
                        <a:rPr lang="ru-RU" sz="800" dirty="0" smtClean="0">
                          <a:latin typeface="Times New Roman" pitchFamily="18" charset="0"/>
                          <a:cs typeface="Times New Roman" pitchFamily="18" charset="0"/>
                        </a:rPr>
                        <a:t>25</a:t>
                      </a:r>
                      <a:endParaRPr lang="ru-RU" sz="800" dirty="0">
                        <a:latin typeface="Times New Roman" pitchFamily="18" charset="0"/>
                        <a:cs typeface="Times New Roman" pitchFamily="18" charset="0"/>
                      </a:endParaRPr>
                    </a:p>
                  </a:txBody>
                  <a:tcPr marL="91442" marR="91442" marT="45712" marB="45712"/>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Постановление Администрации Можайского городского округа от 26.12.2019 № 4819-П «Об утверждении муниципальной программы Можайского городского округа «Образование» на 2020-2024 годы (с учетом изменений)</a:t>
                      </a: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«Образование» на 2020-2024 годы</a:t>
                      </a:r>
                    </a:p>
                  </a:txBody>
                  <a:tcPr marL="90000" marR="90000" marT="78936" marB="46800" horzOverflow="overflow"/>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ru-RU" sz="700" b="0" i="0" u="none" strike="noStrike" kern="1200" cap="none" spc="0" normalizeH="0" baseline="0" noProof="0" dirty="0" smtClean="0">
                          <a:ln>
                            <a:noFill/>
                          </a:ln>
                          <a:solidFill>
                            <a:schemeClr val="tx1"/>
                          </a:solidFill>
                          <a:effectLst/>
                          <a:uLnTx/>
                          <a:uFillTx/>
                          <a:latin typeface="Times New Roman" pitchFamily="18" charset="0"/>
                          <a:ea typeface="Times New Roman" panose="02020603050405020304" pitchFamily="18" charset="0"/>
                          <a:cs typeface="Times New Roman" pitchFamily="18" charset="0"/>
                        </a:rPr>
                        <a:t>Расходы на обеспечение деятельности (оказание услуг) муниципальных учреждений – общеобразовательные организации, оказывающие услуги дошкольного, начального общего, основного общего, среднего общего образования</a:t>
                      </a:r>
                      <a:endParaRPr kumimoji="0" lang="ru-RU" sz="700" b="0" i="0" u="none" strike="noStrike" kern="1200" cap="none" spc="0" normalizeH="0" baseline="0" noProof="0" dirty="0">
                        <a:ln>
                          <a:noFill/>
                        </a:ln>
                        <a:solidFill>
                          <a:schemeClr val="tx1"/>
                        </a:solidFill>
                        <a:effectLst/>
                        <a:uLnTx/>
                        <a:uFillTx/>
                        <a:latin typeface="Times New Roman" pitchFamily="18" charset="0"/>
                        <a:ea typeface="Times New Roman" panose="02020603050405020304" pitchFamily="18" charset="0"/>
                        <a:cs typeface="Times New Roman" pitchFamily="18" charset="0"/>
                      </a:endParaRPr>
                    </a:p>
                  </a:txBody>
                  <a:tcPr marL="90000" marR="90000" marT="78936" marB="46800" horzOverflow="overflow"/>
                </a:tc>
                <a:tc>
                  <a:txBody>
                    <a:bodyPr/>
                    <a:lstStyle/>
                    <a:p>
                      <a:pPr marL="0" marR="0" lvl="0" indent="0" algn="ctr"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0000" marR="90000" marT="78936" marB="46800" horzOverflow="overflow"/>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Субсидия учреждениям на выполнение муниципального задания за счет средств бюджета Московской области</a:t>
                      </a:r>
                      <a:endParaRPr kumimoji="0" lang="ru-RU" sz="800" b="0" i="0" u="none" strike="noStrike" kern="1200" cap="none" spc="0" normalizeH="0" baseline="0" noProof="0" dirty="0" smtClean="0">
                        <a:ln>
                          <a:noFill/>
                        </a:ln>
                        <a:solidFill>
                          <a:schemeClr val="tx1"/>
                        </a:solidFill>
                        <a:effectLst/>
                        <a:uLnTx/>
                        <a:uFillTx/>
                        <a:latin typeface="Times New Roman" pitchFamily="18" charset="0"/>
                        <a:ea typeface="Times New Roman" panose="02020603050405020304" pitchFamily="18" charset="0"/>
                        <a:cs typeface="Times New Roman"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ru-RU" sz="800" b="0" i="0" u="none" strike="noStrike" kern="1200" cap="none" spc="0" normalizeH="0" baseline="0" noProof="0" dirty="0" smtClean="0">
                        <a:ln>
                          <a:noFill/>
                        </a:ln>
                        <a:solidFill>
                          <a:schemeClr val="tx1"/>
                        </a:solidFill>
                        <a:effectLst/>
                        <a:uLnTx/>
                        <a:uFillTx/>
                        <a:latin typeface="Times New Roman" pitchFamily="18" charset="0"/>
                        <a:ea typeface="Times New Roman" panose="02020603050405020304" pitchFamily="18" charset="0"/>
                        <a:cs typeface="Times New Roman" pitchFamily="18" charset="0"/>
                      </a:endParaRPr>
                    </a:p>
                  </a:txBody>
                  <a:tcPr marL="68580" marR="68580" marT="0" marB="0"/>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11108,0</a:t>
                      </a:r>
                    </a:p>
                  </a:txBody>
                  <a:tcPr marT="68520" horzOverflow="overflow"/>
                </a:tc>
                <a:tc>
                  <a:txBody>
                    <a:bodyPr/>
                    <a:lstStyle/>
                    <a:p>
                      <a:pPr>
                        <a:lnSpc>
                          <a:spcPct val="115000"/>
                        </a:lnSpc>
                        <a:spcAft>
                          <a:spcPts val="1000"/>
                        </a:spcAft>
                      </a:pPr>
                      <a:r>
                        <a:rPr lang="ru-RU"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2039,0</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ru-RU"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3023,0</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ru-RU"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3023,0</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ru-RU"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3023,0</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6" name="Прямоугольник 5"/>
          <p:cNvSpPr/>
          <p:nvPr/>
        </p:nvSpPr>
        <p:spPr>
          <a:xfrm>
            <a:off x="6429388" y="6500834"/>
            <a:ext cx="2357425" cy="523220"/>
          </a:xfrm>
          <a:prstGeom prst="rect">
            <a:avLst/>
          </a:prstGeom>
        </p:spPr>
        <p:txBody>
          <a:bodyPr wrap="square">
            <a:spAutoFit/>
          </a:bodyPr>
          <a:lstStyle/>
          <a:p>
            <a:pPr algn="r"/>
            <a:r>
              <a:rPr 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latin typeface="Times New Roman" pitchFamily="18" charset="0"/>
              <a:cs typeface="Times New Roman" pitchFamily="18" charset="0"/>
            </a:endParaRPr>
          </a:p>
          <a:p>
            <a:pPr algn="r">
              <a:defRPr/>
            </a:pPr>
            <a:endParaRPr lang="ru-RU" sz="1400" dirty="0">
              <a:latin typeface="Arial" pitchFamily="34" charset="0"/>
            </a:endParaRPr>
          </a:p>
        </p:txBody>
      </p:sp>
      <p:pic>
        <p:nvPicPr>
          <p:cNvPr id="10296" name="Рисунок 32" descr="Описание: Можайск-ГО-ПП-01"/>
          <p:cNvPicPr>
            <a:picLocks noChangeAspect="1" noChangeArrowheads="1"/>
          </p:cNvPicPr>
          <p:nvPr/>
        </p:nvPicPr>
        <p:blipFill>
          <a:blip r:embed="rId2" cstate="print"/>
          <a:srcRect/>
          <a:stretch>
            <a:fillRect/>
          </a:stretch>
        </p:blipFill>
        <p:spPr bwMode="auto">
          <a:xfrm>
            <a:off x="485775" y="431919"/>
            <a:ext cx="637778" cy="7015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1133475" y="381000"/>
            <a:ext cx="7553325" cy="742949"/>
          </a:xfrm>
          <a:solidFill>
            <a:srgbClr val="F9FBB7"/>
          </a:solidFill>
        </p:spPr>
        <p:txBody>
          <a:bodyPr/>
          <a:lstStyle/>
          <a:p>
            <a:pPr algn="ctr"/>
            <a:r>
              <a:rPr lang="ru-RU" sz="1200" b="1" dirty="0" smtClean="0">
                <a:latin typeface="Times New Roman" pitchFamily="18" charset="0"/>
                <a:cs typeface="Times New Roman" pitchFamily="18" charset="0"/>
              </a:rPr>
              <a:t>Информация о расходах бюджета Можайского городского округа с учетом интересов целевых групп пользователей (физические и юридические лица) на которые направлены мероприятия муниципальных  программ  Можайского городского округа </a:t>
            </a:r>
          </a:p>
        </p:txBody>
      </p:sp>
      <p:graphicFrame>
        <p:nvGraphicFramePr>
          <p:cNvPr id="4" name="Содержимое 3"/>
          <p:cNvGraphicFramePr>
            <a:graphicFrameLocks noGrp="1"/>
          </p:cNvGraphicFramePr>
          <p:nvPr>
            <p:ph idx="1"/>
          </p:nvPr>
        </p:nvGraphicFramePr>
        <p:xfrm>
          <a:off x="390526" y="1168764"/>
          <a:ext cx="8357950" cy="5292366"/>
        </p:xfrm>
        <a:graphic>
          <a:graphicData uri="http://schemas.openxmlformats.org/drawingml/2006/table">
            <a:tbl>
              <a:tblPr firstRow="1" bandRow="1">
                <a:tableStyleId>{21E4AEA4-8DFA-4A89-87EB-49C32662AFE0}</a:tableStyleId>
              </a:tblPr>
              <a:tblGrid>
                <a:gridCol w="287203"/>
                <a:gridCol w="860189"/>
                <a:gridCol w="820657"/>
                <a:gridCol w="1052458"/>
                <a:gridCol w="727124"/>
                <a:gridCol w="1017974"/>
                <a:gridCol w="799837"/>
                <a:gridCol w="581699"/>
                <a:gridCol w="606101"/>
                <a:gridCol w="571504"/>
                <a:gridCol w="500066"/>
                <a:gridCol w="533138"/>
              </a:tblGrid>
              <a:tr h="241201">
                <a:tc rowSpan="2">
                  <a:txBody>
                    <a:bodyPr/>
                    <a:lstStyle/>
                    <a:p>
                      <a:pPr algn="ctr"/>
                      <a:r>
                        <a:rPr lang="ru-RU" sz="900" dirty="0" smtClean="0">
                          <a:solidFill>
                            <a:schemeClr val="tx1"/>
                          </a:solidFill>
                          <a:latin typeface="Times New Roman" pitchFamily="18" charset="0"/>
                          <a:cs typeface="Times New Roman" pitchFamily="18" charset="0"/>
                        </a:rPr>
                        <a:t>№</a:t>
                      </a:r>
                    </a:p>
                    <a:p>
                      <a:pPr algn="ctr"/>
                      <a:r>
                        <a:rPr lang="ru-RU" sz="900" dirty="0" err="1" smtClean="0">
                          <a:solidFill>
                            <a:schemeClr val="tx1"/>
                          </a:solidFill>
                          <a:latin typeface="Times New Roman" pitchFamily="18" charset="0"/>
                          <a:cs typeface="Times New Roman" pitchFamily="18" charset="0"/>
                        </a:rPr>
                        <a:t>п</a:t>
                      </a:r>
                      <a:r>
                        <a:rPr lang="ru-RU" sz="900" dirty="0" smtClean="0">
                          <a:solidFill>
                            <a:schemeClr val="tx1"/>
                          </a:solidFill>
                          <a:latin typeface="Times New Roman" pitchFamily="18" charset="0"/>
                          <a:cs typeface="Times New Roman" pitchFamily="18" charset="0"/>
                        </a:rPr>
                        <a:t>/</a:t>
                      </a:r>
                      <a:r>
                        <a:rPr lang="ru-RU" sz="900" dirty="0" err="1" smtClean="0">
                          <a:solidFill>
                            <a:schemeClr val="tx1"/>
                          </a:solidFill>
                          <a:latin typeface="Times New Roman" pitchFamily="18" charset="0"/>
                          <a:cs typeface="Times New Roman" pitchFamily="18" charset="0"/>
                        </a:rPr>
                        <a:t>п</a:t>
                      </a:r>
                      <a:endParaRPr lang="ru-RU" sz="9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Наименование</a:t>
                      </a:r>
                      <a:r>
                        <a:rPr lang="ru-RU" sz="900" baseline="0" dirty="0" smtClean="0">
                          <a:solidFill>
                            <a:schemeClr val="tx1"/>
                          </a:solidFill>
                          <a:latin typeface="Times New Roman" pitchFamily="18" charset="0"/>
                          <a:cs typeface="Times New Roman" pitchFamily="18" charset="0"/>
                        </a:rPr>
                        <a:t> нормативного правового акта </a:t>
                      </a:r>
                      <a:endParaRPr lang="ru-RU" sz="900" u="sng" dirty="0">
                        <a:solidFill>
                          <a:srgbClr val="C00000"/>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Наименование муниципальной</a:t>
                      </a:r>
                      <a:r>
                        <a:rPr lang="ru-RU" sz="900" baseline="0" dirty="0" smtClean="0">
                          <a:solidFill>
                            <a:schemeClr val="tx1"/>
                          </a:solidFill>
                          <a:latin typeface="Times New Roman" pitchFamily="18" charset="0"/>
                          <a:cs typeface="Times New Roman" pitchFamily="18" charset="0"/>
                        </a:rPr>
                        <a:t> программы</a:t>
                      </a:r>
                      <a:endParaRPr lang="ru-RU" sz="90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Мероприятие муниципальной программы</a:t>
                      </a:r>
                      <a:endParaRPr lang="ru-RU" sz="9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Численность представителей целевой группы, человек/ед.</a:t>
                      </a:r>
                      <a:endParaRPr lang="ru-RU" sz="90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Наименование меры поддержки</a:t>
                      </a:r>
                      <a:r>
                        <a:rPr lang="ru-RU" sz="900" baseline="0" dirty="0" smtClean="0">
                          <a:solidFill>
                            <a:schemeClr val="tx1"/>
                          </a:solidFill>
                          <a:latin typeface="Times New Roman" pitchFamily="18" charset="0"/>
                          <a:cs typeface="Times New Roman" pitchFamily="18" charset="0"/>
                        </a:rPr>
                        <a:t> </a:t>
                      </a:r>
                      <a:r>
                        <a:rPr lang="ru-RU" sz="900" i="0" u="none" baseline="0" dirty="0" smtClean="0">
                          <a:solidFill>
                            <a:schemeClr val="tx1"/>
                          </a:solidFill>
                          <a:latin typeface="Times New Roman" pitchFamily="18" charset="0"/>
                          <a:cs typeface="Times New Roman" pitchFamily="18" charset="0"/>
                        </a:rPr>
                        <a:t>(на которую направлены мероприятия муниципальной программы)</a:t>
                      </a:r>
                      <a:endParaRPr lang="ru-RU" sz="900" i="0" u="none"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Объем расходов бюджета Можайского городского</a:t>
                      </a:r>
                      <a:r>
                        <a:rPr lang="ru-RU" sz="900" baseline="0" dirty="0" smtClean="0">
                          <a:solidFill>
                            <a:schemeClr val="tx1"/>
                          </a:solidFill>
                          <a:latin typeface="Times New Roman" pitchFamily="18" charset="0"/>
                          <a:cs typeface="Times New Roman" pitchFamily="18" charset="0"/>
                        </a:rPr>
                        <a:t> округа, всего (тыс. руб.)</a:t>
                      </a:r>
                      <a:endParaRPr lang="ru-RU" sz="90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gridSpan="5">
                  <a:txBody>
                    <a:bodyPr/>
                    <a:lstStyle/>
                    <a:p>
                      <a:pPr algn="ctr"/>
                      <a:r>
                        <a:rPr lang="ru-RU" sz="900" dirty="0" smtClean="0">
                          <a:solidFill>
                            <a:schemeClr val="tx1"/>
                          </a:solidFill>
                          <a:latin typeface="Times New Roman" pitchFamily="18" charset="0"/>
                          <a:cs typeface="Times New Roman" pitchFamily="18" charset="0"/>
                        </a:rPr>
                        <a:t>в том числе, по годам:</a:t>
                      </a:r>
                      <a:endParaRPr lang="ru-RU" sz="9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endParaRPr lang="ru-RU"/>
                    </a:p>
                  </a:txBody>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r>
              <a:tr h="105494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ru-RU" sz="900" b="1" dirty="0" smtClean="0">
                          <a:solidFill>
                            <a:schemeClr val="tx1"/>
                          </a:solidFill>
                          <a:latin typeface="Times New Roman" pitchFamily="18" charset="0"/>
                          <a:cs typeface="Times New Roman" pitchFamily="18" charset="0"/>
                        </a:rPr>
                        <a:t>Отчет </a:t>
                      </a:r>
                    </a:p>
                    <a:p>
                      <a:pPr algn="ctr"/>
                      <a:r>
                        <a:rPr lang="ru-RU" sz="900" b="1" dirty="0" smtClean="0">
                          <a:solidFill>
                            <a:schemeClr val="tx1"/>
                          </a:solidFill>
                          <a:latin typeface="Times New Roman" pitchFamily="18" charset="0"/>
                          <a:cs typeface="Times New Roman" pitchFamily="18" charset="0"/>
                        </a:rPr>
                        <a:t>2021г </a:t>
                      </a:r>
                      <a:r>
                        <a:rPr lang="ru-RU" sz="900" b="1" baseline="0" dirty="0" smtClean="0">
                          <a:solidFill>
                            <a:schemeClr val="tx1"/>
                          </a:solidFill>
                          <a:latin typeface="Times New Roman" pitchFamily="18" charset="0"/>
                          <a:cs typeface="Times New Roman" pitchFamily="18" charset="0"/>
                        </a:rPr>
                        <a:t>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900" b="1" dirty="0" smtClean="0">
                          <a:solidFill>
                            <a:schemeClr val="tx1"/>
                          </a:solidFill>
                          <a:latin typeface="Times New Roman" pitchFamily="18" charset="0"/>
                          <a:cs typeface="Times New Roman" pitchFamily="18" charset="0"/>
                        </a:rPr>
                        <a:t>План 2022г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900" b="1" dirty="0" smtClean="0">
                          <a:solidFill>
                            <a:schemeClr val="tx1"/>
                          </a:solidFill>
                          <a:latin typeface="Times New Roman" pitchFamily="18" charset="0"/>
                          <a:cs typeface="Times New Roman" pitchFamily="18" charset="0"/>
                        </a:rPr>
                        <a:t>План 2023г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b="1" dirty="0" smtClean="0">
                          <a:solidFill>
                            <a:schemeClr val="tx1"/>
                          </a:solidFill>
                          <a:latin typeface="Times New Roman" pitchFamily="18" charset="0"/>
                          <a:cs typeface="Times New Roman" pitchFamily="18" charset="0"/>
                        </a:rPr>
                        <a:t>План 2024г</a:t>
                      </a:r>
                      <a:r>
                        <a:rPr lang="ru-RU" sz="900" b="1" baseline="0" dirty="0" smtClean="0">
                          <a:solidFill>
                            <a:schemeClr val="tx1"/>
                          </a:solidFill>
                          <a:latin typeface="Times New Roman" pitchFamily="18" charset="0"/>
                          <a:cs typeface="Times New Roman" pitchFamily="18" charset="0"/>
                        </a:rPr>
                        <a:t> </a:t>
                      </a:r>
                      <a:r>
                        <a:rPr lang="ru-RU" sz="900" b="1" dirty="0" smtClean="0">
                          <a:solidFill>
                            <a:schemeClr val="tx1"/>
                          </a:solidFill>
                          <a:latin typeface="Times New Roman" pitchFamily="18" charset="0"/>
                          <a:cs typeface="Times New Roman" pitchFamily="18" charset="0"/>
                        </a:rPr>
                        <a:t>тыс. руб.</a:t>
                      </a:r>
                    </a:p>
                    <a:p>
                      <a:pPr algn="ct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900" b="1" dirty="0" smtClean="0">
                          <a:solidFill>
                            <a:schemeClr val="tx1"/>
                          </a:solidFill>
                          <a:latin typeface="Times New Roman" pitchFamily="18" charset="0"/>
                          <a:cs typeface="Times New Roman" pitchFamily="18" charset="0"/>
                        </a:rPr>
                        <a:t>План 2025г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r>
              <a:tr h="2088232">
                <a:tc>
                  <a:txBody>
                    <a:bodyPr/>
                    <a:lstStyle/>
                    <a:p>
                      <a:pPr algn="ctr"/>
                      <a:r>
                        <a:rPr lang="ru-RU" sz="800" dirty="0" smtClean="0">
                          <a:latin typeface="Times New Roman" pitchFamily="18" charset="0"/>
                          <a:cs typeface="Times New Roman" pitchFamily="18" charset="0"/>
                        </a:rPr>
                        <a:t>26</a:t>
                      </a:r>
                      <a:endParaRPr lang="ru-RU" sz="800" dirty="0">
                        <a:latin typeface="Times New Roman" pitchFamily="18" charset="0"/>
                        <a:cs typeface="Times New Roman" pitchFamily="18" charset="0"/>
                      </a:endParaRPr>
                    </a:p>
                  </a:txBody>
                  <a:tcPr marL="91442" marR="91442" marT="45712" marB="45712"/>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Постановление Администрации Можайского городского округа от 26.12.2019 № 4819-П «Об утверждении муниципальной программы Можайского городского округа «Образование» на 2020-2024 годы (с учетом изменений)</a:t>
                      </a: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«Образование» на 2020-2024 годы</a:t>
                      </a:r>
                    </a:p>
                  </a:txBody>
                  <a:tcPr marL="90000" marR="90000" marT="78936" marB="46800" horzOverflow="overflow"/>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chemeClr val="tx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Проведение работ по капитальному ремонту зданий региональных (муниципальных) общеобразовательных организаций</a:t>
                      </a:r>
                      <a:endParaRPr kumimoji="0" lang="ru-RU" sz="800" b="0" i="0" u="none" strike="noStrike" kern="1200" cap="none" spc="0" normalizeH="0" baseline="0" noProof="0" dirty="0">
                        <a:ln>
                          <a:noFill/>
                        </a:ln>
                        <a:solidFill>
                          <a:schemeClr val="tx1"/>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txBody>
                  <a:tcPr marL="90000" marR="90000" marT="78936" marB="46800" horzOverflow="overflow"/>
                </a:tc>
                <a:tc>
                  <a:txBody>
                    <a:bodyPr/>
                    <a:lstStyle/>
                    <a:p>
                      <a:pPr marL="0" marR="0" lvl="0" indent="0" algn="ctr"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L="90000" marR="90000" marT="78936" marB="46800" horzOverflow="overflow"/>
                </a:tc>
                <a:tc>
                  <a:txBody>
                    <a:bodyPr/>
                    <a:lstStyle/>
                    <a:p>
                      <a:pPr>
                        <a:lnSpc>
                          <a:spcPct val="115000"/>
                        </a:lnSpc>
                        <a:spcAft>
                          <a:spcPts val="0"/>
                        </a:spcAft>
                      </a:pPr>
                      <a:r>
                        <a:rPr lang="ru-RU" sz="700" dirty="0">
                          <a:solidFill>
                            <a:schemeClr val="tx1"/>
                          </a:solidFill>
                          <a:effectLst/>
                          <a:latin typeface="Times New Roman" pitchFamily="18" charset="0"/>
                          <a:ea typeface="Times New Roman" panose="02020603050405020304" pitchFamily="18" charset="0"/>
                          <a:cs typeface="Times New Roman" pitchFamily="18" charset="0"/>
                        </a:rPr>
                        <a:t>П</a:t>
                      </a:r>
                      <a:r>
                        <a:rPr lang="ru-RU" sz="700" dirty="0" smtClean="0">
                          <a:solidFill>
                            <a:schemeClr val="tx1"/>
                          </a:solidFill>
                          <a:effectLst/>
                          <a:latin typeface="Times New Roman" pitchFamily="18" charset="0"/>
                          <a:ea typeface="Times New Roman" panose="02020603050405020304" pitchFamily="18" charset="0"/>
                          <a:cs typeface="Times New Roman" pitchFamily="18" charset="0"/>
                        </a:rPr>
                        <a:t>роведение капитального ремонта в</a:t>
                      </a:r>
                      <a:r>
                        <a:rPr lang="ru-RU" sz="700" dirty="0">
                          <a:solidFill>
                            <a:schemeClr val="tx1"/>
                          </a:solidFill>
                          <a:effectLst/>
                          <a:latin typeface="Times New Roman" pitchFamily="18" charset="0"/>
                          <a:ea typeface="Times New Roman" panose="02020603050405020304" pitchFamily="18" charset="0"/>
                          <a:cs typeface="Times New Roman" pitchFamily="18" charset="0"/>
                        </a:rPr>
                        <a:t> 2022г МОУ СОШ «Лидер» (п. Гидроузел)</a:t>
                      </a:r>
                    </a:p>
                    <a:p>
                      <a:pPr>
                        <a:lnSpc>
                          <a:spcPct val="115000"/>
                        </a:lnSpc>
                        <a:spcAft>
                          <a:spcPts val="0"/>
                        </a:spcAft>
                      </a:pPr>
                      <a:r>
                        <a:rPr lang="ru-RU" sz="700" dirty="0">
                          <a:solidFill>
                            <a:schemeClr val="tx1"/>
                          </a:solidFill>
                          <a:effectLst/>
                          <a:latin typeface="Times New Roman" pitchFamily="18" charset="0"/>
                          <a:ea typeface="Times New Roman" panose="02020603050405020304" pitchFamily="18" charset="0"/>
                          <a:cs typeface="Times New Roman" pitchFamily="18" charset="0"/>
                        </a:rPr>
                        <a:t>2023г. МОУ СОШ №1 д. Клементьево; МДОУ №1 г. Можайск, МБОУ СОШ «Гармония»; МОУ СОШ №2 Можайск</a:t>
                      </a:r>
                    </a:p>
                    <a:p>
                      <a:pPr>
                        <a:lnSpc>
                          <a:spcPct val="115000"/>
                        </a:lnSpc>
                        <a:spcAft>
                          <a:spcPts val="0"/>
                        </a:spcAft>
                      </a:pPr>
                      <a:r>
                        <a:rPr lang="ru-RU" sz="700" dirty="0">
                          <a:solidFill>
                            <a:schemeClr val="tx1"/>
                          </a:solidFill>
                          <a:effectLst/>
                          <a:latin typeface="Times New Roman" pitchFamily="18" charset="0"/>
                          <a:ea typeface="Times New Roman" panose="02020603050405020304" pitchFamily="18" charset="0"/>
                          <a:cs typeface="Times New Roman" pitchFamily="18" charset="0"/>
                        </a:rPr>
                        <a:t>2024г. МОУ Гимназия №4 Можайск; МОУ СОШ «Перспектива» п. Колычёво; МОУ СОШ №1 д. Горетово</a:t>
                      </a:r>
                    </a:p>
                  </a:txBody>
                  <a:tcPr marL="68580" marR="68580" marT="0" marB="0"/>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517 147,3</a:t>
                      </a:r>
                    </a:p>
                  </a:txBody>
                  <a:tcPr marT="68520" horzOverflow="overflow"/>
                </a:tc>
                <a:tc>
                  <a:txBody>
                    <a:bodyPr/>
                    <a:lstStyle/>
                    <a:p>
                      <a:pPr algn="ctr">
                        <a:lnSpc>
                          <a:spcPct val="115000"/>
                        </a:lnSpc>
                        <a:spcAft>
                          <a:spcPts val="0"/>
                        </a:spcAft>
                      </a:pPr>
                      <a:r>
                        <a:rPr lang="ru-RU"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191 819,4</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261 407,3</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r>
                        <a:rPr lang="ru-RU" sz="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63 920,6</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987407">
                <a:tc>
                  <a:txBody>
                    <a:bodyPr/>
                    <a:lstStyle/>
                    <a:p>
                      <a:pPr algn="ctr"/>
                      <a:r>
                        <a:rPr lang="ru-RU" sz="800" dirty="0" smtClean="0">
                          <a:latin typeface="Times New Roman" pitchFamily="18" charset="0"/>
                          <a:cs typeface="Times New Roman" pitchFamily="18" charset="0"/>
                        </a:rPr>
                        <a:t>27</a:t>
                      </a:r>
                      <a:endParaRPr lang="ru-RU" sz="800" dirty="0">
                        <a:latin typeface="Times New Roman" pitchFamily="18" charset="0"/>
                        <a:cs typeface="Times New Roman" pitchFamily="18" charset="0"/>
                      </a:endParaRPr>
                    </a:p>
                  </a:txBody>
                  <a:tcPr marL="91442" marR="91442" marT="45712" marB="45712"/>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Постановление Администрации Можайского городского округа от 26.12.2019 № 4819-П «Об утверждении муниципальной программы Можайского городского округа «Образование» на 2020-2024 годы (с учетом изменений)</a:t>
                      </a: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9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«Образование» на 2020-2024 годы</a:t>
                      </a:r>
                    </a:p>
                  </a:txBody>
                  <a:tcPr marL="90000" marR="90000" marT="78936" marB="46800" horzOverflow="overflow"/>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chemeClr val="tx1"/>
                          </a:solidFill>
                          <a:effectLst/>
                          <a:uLnTx/>
                          <a:uFillTx/>
                          <a:latin typeface="Times New Roman" pitchFamily="18" charset="0"/>
                          <a:ea typeface="Times New Roman" panose="02020603050405020304" pitchFamily="18" charset="0"/>
                          <a:cs typeface="Times New Roman" pitchFamily="18" charset="0"/>
                        </a:rPr>
                        <a:t>Мероприятия по проведению капитального ремонта в муниципальных общеобразовательных организациях в Московской области</a:t>
                      </a:r>
                      <a:endParaRPr kumimoji="0" lang="ru-RU" sz="800" b="0" i="0" u="none" strike="noStrike" kern="1200" cap="none" spc="0" normalizeH="0" baseline="0" noProof="0" dirty="0">
                        <a:ln>
                          <a:noFill/>
                        </a:ln>
                        <a:solidFill>
                          <a:schemeClr val="tx1"/>
                        </a:solidFill>
                        <a:effectLst/>
                        <a:uLnTx/>
                        <a:uFillTx/>
                        <a:latin typeface="Times New Roman" pitchFamily="18" charset="0"/>
                        <a:ea typeface="Times New Roman" panose="02020603050405020304" pitchFamily="18" charset="0"/>
                        <a:cs typeface="Times New Roman" pitchFamily="18" charset="0"/>
                      </a:endParaRPr>
                    </a:p>
                  </a:txBody>
                  <a:tcPr marL="90000" marR="90000" marT="78936" marB="46800" horzOverflow="overflow"/>
                </a:tc>
                <a:tc>
                  <a:txBody>
                    <a:bodyPr/>
                    <a:lstStyle/>
                    <a:p>
                      <a:pPr marL="0" marR="0" lvl="0" indent="0" algn="ctr"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L="90000" marR="90000" marT="78936" marB="46800" horzOverflow="overflow"/>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Капитальный ремонт МОУ СОШ №1 г.</a:t>
                      </a:r>
                      <a:r>
                        <a:rPr lang="ru-RU" sz="800"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Можайска</a:t>
                      </a:r>
                      <a:endParaRPr lang="ru-RU" sz="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endParaRPr lang="ru-RU" sz="9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35 179,5</a:t>
                      </a:r>
                    </a:p>
                  </a:txBody>
                  <a:tcPr marT="68520" horzOverflow="overflow"/>
                </a:tc>
                <a:tc>
                  <a:txBody>
                    <a:bodyPr/>
                    <a:lstStyle/>
                    <a:p>
                      <a:pPr algn="ctr">
                        <a:lnSpc>
                          <a:spcPct val="115000"/>
                        </a:lnSpc>
                        <a:spcAft>
                          <a:spcPts val="1000"/>
                        </a:spcAft>
                      </a:pPr>
                      <a:r>
                        <a:rPr lang="ru-RU" sz="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35 179,5</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ru-RU" sz="8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6" name="Прямоугольник 5"/>
          <p:cNvSpPr/>
          <p:nvPr/>
        </p:nvSpPr>
        <p:spPr>
          <a:xfrm>
            <a:off x="6072198" y="6500833"/>
            <a:ext cx="2714615" cy="523220"/>
          </a:xfrm>
          <a:prstGeom prst="rect">
            <a:avLst/>
          </a:prstGeom>
        </p:spPr>
        <p:txBody>
          <a:bodyPr wrap="square">
            <a:spAutoFit/>
          </a:bodyPr>
          <a:lstStyle/>
          <a:p>
            <a:pPr algn="r"/>
            <a:r>
              <a:rPr 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latin typeface="Times New Roman" pitchFamily="18" charset="0"/>
              <a:cs typeface="Times New Roman" pitchFamily="18" charset="0"/>
            </a:endParaRPr>
          </a:p>
          <a:p>
            <a:pPr algn="r">
              <a:defRPr/>
            </a:pPr>
            <a:endParaRPr lang="ru-RU" sz="1400" dirty="0">
              <a:latin typeface="Arial" pitchFamily="34" charset="0"/>
            </a:endParaRPr>
          </a:p>
        </p:txBody>
      </p:sp>
      <p:pic>
        <p:nvPicPr>
          <p:cNvPr id="10296" name="Рисунок 32" descr="Описание: Можайск-ГО-ПП-01"/>
          <p:cNvPicPr>
            <a:picLocks noChangeAspect="1" noChangeArrowheads="1"/>
          </p:cNvPicPr>
          <p:nvPr/>
        </p:nvPicPr>
        <p:blipFill>
          <a:blip r:embed="rId2" cstate="print"/>
          <a:srcRect/>
          <a:stretch>
            <a:fillRect/>
          </a:stretch>
        </p:blipFill>
        <p:spPr bwMode="auto">
          <a:xfrm>
            <a:off x="456803" y="400050"/>
            <a:ext cx="653108" cy="7184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1143000" y="419100"/>
            <a:ext cx="7543800" cy="704850"/>
          </a:xfrm>
          <a:solidFill>
            <a:srgbClr val="F9FBB7"/>
          </a:solidFill>
        </p:spPr>
        <p:txBody>
          <a:bodyPr/>
          <a:lstStyle/>
          <a:p>
            <a:pPr algn="ctr"/>
            <a:r>
              <a:rPr lang="ru-RU" sz="1200" b="1" dirty="0" smtClean="0">
                <a:latin typeface="Times New Roman" pitchFamily="18" charset="0"/>
                <a:cs typeface="Times New Roman" pitchFamily="18" charset="0"/>
              </a:rPr>
              <a:t>Информация о расходах бюджета Можайского городского округа с учетом интересов целевых групп пользователей (физические и юридические лица) на которые направлены мероприятия муниципальных  программ  Можайского городского округа </a:t>
            </a:r>
          </a:p>
        </p:txBody>
      </p:sp>
      <p:graphicFrame>
        <p:nvGraphicFramePr>
          <p:cNvPr id="4" name="Содержимое 3"/>
          <p:cNvGraphicFramePr>
            <a:graphicFrameLocks noGrp="1"/>
          </p:cNvGraphicFramePr>
          <p:nvPr>
            <p:ph idx="1"/>
          </p:nvPr>
        </p:nvGraphicFramePr>
        <p:xfrm>
          <a:off x="428625" y="1197339"/>
          <a:ext cx="8277225" cy="4599958"/>
        </p:xfrm>
        <a:graphic>
          <a:graphicData uri="http://schemas.openxmlformats.org/drawingml/2006/table">
            <a:tbl>
              <a:tblPr firstRow="1" bandRow="1">
                <a:tableStyleId>{21E4AEA4-8DFA-4A89-87EB-49C32662AFE0}</a:tableStyleId>
              </a:tblPr>
              <a:tblGrid>
                <a:gridCol w="314325"/>
                <a:gridCol w="857250"/>
                <a:gridCol w="800100"/>
                <a:gridCol w="1028700"/>
                <a:gridCol w="711058"/>
                <a:gridCol w="1008142"/>
                <a:gridCol w="792112"/>
                <a:gridCol w="576081"/>
                <a:gridCol w="504070"/>
                <a:gridCol w="504070"/>
                <a:gridCol w="576081"/>
                <a:gridCol w="605236"/>
              </a:tblGrid>
              <a:tr h="241201">
                <a:tc rowSpan="2">
                  <a:txBody>
                    <a:bodyPr/>
                    <a:lstStyle/>
                    <a:p>
                      <a:pPr algn="ctr"/>
                      <a:r>
                        <a:rPr lang="ru-RU" sz="900" dirty="0" smtClean="0">
                          <a:solidFill>
                            <a:schemeClr val="tx1"/>
                          </a:solidFill>
                          <a:latin typeface="Times New Roman" pitchFamily="18" charset="0"/>
                          <a:cs typeface="Times New Roman" pitchFamily="18" charset="0"/>
                        </a:rPr>
                        <a:t>№</a:t>
                      </a:r>
                    </a:p>
                    <a:p>
                      <a:pPr algn="ctr"/>
                      <a:r>
                        <a:rPr lang="ru-RU" sz="900" dirty="0" err="1" smtClean="0">
                          <a:solidFill>
                            <a:schemeClr val="tx1"/>
                          </a:solidFill>
                          <a:latin typeface="Times New Roman" pitchFamily="18" charset="0"/>
                          <a:cs typeface="Times New Roman" pitchFamily="18" charset="0"/>
                        </a:rPr>
                        <a:t>п</a:t>
                      </a:r>
                      <a:r>
                        <a:rPr lang="ru-RU" sz="900" dirty="0" smtClean="0">
                          <a:solidFill>
                            <a:schemeClr val="tx1"/>
                          </a:solidFill>
                          <a:latin typeface="Times New Roman" pitchFamily="18" charset="0"/>
                          <a:cs typeface="Times New Roman" pitchFamily="18" charset="0"/>
                        </a:rPr>
                        <a:t>/</a:t>
                      </a:r>
                      <a:r>
                        <a:rPr lang="ru-RU" sz="900" dirty="0" err="1" smtClean="0">
                          <a:solidFill>
                            <a:schemeClr val="tx1"/>
                          </a:solidFill>
                          <a:latin typeface="Times New Roman" pitchFamily="18" charset="0"/>
                          <a:cs typeface="Times New Roman" pitchFamily="18" charset="0"/>
                        </a:rPr>
                        <a:t>п</a:t>
                      </a:r>
                      <a:endParaRPr lang="ru-RU" sz="9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Наименование</a:t>
                      </a:r>
                      <a:r>
                        <a:rPr lang="ru-RU" sz="900" baseline="0" dirty="0" smtClean="0">
                          <a:solidFill>
                            <a:schemeClr val="tx1"/>
                          </a:solidFill>
                          <a:latin typeface="Times New Roman" pitchFamily="18" charset="0"/>
                          <a:cs typeface="Times New Roman" pitchFamily="18" charset="0"/>
                        </a:rPr>
                        <a:t> нормативного правового акта </a:t>
                      </a:r>
                      <a:endParaRPr lang="ru-RU" sz="900" u="sng" dirty="0">
                        <a:solidFill>
                          <a:srgbClr val="C00000"/>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Наименование муниципальной</a:t>
                      </a:r>
                      <a:r>
                        <a:rPr lang="ru-RU" sz="900" baseline="0" dirty="0" smtClean="0">
                          <a:solidFill>
                            <a:schemeClr val="tx1"/>
                          </a:solidFill>
                          <a:latin typeface="Times New Roman" pitchFamily="18" charset="0"/>
                          <a:cs typeface="Times New Roman" pitchFamily="18" charset="0"/>
                        </a:rPr>
                        <a:t> программы</a:t>
                      </a:r>
                      <a:endParaRPr lang="ru-RU" sz="90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Мероприятие муниципальной программы</a:t>
                      </a:r>
                      <a:endParaRPr lang="ru-RU" sz="9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Численность представителей целевой группы, человек/ед.</a:t>
                      </a:r>
                      <a:endParaRPr lang="ru-RU" sz="90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Наименование меры поддержки</a:t>
                      </a:r>
                      <a:r>
                        <a:rPr lang="ru-RU" sz="900" baseline="0" dirty="0" smtClean="0">
                          <a:solidFill>
                            <a:schemeClr val="tx1"/>
                          </a:solidFill>
                          <a:latin typeface="Times New Roman" pitchFamily="18" charset="0"/>
                          <a:cs typeface="Times New Roman" pitchFamily="18" charset="0"/>
                        </a:rPr>
                        <a:t> </a:t>
                      </a:r>
                      <a:r>
                        <a:rPr lang="ru-RU" sz="900" i="0" u="none" baseline="0" dirty="0" smtClean="0">
                          <a:solidFill>
                            <a:schemeClr val="tx1"/>
                          </a:solidFill>
                          <a:latin typeface="Times New Roman" pitchFamily="18" charset="0"/>
                          <a:cs typeface="Times New Roman" pitchFamily="18" charset="0"/>
                        </a:rPr>
                        <a:t>(на которую направлены мероприятия муниципальной программы)</a:t>
                      </a:r>
                      <a:endParaRPr lang="ru-RU" sz="900" i="0" u="none"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rowSpan="2">
                  <a:txBody>
                    <a:bodyPr/>
                    <a:lstStyle/>
                    <a:p>
                      <a:pPr algn="ctr"/>
                      <a:r>
                        <a:rPr lang="ru-RU" sz="900" dirty="0" smtClean="0">
                          <a:solidFill>
                            <a:schemeClr val="tx1"/>
                          </a:solidFill>
                          <a:latin typeface="Times New Roman" pitchFamily="18" charset="0"/>
                          <a:cs typeface="Times New Roman" pitchFamily="18" charset="0"/>
                        </a:rPr>
                        <a:t>Объем расходов бюджета Можайского городского</a:t>
                      </a:r>
                      <a:r>
                        <a:rPr lang="ru-RU" sz="900" baseline="0" dirty="0" smtClean="0">
                          <a:solidFill>
                            <a:schemeClr val="tx1"/>
                          </a:solidFill>
                          <a:latin typeface="Times New Roman" pitchFamily="18" charset="0"/>
                          <a:cs typeface="Times New Roman" pitchFamily="18" charset="0"/>
                        </a:rPr>
                        <a:t> округа, всего (тыс. руб.)</a:t>
                      </a:r>
                      <a:endParaRPr lang="ru-RU" sz="900" dirty="0">
                        <a:solidFill>
                          <a:schemeClr val="tx1"/>
                        </a:solidFill>
                        <a:latin typeface="Times New Roman" pitchFamily="18" charset="0"/>
                        <a:cs typeface="Times New Roman" pitchFamily="18" charset="0"/>
                      </a:endParaRPr>
                    </a:p>
                  </a:txBody>
                  <a:tcPr vert="vert270">
                    <a:solidFill>
                      <a:schemeClr val="accent2">
                        <a:lumMod val="40000"/>
                        <a:lumOff val="60000"/>
                      </a:schemeClr>
                    </a:solidFill>
                  </a:tcPr>
                </a:tc>
                <a:tc gridSpan="5">
                  <a:txBody>
                    <a:bodyPr/>
                    <a:lstStyle/>
                    <a:p>
                      <a:pPr algn="ctr"/>
                      <a:r>
                        <a:rPr lang="ru-RU" sz="900" dirty="0" smtClean="0">
                          <a:solidFill>
                            <a:schemeClr val="tx1"/>
                          </a:solidFill>
                          <a:latin typeface="Times New Roman" pitchFamily="18" charset="0"/>
                          <a:cs typeface="Times New Roman" pitchFamily="18" charset="0"/>
                        </a:rPr>
                        <a:t>в том числе, по годам:</a:t>
                      </a:r>
                      <a:endParaRPr lang="ru-RU" sz="9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hMerge="1">
                  <a:txBody>
                    <a:bodyPr/>
                    <a:lstStyle/>
                    <a:p>
                      <a:endParaRPr lang="ru-RU"/>
                    </a:p>
                  </a:txBody>
                  <a:tcPr/>
                </a:tc>
                <a:tc hMerge="1">
                  <a:txBody>
                    <a:bodyPr/>
                    <a:lstStyle/>
                    <a:p>
                      <a:pPr algn="ctr"/>
                      <a:endParaRPr lang="ru-RU" sz="1000"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r>
              <a:tr h="105494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ru-RU" sz="900" b="1" dirty="0" smtClean="0">
                          <a:solidFill>
                            <a:schemeClr val="tx1"/>
                          </a:solidFill>
                          <a:latin typeface="Times New Roman" pitchFamily="18" charset="0"/>
                          <a:cs typeface="Times New Roman" pitchFamily="18" charset="0"/>
                        </a:rPr>
                        <a:t>Отчет </a:t>
                      </a:r>
                    </a:p>
                    <a:p>
                      <a:pPr algn="ctr"/>
                      <a:r>
                        <a:rPr lang="ru-RU" sz="900" b="1" dirty="0" smtClean="0">
                          <a:solidFill>
                            <a:schemeClr val="tx1"/>
                          </a:solidFill>
                          <a:latin typeface="Times New Roman" pitchFamily="18" charset="0"/>
                          <a:cs typeface="Times New Roman" pitchFamily="18" charset="0"/>
                        </a:rPr>
                        <a:t>2021г </a:t>
                      </a:r>
                      <a:r>
                        <a:rPr lang="ru-RU" sz="900" b="1" baseline="0" dirty="0" smtClean="0">
                          <a:solidFill>
                            <a:schemeClr val="tx1"/>
                          </a:solidFill>
                          <a:latin typeface="Times New Roman" pitchFamily="18" charset="0"/>
                          <a:cs typeface="Times New Roman" pitchFamily="18" charset="0"/>
                        </a:rPr>
                        <a:t>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900" b="1" dirty="0" smtClean="0">
                          <a:solidFill>
                            <a:schemeClr val="tx1"/>
                          </a:solidFill>
                          <a:latin typeface="Times New Roman" pitchFamily="18" charset="0"/>
                          <a:cs typeface="Times New Roman" pitchFamily="18" charset="0"/>
                        </a:rPr>
                        <a:t>План 2022г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900" b="1" dirty="0" smtClean="0">
                          <a:solidFill>
                            <a:schemeClr val="tx1"/>
                          </a:solidFill>
                          <a:latin typeface="Times New Roman" pitchFamily="18" charset="0"/>
                          <a:cs typeface="Times New Roman" pitchFamily="18" charset="0"/>
                        </a:rPr>
                        <a:t>План 2023г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900" b="1" dirty="0" smtClean="0">
                          <a:solidFill>
                            <a:schemeClr val="tx1"/>
                          </a:solidFill>
                          <a:latin typeface="Times New Roman" pitchFamily="18" charset="0"/>
                          <a:cs typeface="Times New Roman" pitchFamily="18" charset="0"/>
                        </a:rPr>
                        <a:t>План 2024г</a:t>
                      </a:r>
                      <a:r>
                        <a:rPr lang="ru-RU" sz="900" b="1" baseline="0" dirty="0" smtClean="0">
                          <a:solidFill>
                            <a:schemeClr val="tx1"/>
                          </a:solidFill>
                          <a:latin typeface="Times New Roman" pitchFamily="18" charset="0"/>
                          <a:cs typeface="Times New Roman" pitchFamily="18" charset="0"/>
                        </a:rPr>
                        <a:t> </a:t>
                      </a:r>
                      <a:r>
                        <a:rPr lang="ru-RU" sz="900" b="1" dirty="0" smtClean="0">
                          <a:solidFill>
                            <a:schemeClr val="tx1"/>
                          </a:solidFill>
                          <a:latin typeface="Times New Roman" pitchFamily="18" charset="0"/>
                          <a:cs typeface="Times New Roman" pitchFamily="18" charset="0"/>
                        </a:rPr>
                        <a:t>тыс. руб.</a:t>
                      </a:r>
                    </a:p>
                    <a:p>
                      <a:pPr algn="ct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ru-RU" sz="900" b="1" dirty="0" smtClean="0">
                          <a:solidFill>
                            <a:schemeClr val="tx1"/>
                          </a:solidFill>
                          <a:latin typeface="Times New Roman" pitchFamily="18" charset="0"/>
                          <a:cs typeface="Times New Roman" pitchFamily="18" charset="0"/>
                        </a:rPr>
                        <a:t>План 2025г тыс. руб.</a:t>
                      </a:r>
                      <a:endParaRPr lang="ru-RU" sz="900" b="1" dirty="0">
                        <a:solidFill>
                          <a:schemeClr val="tx1"/>
                        </a:solidFill>
                        <a:latin typeface="Times New Roman" pitchFamily="18" charset="0"/>
                        <a:cs typeface="Times New Roman" pitchFamily="18" charset="0"/>
                      </a:endParaRPr>
                    </a:p>
                  </a:txBody>
                  <a:tcPr>
                    <a:solidFill>
                      <a:schemeClr val="accent2">
                        <a:lumMod val="40000"/>
                        <a:lumOff val="60000"/>
                      </a:schemeClr>
                    </a:solidFill>
                  </a:tcPr>
                </a:tc>
              </a:tr>
              <a:tr h="2316408">
                <a:tc>
                  <a:txBody>
                    <a:bodyPr/>
                    <a:lstStyle/>
                    <a:p>
                      <a:pPr algn="ctr"/>
                      <a:r>
                        <a:rPr lang="ru-RU" sz="800" dirty="0" smtClean="0">
                          <a:latin typeface="Times New Roman" pitchFamily="18" charset="0"/>
                          <a:cs typeface="Times New Roman" pitchFamily="18" charset="0"/>
                        </a:rPr>
                        <a:t>28</a:t>
                      </a:r>
                      <a:endParaRPr lang="ru-RU" sz="800" dirty="0">
                        <a:latin typeface="Times New Roman" pitchFamily="18" charset="0"/>
                        <a:cs typeface="Times New Roman" pitchFamily="18" charset="0"/>
                      </a:endParaRPr>
                    </a:p>
                  </a:txBody>
                  <a:tcPr marL="91442" marR="91442" marT="45712" marB="45712"/>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Постановление Администрации Можайского городского округа от 26.12.2019 № 4819-П «Об утверждении муниципальной программы Можайского городского округа «Образование» на 2020-2024 годы (с учетом изменений)</a:t>
                      </a: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r>
                        <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«Образование» на 2020-2024 годы</a:t>
                      </a:r>
                    </a:p>
                  </a:txBody>
                  <a:tcPr marL="90000" marR="90000" marT="78936" marB="46800" horzOverflow="overflow"/>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chemeClr val="tx1"/>
                          </a:solidFill>
                          <a:effectLst/>
                          <a:uLnTx/>
                          <a:uFillTx/>
                          <a:latin typeface="Times New Roman" pitchFamily="18" charset="0"/>
                          <a:ea typeface="Times New Roman" panose="02020603050405020304" pitchFamily="18" charset="0"/>
                          <a:cs typeface="Times New Roman" pitchFamily="18" charset="0"/>
                        </a:rPr>
                        <a:t>Расходы на обеспечение деятельности (оказание услуг) муниципальных учреждений - организации дополнительного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chemeClr val="tx1"/>
                          </a:solidFill>
                          <a:effectLst/>
                          <a:uLnTx/>
                          <a:uFillTx/>
                          <a:latin typeface="Times New Roman" pitchFamily="18" charset="0"/>
                          <a:ea typeface="Times New Roman" panose="02020603050405020304" pitchFamily="18" charset="0"/>
                          <a:cs typeface="Times New Roman" pitchFamily="18" charset="0"/>
                        </a:rPr>
                        <a:t>образования</a:t>
                      </a:r>
                      <a:endParaRPr kumimoji="0" lang="ru-RU" sz="800" b="0" i="0" u="none" strike="noStrike" kern="1200" cap="none" spc="0" normalizeH="0" baseline="0" noProof="0" dirty="0">
                        <a:ln>
                          <a:noFill/>
                        </a:ln>
                        <a:solidFill>
                          <a:schemeClr val="tx1"/>
                        </a:solidFill>
                        <a:effectLst/>
                        <a:uLnTx/>
                        <a:uFillTx/>
                        <a:latin typeface="Times New Roman" pitchFamily="18" charset="0"/>
                        <a:ea typeface="Times New Roman" panose="02020603050405020304" pitchFamily="18" charset="0"/>
                        <a:cs typeface="Times New Roman" pitchFamily="18" charset="0"/>
                      </a:endParaRPr>
                    </a:p>
                  </a:txBody>
                  <a:tcPr marL="90000" marR="90000" marT="78936" marB="46800" horzOverflow="overflow"/>
                </a:tc>
                <a:tc>
                  <a:txBody>
                    <a:bodyPr/>
                    <a:lstStyle/>
                    <a:p>
                      <a:pPr marL="0" marR="0" lvl="0" indent="0" algn="ctr"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0000" marR="90000" marT="78936" marB="46800" horzOverflow="overflow"/>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ru-RU" sz="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Субсидия учреждениям на выполнение муниципального задания за счет средств бюджета Московской области</a:t>
                      </a:r>
                      <a:endParaRPr kumimoji="0" lang="ru-RU" sz="800" b="0" i="0" u="none" strike="noStrike" kern="1200" cap="none" spc="0" normalizeH="0" baseline="0" noProof="0" dirty="0" smtClean="0">
                        <a:ln>
                          <a:noFill/>
                        </a:ln>
                        <a:solidFill>
                          <a:schemeClr val="tx1"/>
                        </a:solidFill>
                        <a:effectLst/>
                        <a:uLnTx/>
                        <a:uFillTx/>
                        <a:latin typeface="Times New Roman" pitchFamily="18" charset="0"/>
                        <a:ea typeface="Times New Roman" panose="02020603050405020304" pitchFamily="18" charset="0"/>
                        <a:cs typeface="Times New Roman"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ru-RU" sz="800" b="0" i="0" u="none" strike="noStrike" kern="1200" cap="none" spc="0" normalizeH="0" baseline="0" noProof="0" dirty="0" smtClean="0">
                        <a:ln>
                          <a:noFill/>
                        </a:ln>
                        <a:solidFill>
                          <a:schemeClr val="tx1"/>
                        </a:solidFill>
                        <a:effectLst/>
                        <a:uLnTx/>
                        <a:uFillTx/>
                        <a:latin typeface="Times New Roman" pitchFamily="18" charset="0"/>
                        <a:ea typeface="Times New Roman" panose="02020603050405020304" pitchFamily="18" charset="0"/>
                        <a:cs typeface="Times New Roman" pitchFamily="18" charset="0"/>
                      </a:endParaRPr>
                    </a:p>
                  </a:txBody>
                  <a:tcPr marL="68580" marR="68580" marT="0" marB="0"/>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r>
                        <a:rPr kumimoji="0" lang="ru-RU" sz="800" b="0" i="0" u="none" strike="noStrike" cap="none" normalizeH="0" baseline="0" dirty="0" smtClean="0">
                          <a:ln>
                            <a:noFill/>
                          </a:ln>
                          <a:solidFill>
                            <a:schemeClr val="tx1"/>
                          </a:solidFill>
                          <a:effectLst/>
                          <a:latin typeface="Times New Roman" pitchFamily="18" charset="0"/>
                          <a:cs typeface="Times New Roman" pitchFamily="18" charset="0"/>
                        </a:rPr>
                        <a:t>81 094,8</a:t>
                      </a:r>
                    </a:p>
                  </a:txBody>
                  <a:tcPr marT="68520" horzOverflow="overflow"/>
                </a:tc>
                <a:tc>
                  <a:txBody>
                    <a:bodyPr/>
                    <a:lstStyle/>
                    <a:p>
                      <a:pPr>
                        <a:lnSpc>
                          <a:spcPct val="115000"/>
                        </a:lnSpc>
                        <a:spcAft>
                          <a:spcPts val="1000"/>
                        </a:spcAft>
                      </a:pPr>
                      <a:r>
                        <a:rPr lang="ru-RU" sz="800" dirty="0" smtClean="0">
                          <a:solidFill>
                            <a:schemeClr val="tx1"/>
                          </a:solidFill>
                          <a:effectLst/>
                          <a:latin typeface="Times New Roman" pitchFamily="18" charset="0"/>
                          <a:ea typeface="Times New Roman" panose="02020603050405020304" pitchFamily="18" charset="0"/>
                          <a:cs typeface="Times New Roman" pitchFamily="18" charset="0"/>
                        </a:rPr>
                        <a:t>29100,8</a:t>
                      </a:r>
                      <a:endParaRPr lang="ru-RU" sz="800" dirty="0">
                        <a:solidFill>
                          <a:schemeClr val="tx1"/>
                        </a:solidFill>
                        <a:effectLst/>
                        <a:latin typeface="Times New Roman" pitchFamily="18" charset="0"/>
                        <a:ea typeface="Times New Roman" panose="02020603050405020304" pitchFamily="18" charset="0"/>
                        <a:cs typeface="Times New Roman" pitchFamily="18" charset="0"/>
                      </a:endParaRPr>
                    </a:p>
                  </a:txBody>
                  <a:tcPr marL="68580" marR="68580" marT="0" marB="0"/>
                </a:tc>
                <a:tc>
                  <a:txBody>
                    <a:bodyPr/>
                    <a:lstStyle/>
                    <a:p>
                      <a:pPr>
                        <a:lnSpc>
                          <a:spcPct val="115000"/>
                        </a:lnSpc>
                        <a:spcAft>
                          <a:spcPts val="1000"/>
                        </a:spcAft>
                      </a:pPr>
                      <a:r>
                        <a:rPr lang="ru-RU" sz="800" dirty="0" smtClean="0">
                          <a:solidFill>
                            <a:schemeClr val="tx1"/>
                          </a:solidFill>
                          <a:effectLst/>
                          <a:latin typeface="Times New Roman" pitchFamily="18" charset="0"/>
                          <a:ea typeface="Times New Roman" panose="02020603050405020304" pitchFamily="18" charset="0"/>
                          <a:cs typeface="Times New Roman" pitchFamily="18" charset="0"/>
                        </a:rPr>
                        <a:t>16 846,0</a:t>
                      </a:r>
                      <a:endParaRPr lang="ru-RU" sz="800" dirty="0">
                        <a:solidFill>
                          <a:schemeClr val="tx1"/>
                        </a:solidFill>
                        <a:effectLst/>
                        <a:latin typeface="Times New Roman" pitchFamily="18" charset="0"/>
                        <a:ea typeface="Times New Roman" panose="02020603050405020304" pitchFamily="18" charset="0"/>
                        <a:cs typeface="Times New Roman" pitchFamily="18" charset="0"/>
                      </a:endParaRPr>
                    </a:p>
                  </a:txBody>
                  <a:tcPr marL="68580" marR="68580" marT="0" marB="0"/>
                </a:tc>
                <a:tc>
                  <a:txBody>
                    <a:bodyPr/>
                    <a:lstStyle/>
                    <a:p>
                      <a:pPr>
                        <a:lnSpc>
                          <a:spcPct val="115000"/>
                        </a:lnSpc>
                        <a:spcAft>
                          <a:spcPts val="1000"/>
                        </a:spcAft>
                      </a:pPr>
                      <a:r>
                        <a:rPr lang="ru-RU" sz="800" dirty="0" smtClean="0">
                          <a:solidFill>
                            <a:schemeClr val="tx1"/>
                          </a:solidFill>
                          <a:effectLst/>
                          <a:latin typeface="Times New Roman" pitchFamily="18" charset="0"/>
                          <a:ea typeface="Times New Roman" panose="02020603050405020304" pitchFamily="18" charset="0"/>
                          <a:cs typeface="Times New Roman" pitchFamily="18" charset="0"/>
                        </a:rPr>
                        <a:t>11 716,0</a:t>
                      </a:r>
                      <a:endParaRPr lang="ru-RU" sz="800" dirty="0">
                        <a:solidFill>
                          <a:schemeClr val="tx1"/>
                        </a:solidFill>
                        <a:effectLst/>
                        <a:latin typeface="Times New Roman" pitchFamily="18" charset="0"/>
                        <a:ea typeface="Times New Roman" panose="02020603050405020304" pitchFamily="18" charset="0"/>
                        <a:cs typeface="Times New Roman" pitchFamily="18" charset="0"/>
                      </a:endParaRPr>
                    </a:p>
                  </a:txBody>
                  <a:tcPr marL="68580" marR="68580" marT="0" marB="0"/>
                </a:tc>
                <a:tc>
                  <a:txBody>
                    <a:bodyPr/>
                    <a:lstStyle/>
                    <a:p>
                      <a:pPr>
                        <a:lnSpc>
                          <a:spcPct val="115000"/>
                        </a:lnSpc>
                        <a:spcAft>
                          <a:spcPts val="1000"/>
                        </a:spcAft>
                      </a:pPr>
                      <a:r>
                        <a:rPr lang="ru-RU" sz="800" dirty="0" smtClean="0">
                          <a:solidFill>
                            <a:schemeClr val="tx1"/>
                          </a:solidFill>
                          <a:effectLst/>
                          <a:latin typeface="Times New Roman" pitchFamily="18" charset="0"/>
                          <a:ea typeface="Times New Roman" panose="02020603050405020304" pitchFamily="18" charset="0"/>
                          <a:cs typeface="Times New Roman" pitchFamily="18" charset="0"/>
                        </a:rPr>
                        <a:t>11 716,0</a:t>
                      </a:r>
                      <a:endParaRPr lang="ru-RU" sz="800" dirty="0">
                        <a:solidFill>
                          <a:schemeClr val="tx1"/>
                        </a:solidFill>
                        <a:effectLst/>
                        <a:latin typeface="Times New Roman" pitchFamily="18" charset="0"/>
                        <a:ea typeface="Times New Roman" panose="02020603050405020304" pitchFamily="18" charset="0"/>
                        <a:cs typeface="Times New Roman" pitchFamily="18" charset="0"/>
                      </a:endParaRPr>
                    </a:p>
                  </a:txBody>
                  <a:tcPr marL="68580" marR="68580" marT="0" marB="0"/>
                </a:tc>
                <a:tc>
                  <a:txBody>
                    <a:bodyPr/>
                    <a:lstStyle/>
                    <a:p>
                      <a:pPr>
                        <a:lnSpc>
                          <a:spcPct val="115000"/>
                        </a:lnSpc>
                        <a:spcAft>
                          <a:spcPts val="1000"/>
                        </a:spcAft>
                      </a:pPr>
                      <a:r>
                        <a:rPr lang="ru-RU" sz="800" dirty="0" smtClean="0">
                          <a:solidFill>
                            <a:schemeClr val="tx1"/>
                          </a:solidFill>
                          <a:effectLst/>
                          <a:latin typeface="Times New Roman" pitchFamily="18" charset="0"/>
                          <a:ea typeface="Times New Roman" panose="02020603050405020304" pitchFamily="18" charset="0"/>
                          <a:cs typeface="Times New Roman" pitchFamily="18" charset="0"/>
                        </a:rPr>
                        <a:t>11 716,0</a:t>
                      </a:r>
                      <a:endParaRPr lang="ru-RU" sz="800" dirty="0">
                        <a:solidFill>
                          <a:schemeClr val="tx1"/>
                        </a:solidFill>
                        <a:effectLst/>
                        <a:latin typeface="Times New Roman" pitchFamily="18" charset="0"/>
                        <a:ea typeface="Times New Roman" panose="02020603050405020304" pitchFamily="18" charset="0"/>
                        <a:cs typeface="Times New Roman" pitchFamily="18" charset="0"/>
                      </a:endParaRPr>
                    </a:p>
                  </a:txBody>
                  <a:tcPr marL="68580" marR="68580" marT="0" marB="0"/>
                </a:tc>
              </a:tr>
              <a:tr h="987407">
                <a:tc>
                  <a:txBody>
                    <a:bodyPr/>
                    <a:lstStyle/>
                    <a:p>
                      <a:pPr algn="ctr"/>
                      <a:endParaRPr lang="ru-RU" sz="800" dirty="0">
                        <a:latin typeface="Times New Roman" pitchFamily="18" charset="0"/>
                        <a:cs typeface="Times New Roman" pitchFamily="18" charset="0"/>
                      </a:endParaRPr>
                    </a:p>
                  </a:txBody>
                  <a:tcPr marL="91442" marR="91442" marT="45712" marB="45712"/>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endParaRPr kumimoji="0" 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0000" marR="90000" marT="78936" marB="46800" horzOverflow="overflow"/>
                </a:tc>
                <a:tc>
                  <a:txBody>
                    <a:bodyPr/>
                    <a:lstStyle/>
                    <a:p>
                      <a:pPr marL="0" marR="0" lvl="0" indent="0" algn="l" defTabSz="449580" rtl="0" eaLnBrk="1" fontAlgn="base" latinLnBrk="0" hangingPunct="1">
                        <a:lnSpc>
                          <a:spcPct val="86000"/>
                        </a:lnSpc>
                        <a:spcBef>
                          <a:spcPct val="0"/>
                        </a:spcBef>
                        <a:spcAft>
                          <a:spcPct val="0"/>
                        </a:spcAft>
                        <a:buClr>
                          <a:srgbClr val="000000"/>
                        </a:buClr>
                        <a:buSzPct val="100000"/>
                        <a:buFont typeface="Times New Roman" panose="02020603050405020304" pitchFamily="18" charset="0"/>
                        <a:buNone/>
                        <a:tabLst>
                          <a:tab pos="448945" algn="l"/>
                          <a:tab pos="898525" algn="l"/>
                          <a:tab pos="1347470" algn="l"/>
                          <a:tab pos="1797050" algn="l"/>
                          <a:tab pos="2245995" algn="l"/>
                          <a:tab pos="2695575" algn="l"/>
                          <a:tab pos="3144520" algn="l"/>
                          <a:tab pos="3594100" algn="l"/>
                          <a:tab pos="4043045" algn="l"/>
                          <a:tab pos="4492625" algn="l"/>
                          <a:tab pos="4941570" algn="l"/>
                          <a:tab pos="5391150" algn="l"/>
                          <a:tab pos="5840095" algn="l"/>
                          <a:tab pos="6289675" algn="l"/>
                          <a:tab pos="6738620" algn="l"/>
                          <a:tab pos="7188200" algn="l"/>
                          <a:tab pos="7637145" algn="l"/>
                          <a:tab pos="8086725" algn="l"/>
                        </a:tabLst>
                      </a:pPr>
                      <a:endParaRPr kumimoji="0" 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0000" marR="90000" marT="78936" marB="46800" horzOverflow="overflow"/>
                </a:tc>
                <a:tc>
                  <a:txBody>
                    <a:bodyPr/>
                    <a:lstStyle/>
                    <a:p>
                      <a:pPr marL="0" marR="0" lvl="0" indent="0" algn="l" defTabSz="449580" rtl="0" eaLnBrk="1" fontAlgn="base" latinLnBrk="0" hangingPunct="1">
                        <a:lnSpc>
                          <a:spcPct val="8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endParaRPr kumimoji="0" 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0000" marR="90000" marT="209688" marB="46800" horzOverflow="overflow"/>
                </a:tc>
                <a:tc>
                  <a:txBody>
                    <a:bodyPr/>
                    <a:lstStyle/>
                    <a:p>
                      <a:pPr marL="0" marR="0" lvl="0" indent="0" algn="l" defTabSz="449580" rtl="0" eaLnBrk="1" fontAlgn="base" latinLnBrk="0" hangingPunct="1">
                        <a:lnSpc>
                          <a:spcPct val="86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endParaRPr kumimoji="0" 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0000" marR="90000" marT="78936" marB="46800" horzOverflow="overflow"/>
                </a:tc>
                <a:tc>
                  <a:txBody>
                    <a:bodyPr/>
                    <a:lstStyle/>
                    <a:p>
                      <a:pPr marL="0" marR="0" lvl="0" indent="0" algn="l"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endParaRPr kumimoji="0" lang="ru-RU" sz="1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endParaRPr kumimoji="0" lang="ru-RU" sz="1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endParaRPr kumimoji="0" lang="ru-RU" sz="1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endParaRPr kumimoji="0" lang="ru-RU" sz="10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endParaRP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endParaRPr kumimoji="0" lang="ru-RU" sz="10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endParaRP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endParaRPr kumimoji="0" lang="ru-RU" sz="10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endParaRPr>
                    </a:p>
                  </a:txBody>
                  <a:tcPr marT="68520" horzOverflow="overflow"/>
                </a:tc>
                <a:tc>
                  <a:txBody>
                    <a:bodyPr/>
                    <a:lstStyle/>
                    <a:p>
                      <a:pPr marL="0" marR="0" lvl="0" indent="0" algn="ctr" defTabSz="449580" rtl="0" eaLnBrk="1" fontAlgn="base" latinLnBrk="0" hangingPunct="1">
                        <a:lnSpc>
                          <a:spcPct val="90000"/>
                        </a:lnSpc>
                        <a:spcBef>
                          <a:spcPct val="0"/>
                        </a:spcBef>
                        <a:spcAft>
                          <a:spcPct val="0"/>
                        </a:spcAft>
                        <a:buClrTx/>
                        <a:buSzPct val="100000"/>
                        <a:buFontTx/>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pPr>
                      <a:endParaRPr kumimoji="0" lang="ru-RU" sz="1000" b="0"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endParaRPr>
                    </a:p>
                  </a:txBody>
                  <a:tcPr marT="68520" horzOverflow="overflow"/>
                </a:tc>
              </a:tr>
            </a:tbl>
          </a:graphicData>
        </a:graphic>
      </p:graphicFrame>
      <p:sp>
        <p:nvSpPr>
          <p:cNvPr id="6" name="Прямоугольник 5"/>
          <p:cNvSpPr/>
          <p:nvPr/>
        </p:nvSpPr>
        <p:spPr>
          <a:xfrm>
            <a:off x="6286512" y="6500834"/>
            <a:ext cx="2500301" cy="523220"/>
          </a:xfrm>
          <a:prstGeom prst="rect">
            <a:avLst/>
          </a:prstGeom>
        </p:spPr>
        <p:txBody>
          <a:bodyPr wrap="square">
            <a:spAutoFit/>
          </a:bodyPr>
          <a:lstStyle/>
          <a:p>
            <a:pPr algn="r"/>
            <a:r>
              <a:rPr lang="ru-RU" sz="1400" i="1" dirty="0" smtClean="0">
                <a:solidFill>
                  <a:srgbClr val="000072"/>
                </a:solidFill>
                <a:latin typeface="Times New Roman" pitchFamily="18" charset="0"/>
                <a:cs typeface="Times New Roman" pitchFamily="18" charset="0"/>
              </a:rPr>
              <a:t>Можайский городской округ</a:t>
            </a:r>
            <a:endParaRPr lang="ru-RU" sz="1400" dirty="0" smtClean="0">
              <a:latin typeface="Times New Roman" pitchFamily="18" charset="0"/>
              <a:cs typeface="Times New Roman" pitchFamily="18" charset="0"/>
            </a:endParaRPr>
          </a:p>
          <a:p>
            <a:pPr algn="r">
              <a:defRPr/>
            </a:pPr>
            <a:endParaRPr lang="ru-RU" sz="1400" dirty="0">
              <a:latin typeface="Arial" pitchFamily="34" charset="0"/>
            </a:endParaRPr>
          </a:p>
        </p:txBody>
      </p:sp>
      <p:pic>
        <p:nvPicPr>
          <p:cNvPr id="10296" name="Рисунок 32" descr="Описание: Можайск-ГО-ПП-01"/>
          <p:cNvPicPr>
            <a:picLocks noChangeAspect="1" noChangeArrowheads="1"/>
          </p:cNvPicPr>
          <p:nvPr/>
        </p:nvPicPr>
        <p:blipFill>
          <a:blip r:embed="rId2" cstate="print"/>
          <a:srcRect/>
          <a:stretch>
            <a:fillRect/>
          </a:stretch>
        </p:blipFill>
        <p:spPr bwMode="auto">
          <a:xfrm>
            <a:off x="482779" y="428625"/>
            <a:ext cx="627131" cy="6898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a:xfrm>
            <a:off x="1238205" y="604858"/>
            <a:ext cx="7472386" cy="757238"/>
          </a:xfrm>
        </p:spPr>
        <p:txBody>
          <a:bodyPr>
            <a:noAutofit/>
          </a:bodyPr>
          <a:lstStyle/>
          <a:p>
            <a:pPr algn="ctr"/>
            <a:r>
              <a:rPr lang="ru-RU" sz="1800" dirty="0" smtClean="0">
                <a:solidFill>
                  <a:schemeClr val="accent1">
                    <a:lumMod val="75000"/>
                  </a:schemeClr>
                </a:solidFill>
                <a:latin typeface="Times New Roman" pitchFamily="18" charset="0"/>
                <a:cs typeface="Times New Roman" pitchFamily="18" charset="0"/>
              </a:rPr>
              <a:t>Основные направления бюджетной и налоговой политики Можайского городского округа на 2023 год и на плановый период 2024 и 2025 годов</a:t>
            </a:r>
          </a:p>
        </p:txBody>
      </p:sp>
      <p:sp>
        <p:nvSpPr>
          <p:cNvPr id="25602" name="Содержимое 2"/>
          <p:cNvSpPr>
            <a:spLocks noGrp="1"/>
          </p:cNvSpPr>
          <p:nvPr>
            <p:ph idx="1"/>
          </p:nvPr>
        </p:nvSpPr>
        <p:spPr>
          <a:xfrm>
            <a:off x="285720" y="1285860"/>
            <a:ext cx="8462992" cy="4945082"/>
          </a:xfrm>
        </p:spPr>
        <p:txBody>
          <a:bodyPr>
            <a:normAutofit lnSpcReduction="10000"/>
          </a:bodyPr>
          <a:lstStyle/>
          <a:p>
            <a:pPr marL="266400" indent="265176" algn="just">
              <a:buNone/>
            </a:pPr>
            <a:r>
              <a:rPr lang="ru-RU" sz="1400" dirty="0" smtClean="0">
                <a:latin typeface="Times New Roman" pitchFamily="18" charset="0"/>
                <a:cs typeface="Times New Roman" pitchFamily="18" charset="0"/>
              </a:rPr>
              <a:t>Основными задачами налоговой политики Можайского городского округа Московской области на 2023 год и плановый период 2024 - 2025 года являются:</a:t>
            </a:r>
          </a:p>
          <a:p>
            <a:pPr marL="266400" indent="265176" algn="just">
              <a:buNone/>
            </a:pPr>
            <a:r>
              <a:rPr lang="ru-RU" sz="1400" dirty="0" smtClean="0">
                <a:latin typeface="Times New Roman" pitchFamily="18" charset="0"/>
                <a:cs typeface="Times New Roman" pitchFamily="18" charset="0"/>
              </a:rPr>
              <a:t>- увеличение доходной базы бюджета Можайского городского округа Московской области;</a:t>
            </a:r>
          </a:p>
          <a:p>
            <a:pPr marL="266400" indent="265176" algn="just">
              <a:buNone/>
            </a:pPr>
            <a:r>
              <a:rPr lang="ru-RU" sz="1400" dirty="0" smtClean="0">
                <a:latin typeface="Times New Roman" pitchFamily="18" charset="0"/>
                <a:cs typeface="Times New Roman" pitchFamily="18" charset="0"/>
              </a:rPr>
              <a:t>- совершенствование методов налогового администрирования, повышение уровня ответственности главных администраторов доходов бюджета Можайского городского округа Московской области за качественное прогнозирование доходов и выполнение в полном объеме утвержденных бюджетных назначений по доходам бюджета Можайского городского округа Московской области;</a:t>
            </a:r>
          </a:p>
          <a:p>
            <a:pPr marL="266400" indent="265176" algn="just">
              <a:buNone/>
            </a:pPr>
            <a:r>
              <a:rPr lang="ru-RU" sz="1400" dirty="0" smtClean="0">
                <a:latin typeface="Times New Roman" pitchFamily="18" charset="0"/>
                <a:cs typeface="Times New Roman" pitchFamily="18" charset="0"/>
              </a:rPr>
              <a:t>- создание благоприятных условий для расширения производства, новых рабочих мест;</a:t>
            </a:r>
          </a:p>
          <a:p>
            <a:pPr marL="266400" indent="265176" algn="just">
              <a:buNone/>
            </a:pPr>
            <a:r>
              <a:rPr lang="ru-RU" sz="1400" dirty="0" smtClean="0">
                <a:latin typeface="Times New Roman" pitchFamily="18" charset="0"/>
                <a:cs typeface="Times New Roman" pitchFamily="18" charset="0"/>
              </a:rPr>
              <a:t>- организация эффективного взаимодействия с предприятиями Можайского городского округа Московской области по улучшению финансово-экономического состояния, увеличению темпов производства, обеспечению роста налогооблагаемой базы;</a:t>
            </a:r>
          </a:p>
          <a:p>
            <a:pPr marL="266400" indent="265176" algn="just">
              <a:buNone/>
            </a:pPr>
            <a:r>
              <a:rPr lang="ru-RU" sz="1400" dirty="0" smtClean="0">
                <a:latin typeface="Times New Roman" pitchFamily="18" charset="0"/>
                <a:cs typeface="Times New Roman" pitchFamily="18" charset="0"/>
              </a:rPr>
              <a:t>- содействие дальнейшему развитию субъектов малого предпринимательства с целью увеличения налогового потенциала;</a:t>
            </a:r>
          </a:p>
          <a:p>
            <a:pPr marL="266400" indent="265176" algn="just">
              <a:buNone/>
            </a:pPr>
            <a:r>
              <a:rPr lang="ru-RU" sz="1400" dirty="0" smtClean="0">
                <a:latin typeface="Times New Roman" pitchFamily="18" charset="0"/>
                <a:cs typeface="Times New Roman" pitchFamily="18" charset="0"/>
              </a:rPr>
              <a:t>- организация работы по проведению мероприятий по легализации оплаты труда и обеспечению полноты поступления в бюджет Можайского городского округа Московской области налога на доходы физических лиц;</a:t>
            </a:r>
          </a:p>
          <a:p>
            <a:pPr marL="266400" indent="265176" algn="just">
              <a:buNone/>
            </a:pPr>
            <a:r>
              <a:rPr lang="ru-RU" sz="1400" dirty="0" smtClean="0">
                <a:latin typeface="Times New Roman" pitchFamily="18" charset="0"/>
                <a:cs typeface="Times New Roman" pitchFamily="18" charset="0"/>
              </a:rPr>
              <a:t>- проведение мероприятий по повышению эффективности управления муниципальной собственностью, в том числе за счет повышения качества </a:t>
            </a:r>
            <a:r>
              <a:rPr lang="ru-RU" sz="1400" dirty="0" err="1" smtClean="0">
                <a:latin typeface="Times New Roman" pitchFamily="18" charset="0"/>
                <a:cs typeface="Times New Roman" pitchFamily="18" charset="0"/>
              </a:rPr>
              <a:t>претензионно-исковой</a:t>
            </a:r>
            <a:r>
              <a:rPr lang="ru-RU" sz="1400" dirty="0" smtClean="0">
                <a:latin typeface="Times New Roman" pitchFamily="18" charset="0"/>
                <a:cs typeface="Times New Roman" pitchFamily="18" charset="0"/>
              </a:rPr>
              <a:t> работы с неплательщиками;</a:t>
            </a:r>
          </a:p>
          <a:p>
            <a:pPr marL="266400" indent="265176" algn="just">
              <a:buNone/>
            </a:pPr>
            <a:r>
              <a:rPr lang="ru-RU" sz="1400" dirty="0" smtClean="0">
                <a:latin typeface="Times New Roman" pitchFamily="18" charset="0"/>
                <a:cs typeface="Times New Roman" pitchFamily="18" charset="0"/>
              </a:rPr>
              <a:t>-  проведение ежегодной оценки эффективности налоговых расходов;</a:t>
            </a:r>
          </a:p>
          <a:p>
            <a:pPr marL="266400" indent="265176" algn="just">
              <a:buNone/>
            </a:pPr>
            <a:r>
              <a:rPr lang="ru-RU" sz="1400" dirty="0" smtClean="0">
                <a:latin typeface="Times New Roman" pitchFamily="18" charset="0"/>
                <a:cs typeface="Times New Roman" pitchFamily="18" charset="0"/>
              </a:rPr>
              <a:t>- сохранение в Можайском городском округе Московской области эффективных налоговых льгот.</a:t>
            </a:r>
          </a:p>
        </p:txBody>
      </p:sp>
      <p:pic>
        <p:nvPicPr>
          <p:cNvPr id="25603" name="Рисунок 32" descr="Описание: Можайск-ГО-ПП-01"/>
          <p:cNvPicPr>
            <a:picLocks noChangeAspect="1" noChangeArrowheads="1"/>
          </p:cNvPicPr>
          <p:nvPr/>
        </p:nvPicPr>
        <p:blipFill>
          <a:blip r:embed="rId2"/>
          <a:srcRect/>
          <a:stretch>
            <a:fillRect/>
          </a:stretch>
        </p:blipFill>
        <p:spPr bwMode="auto">
          <a:xfrm>
            <a:off x="466751" y="466744"/>
            <a:ext cx="714375" cy="857250"/>
          </a:xfrm>
          <a:prstGeom prst="rect">
            <a:avLst/>
          </a:prstGeom>
          <a:noFill/>
          <a:ln w="9525">
            <a:noFill/>
            <a:miter lim="800000"/>
            <a:headEnd/>
            <a:tailEnd/>
          </a:ln>
        </p:spPr>
      </p:pic>
      <p:sp>
        <p:nvSpPr>
          <p:cNvPr id="25604" name="Прямоугольник 4"/>
          <p:cNvSpPr>
            <a:spLocks noChangeArrowheads="1"/>
          </p:cNvSpPr>
          <p:nvPr/>
        </p:nvSpPr>
        <p:spPr bwMode="auto">
          <a:xfrm>
            <a:off x="6502375" y="6524604"/>
            <a:ext cx="2368550" cy="304800"/>
          </a:xfrm>
          <a:prstGeom prst="rect">
            <a:avLst/>
          </a:prstGeom>
          <a:noFill/>
          <a:ln w="9525">
            <a:noFill/>
            <a:miter lim="800000"/>
            <a:headEnd/>
            <a:tailEnd/>
          </a:ln>
        </p:spPr>
        <p:txBody>
          <a:bodyPr wrap="none">
            <a:spAutoFit/>
          </a:bodyPr>
          <a:lstStyle/>
          <a:p>
            <a:pPr algn="r"/>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1071563" y="485775"/>
            <a:ext cx="7596187" cy="585788"/>
          </a:xfrm>
          <a:solidFill>
            <a:srgbClr val="DAB1EB"/>
          </a:solidFill>
        </p:spPr>
        <p:txBody>
          <a:bodyPr/>
          <a:lstStyle/>
          <a:p>
            <a:pPr algn="ctr"/>
            <a:r>
              <a:rPr lang="ru-RU" altLang="ru-RU" sz="1600" dirty="0" smtClean="0">
                <a:latin typeface="Times New Roman" pitchFamily="18" charset="0"/>
                <a:cs typeface="Times New Roman" pitchFamily="18" charset="0"/>
              </a:rPr>
              <a:t>Информация об общественно значимых проектах, реализуемых на территории Можайского городского округа Московской области</a:t>
            </a:r>
          </a:p>
        </p:txBody>
      </p:sp>
      <p:graphicFrame>
        <p:nvGraphicFramePr>
          <p:cNvPr id="53278" name="Group 30"/>
          <p:cNvGraphicFramePr>
            <a:graphicFrameLocks noGrp="1"/>
          </p:cNvGraphicFramePr>
          <p:nvPr>
            <p:ph idx="1"/>
          </p:nvPr>
        </p:nvGraphicFramePr>
        <p:xfrm>
          <a:off x="412747" y="1268443"/>
          <a:ext cx="8331204" cy="4749039"/>
        </p:xfrm>
        <a:graphic>
          <a:graphicData uri="http://schemas.openxmlformats.org/drawingml/2006/table">
            <a:tbl>
              <a:tblPr/>
              <a:tblGrid>
                <a:gridCol w="291692"/>
                <a:gridCol w="1191540"/>
                <a:gridCol w="696155"/>
                <a:gridCol w="640815"/>
                <a:gridCol w="768977"/>
                <a:gridCol w="647362"/>
                <a:gridCol w="705977"/>
                <a:gridCol w="635379"/>
                <a:gridCol w="705977"/>
                <a:gridCol w="564781"/>
                <a:gridCol w="1482549"/>
              </a:tblGrid>
              <a:tr h="355600">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проекта </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Место реализации проекта</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Срок ввода объекта (год)</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Объем финансирования, всего (тыс.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в том числе по годам, сумма (тыс.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Результаты от  реализации проекта              ( в соответствии с показателями муниципальных программ)</a:t>
                      </a:r>
                      <a:endParaRPr kumimoji="0" lang="ru-RU" sz="1000" b="1" i="0" u="sng" strike="noStrike" cap="none" normalizeH="0" baseline="0" dirty="0" smtClean="0">
                        <a:ln>
                          <a:noFill/>
                        </a:ln>
                        <a:solidFill>
                          <a:srgbClr val="C00000"/>
                        </a:solidFill>
                        <a:effectLst/>
                        <a:latin typeface="Times New Roman" pitchFamily="18" charset="0"/>
                        <a:cs typeface="Times New Roman" pitchFamily="18" charset="0"/>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r>
              <a:tr h="66992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2021г 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2022г 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2023г 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2024г 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2025г</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vMerge="1">
                  <a:txBody>
                    <a:bodyPr/>
                    <a:lstStyle/>
                    <a:p>
                      <a:endParaRPr lang="ru-RU"/>
                    </a:p>
                  </a:txBody>
                  <a:tcPr/>
                </a:tc>
              </a:tr>
              <a:tr h="1246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1</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en-US" sz="800" b="0" i="0" u="none" strike="noStrike" cap="none" normalizeH="0" baseline="0" dirty="0" smtClean="0">
                          <a:ln>
                            <a:noFill/>
                          </a:ln>
                          <a:solidFill>
                            <a:schemeClr val="tx1"/>
                          </a:solidFill>
                          <a:effectLst/>
                          <a:latin typeface="Times New Roman" pitchFamily="18" charset="0"/>
                          <a:cs typeface="Times New Roman" pitchFamily="18" charset="0"/>
                        </a:rPr>
                        <a:t>Обеспечение мероприятий по переселению граждан из непригодного для проживания жилищного фонда, признанного аварийным до 01.01.2017.</a:t>
                      </a:r>
                      <a:r>
                        <a:rPr lang="ru-RU" sz="800" kern="1200" dirty="0" smtClean="0">
                          <a:solidFill>
                            <a:schemeClr val="tx1"/>
                          </a:solidFill>
                          <a:latin typeface="Times New Roman" pitchFamily="18" charset="0"/>
                          <a:ea typeface="+mn-ea"/>
                          <a:cs typeface="Times New Roman" pitchFamily="18" charset="0"/>
                        </a:rPr>
                        <a:t> (</a:t>
                      </a:r>
                      <a:r>
                        <a:rPr kumimoji="0" lang="ru-RU" altLang="en-US" sz="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Федеральный проект «Обеспечение устойчивого сокращения непригодного для проживания жилищного фонда»)</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en-US" sz="800" b="0" i="0" u="none" strike="noStrike" cap="none" normalizeH="0" baseline="0" dirty="0" smtClean="0">
                          <a:ln>
                            <a:noFill/>
                          </a:ln>
                          <a:solidFill>
                            <a:schemeClr val="tx1"/>
                          </a:solidFill>
                          <a:effectLst/>
                          <a:latin typeface="Times New Roman" pitchFamily="18" charset="0"/>
                          <a:cs typeface="Times New Roman" pitchFamily="18" charset="0"/>
                        </a:rPr>
                        <a:t>Можайский городской округ</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fontAlgn="ctr"/>
                      <a:r>
                        <a:rPr lang="ru-RU" sz="800" b="0" i="0" u="none" strike="noStrike" dirty="0">
                          <a:solidFill>
                            <a:schemeClr val="tx1"/>
                          </a:solidFill>
                          <a:latin typeface="Times New Roman" pitchFamily="18" charset="0"/>
                          <a:cs typeface="Times New Roman" pitchFamily="18" charset="0"/>
                        </a:rPr>
                        <a:t>6 156,6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fontAlgn="ctr"/>
                      <a:r>
                        <a:rPr lang="ru-RU" sz="800" b="0" i="0" u="none" strike="noStrike" dirty="0">
                          <a:solidFill>
                            <a:schemeClr val="tx1"/>
                          </a:solidFill>
                          <a:latin typeface="Times New Roman" pitchFamily="18" charset="0"/>
                          <a:cs typeface="Times New Roman" pitchFamily="18" charset="0"/>
                        </a:rPr>
                        <a:t>0,0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fontAlgn="ctr"/>
                      <a:r>
                        <a:rPr lang="ru-RU" sz="800" b="0" i="0" u="none" strike="noStrike" dirty="0">
                          <a:solidFill>
                            <a:schemeClr val="tx1"/>
                          </a:solidFill>
                          <a:latin typeface="Times New Roman" pitchFamily="18" charset="0"/>
                          <a:cs typeface="Times New Roman" pitchFamily="18" charset="0"/>
                        </a:rPr>
                        <a:t>6 156,6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fontAlgn="ctr"/>
                      <a:r>
                        <a:rPr lang="ru-RU" sz="800" b="0" i="0" u="none" strike="noStrike" dirty="0">
                          <a:solidFill>
                            <a:schemeClr val="tx1"/>
                          </a:solidFill>
                          <a:latin typeface="Times New Roman" pitchFamily="18" charset="0"/>
                          <a:cs typeface="Times New Roman" pitchFamily="18" charset="0"/>
                        </a:rPr>
                        <a:t>0,0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fontAlgn="ctr"/>
                      <a:r>
                        <a:rPr lang="ru-RU" sz="800" b="0" i="0" u="none" strike="noStrike" dirty="0">
                          <a:solidFill>
                            <a:schemeClr val="tx1"/>
                          </a:solidFill>
                          <a:latin typeface="Times New Roman" pitchFamily="18" charset="0"/>
                          <a:cs typeface="Times New Roman" pitchFamily="18" charset="0"/>
                        </a:rPr>
                        <a:t>0,0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fontAlgn="ctr"/>
                      <a:r>
                        <a:rPr lang="ru-RU" sz="800" b="0" i="0" u="none" strike="noStrike" dirty="0">
                          <a:solidFill>
                            <a:schemeClr val="tx1"/>
                          </a:solidFill>
                          <a:latin typeface="Times New Roman" pitchFamily="18" charset="0"/>
                          <a:cs typeface="Times New Roman" pitchFamily="18" charset="0"/>
                        </a:rPr>
                        <a:t>0,0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en-US" sz="800" b="0" i="0" u="none" strike="noStrike" cap="none" normalizeH="0" baseline="0" dirty="0" smtClean="0">
                          <a:ln>
                            <a:noFill/>
                          </a:ln>
                          <a:solidFill>
                            <a:schemeClr val="tx1"/>
                          </a:solidFill>
                          <a:effectLst/>
                          <a:latin typeface="Times New Roman" pitchFamily="18" charset="0"/>
                          <a:cs typeface="Times New Roman" pitchFamily="18" charset="0"/>
                        </a:rPr>
                        <a:t>Количество граждан, расселенных из непригодного для проживания жилищного фонда, признанного аварийными до 01.01.2017 года  составило 0,039 тыс. человек.</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en-US" sz="800" b="0" i="0" u="none" strike="noStrike" cap="none" normalizeH="0" baseline="0" dirty="0" smtClean="0">
                          <a:ln>
                            <a:noFill/>
                          </a:ln>
                          <a:solidFill>
                            <a:schemeClr val="tx1"/>
                          </a:solidFill>
                          <a:effectLst/>
                          <a:latin typeface="Times New Roman" pitchFamily="18" charset="0"/>
                          <a:cs typeface="Times New Roman" pitchFamily="18" charset="0"/>
                        </a:rPr>
                        <a:t>Количество квадратных метров непригодного для проживания жилищного фонда, признанного аварийным  до 01.01.2017 года  составило  0,3007 тыс. кв.м</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r>
              <a:tr h="1246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2</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449263" rtl="0" eaLnBrk="0" fontAlgn="base" latinLnBrk="0" hangingPunct="1">
                        <a:lnSpc>
                          <a:spcPct val="93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800" b="0" i="0" u="none" strike="noStrike" cap="none" normalizeH="0" baseline="0" dirty="0" smtClean="0">
                          <a:ln>
                            <a:noFill/>
                          </a:ln>
                          <a:solidFill>
                            <a:schemeClr val="tx1"/>
                          </a:solidFill>
                          <a:effectLst/>
                          <a:latin typeface="Times New Roman" pitchFamily="18" charset="0"/>
                          <a:ea typeface="Microsoft YaHei" charset="-122"/>
                          <a:cs typeface="Arial" charset="0"/>
                        </a:rPr>
                        <a:t>Обеспечение мероприятий по переселению граждан из аварийного жилищного фонда, признанного таковым  после 01.01.2017.</a:t>
                      </a:r>
                      <a:r>
                        <a:rPr kumimoji="0" lang="ru-RU" altLang="en-US" sz="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 (Федеральный проект «Обеспечение устойчивого сокращения непригодного для проживания жилищного фонда»)</a:t>
                      </a:r>
                      <a:endParaRPr kumimoji="0" lang="ru-RU" sz="800" b="0" i="0" u="none" strike="noStrike" cap="none" normalizeH="0" baseline="0" dirty="0" smtClean="0">
                        <a:ln>
                          <a:noFill/>
                        </a:ln>
                        <a:solidFill>
                          <a:schemeClr val="tx1"/>
                        </a:solidFill>
                        <a:effectLst/>
                        <a:latin typeface="Times New Roman" pitchFamily="18" charset="0"/>
                        <a:ea typeface="Microsoft YaHei" charset="-122"/>
                        <a:cs typeface="Arial" charset="0"/>
                      </a:endParaRPr>
                    </a:p>
                  </a:txBody>
                  <a:tcPr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altLang="en-US" sz="800" b="0" i="0" u="none" strike="noStrike" cap="none" normalizeH="0" baseline="0" dirty="0" smtClean="0">
                          <a:ln>
                            <a:noFill/>
                          </a:ln>
                          <a:solidFill>
                            <a:schemeClr val="tx1"/>
                          </a:solidFill>
                          <a:effectLst/>
                          <a:latin typeface="Times New Roman" pitchFamily="18" charset="0"/>
                          <a:cs typeface="Times New Roman" pitchFamily="18" charset="0"/>
                        </a:rPr>
                        <a:t>Можайский городской округ</a:t>
                      </a:r>
                    </a:p>
                  </a:txBody>
                  <a:tcPr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fontAlgn="ctr"/>
                      <a:r>
                        <a:rPr lang="ru-RU" sz="800" b="0" i="0" u="none" strike="noStrike" dirty="0">
                          <a:solidFill>
                            <a:schemeClr val="tx1"/>
                          </a:solidFill>
                          <a:latin typeface="Times New Roman"/>
                        </a:rPr>
                        <a:t>72 977,2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fontAlgn="ctr"/>
                      <a:r>
                        <a:rPr lang="ru-RU" sz="800" b="0" i="0" u="none" strike="noStrike" dirty="0">
                          <a:solidFill>
                            <a:schemeClr val="tx1"/>
                          </a:solidFill>
                          <a:latin typeface="Times New Roman"/>
                        </a:rPr>
                        <a:t>3 989,6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fontAlgn="ctr"/>
                      <a:r>
                        <a:rPr lang="ru-RU" sz="800" b="0" i="0" u="none" strike="noStrike" dirty="0">
                          <a:solidFill>
                            <a:schemeClr val="tx1"/>
                          </a:solidFill>
                          <a:latin typeface="Times New Roman"/>
                        </a:rPr>
                        <a:t>26 312,1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fontAlgn="ctr"/>
                      <a:r>
                        <a:rPr lang="ru-RU" sz="800" b="0" i="0" u="none" strike="noStrike" dirty="0">
                          <a:solidFill>
                            <a:schemeClr val="tx1"/>
                          </a:solidFill>
                          <a:latin typeface="Times New Roman"/>
                        </a:rPr>
                        <a:t>41 551,5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fontAlgn="ctr"/>
                      <a:r>
                        <a:rPr lang="ru-RU" sz="800" b="0" i="0" u="none" strike="noStrike" dirty="0">
                          <a:solidFill>
                            <a:schemeClr val="tx1"/>
                          </a:solidFill>
                          <a:latin typeface="Times New Roman"/>
                        </a:rPr>
                        <a:t>1 000,0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fontAlgn="ctr"/>
                      <a:r>
                        <a:rPr lang="ru-RU" sz="800" b="0" i="0" u="none" strike="noStrike" dirty="0">
                          <a:solidFill>
                            <a:schemeClr val="tx1"/>
                          </a:solidFill>
                          <a:latin typeface="Times New Roman"/>
                        </a:rPr>
                        <a:t>0,0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800" b="0" i="0" u="none" strike="noStrike" cap="none" normalizeH="0" baseline="0" dirty="0" smtClean="0">
                          <a:ln>
                            <a:noFill/>
                          </a:ln>
                          <a:solidFill>
                            <a:schemeClr val="tx1"/>
                          </a:solidFill>
                          <a:effectLst/>
                          <a:latin typeface="Times New Roman" pitchFamily="18" charset="0"/>
                          <a:cs typeface="Times New Roman" pitchFamily="18" charset="0"/>
                        </a:rPr>
                        <a:t>Количество граждан, расселенных из непригодного для проживания жилищного фонда, признанного аварийными после 01.01.2017 года  составило 0,174 тыс. человек.</a:t>
                      </a:r>
                    </a:p>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altLang="en-US" sz="800" b="0" i="0" u="none" strike="noStrike" cap="none" normalizeH="0" baseline="0" dirty="0" smtClean="0">
                          <a:ln>
                            <a:noFill/>
                          </a:ln>
                          <a:solidFill>
                            <a:schemeClr val="tx1"/>
                          </a:solidFill>
                          <a:effectLst/>
                          <a:latin typeface="Times New Roman" pitchFamily="18" charset="0"/>
                          <a:cs typeface="Times New Roman" pitchFamily="18" charset="0"/>
                        </a:rPr>
                        <a:t>Количество квадратных метров непригодного для проживания жилищного фонда, признанного аварийным  после 01.01.2017 года  составило 0,32567 тыс. м2</a:t>
                      </a:r>
                    </a:p>
                  </a:txBody>
                  <a:tcPr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r>
            </a:tbl>
          </a:graphicData>
        </a:graphic>
      </p:graphicFrame>
      <p:sp>
        <p:nvSpPr>
          <p:cNvPr id="4152" name="Прямоугольник 5"/>
          <p:cNvSpPr>
            <a:spLocks noChangeArrowheads="1"/>
          </p:cNvSpPr>
          <p:nvPr/>
        </p:nvSpPr>
        <p:spPr bwMode="auto">
          <a:xfrm>
            <a:off x="6215074" y="6488113"/>
            <a:ext cx="2500301" cy="304800"/>
          </a:xfrm>
          <a:prstGeom prst="rect">
            <a:avLst/>
          </a:prstGeom>
          <a:noFill/>
          <a:ln w="9525">
            <a:noFill/>
            <a:miter lim="800000"/>
            <a:headEnd/>
            <a:tailEnd/>
          </a:ln>
        </p:spPr>
        <p:txBody>
          <a:bodyPr wrap="square">
            <a:spAutoFit/>
          </a:bodyPr>
          <a:lstStyle/>
          <a:p>
            <a:pPr algn="r" eaLnBrk="1" hangingPunct="1"/>
            <a:r>
              <a:rPr lang="ru-RU" altLang="ru-RU" sz="1400" i="1" dirty="0">
                <a:solidFill>
                  <a:srgbClr val="000072"/>
                </a:solidFill>
                <a:latin typeface="Times New Roman" pitchFamily="18" charset="0"/>
                <a:cs typeface="Times New Roman" pitchFamily="18" charset="0"/>
              </a:rPr>
              <a:t>Можайский городской округ</a:t>
            </a:r>
            <a:endParaRPr lang="ru-RU" altLang="ru-RU" sz="1400" dirty="0">
              <a:latin typeface="Times New Roman" pitchFamily="18" charset="0"/>
              <a:cs typeface="Times New Roman" pitchFamily="18" charset="0"/>
            </a:endParaRPr>
          </a:p>
        </p:txBody>
      </p:sp>
      <p:pic>
        <p:nvPicPr>
          <p:cNvPr id="6" name="Рисунок 32" descr="Описание: Можайск-ГО-ПП-01"/>
          <p:cNvPicPr>
            <a:picLocks noChangeAspect="1" noChangeArrowheads="1"/>
          </p:cNvPicPr>
          <p:nvPr/>
        </p:nvPicPr>
        <p:blipFill>
          <a:blip r:embed="rId2" cstate="print"/>
          <a:srcRect/>
          <a:stretch>
            <a:fillRect/>
          </a:stretch>
        </p:blipFill>
        <p:spPr bwMode="auto">
          <a:xfrm>
            <a:off x="458509" y="485775"/>
            <a:ext cx="592511" cy="651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1123949" y="428603"/>
            <a:ext cx="7605713" cy="714381"/>
          </a:xfrm>
          <a:solidFill>
            <a:srgbClr val="DAB1EB"/>
          </a:solidFill>
        </p:spPr>
        <p:txBody>
          <a:bodyPr/>
          <a:lstStyle/>
          <a:p>
            <a:pPr algn="ctr"/>
            <a:r>
              <a:rPr lang="ru-RU" altLang="ru-RU" sz="1600" smtClean="0">
                <a:latin typeface="Times New Roman" pitchFamily="18" charset="0"/>
                <a:cs typeface="Times New Roman" pitchFamily="18" charset="0"/>
              </a:rPr>
              <a:t>Информация об общественно значимых проектах, реализуемых на территории Можайского городского округа Московской области</a:t>
            </a:r>
          </a:p>
        </p:txBody>
      </p:sp>
      <p:graphicFrame>
        <p:nvGraphicFramePr>
          <p:cNvPr id="53278" name="Group 30"/>
          <p:cNvGraphicFramePr>
            <a:graphicFrameLocks noGrp="1"/>
          </p:cNvGraphicFramePr>
          <p:nvPr>
            <p:ph idx="1"/>
          </p:nvPr>
        </p:nvGraphicFramePr>
        <p:xfrm>
          <a:off x="390526" y="1225566"/>
          <a:ext cx="8334121" cy="5185456"/>
        </p:xfrm>
        <a:graphic>
          <a:graphicData uri="http://schemas.openxmlformats.org/drawingml/2006/table">
            <a:tbl>
              <a:tblPr/>
              <a:tblGrid>
                <a:gridCol w="291794"/>
                <a:gridCol w="1191957"/>
                <a:gridCol w="696399"/>
                <a:gridCol w="641039"/>
                <a:gridCol w="769246"/>
                <a:gridCol w="647588"/>
                <a:gridCol w="706224"/>
                <a:gridCol w="635602"/>
                <a:gridCol w="706224"/>
                <a:gridCol w="564979"/>
                <a:gridCol w="1483069"/>
              </a:tblGrid>
              <a:tr h="355600">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проекта </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Место реализации проекта</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Срок ввода объекта (год)</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Объем финансирования, всего (тыс.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в том числе по годам, сумма (тыс.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Результаты от  реализации проекта             ( в соответствии с показателями муниципальных программ)</a:t>
                      </a:r>
                      <a:endParaRPr kumimoji="0" lang="ru-RU" sz="1000" b="1" i="0" u="sng" strike="noStrike" cap="none" normalizeH="0" baseline="0" dirty="0" smtClean="0">
                        <a:ln>
                          <a:noFill/>
                        </a:ln>
                        <a:solidFill>
                          <a:srgbClr val="C00000"/>
                        </a:solidFill>
                        <a:effectLst/>
                        <a:latin typeface="Times New Roman" pitchFamily="18" charset="0"/>
                        <a:cs typeface="Times New Roman" pitchFamily="18" charset="0"/>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r>
              <a:tr h="66992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2021г 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2022г 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2023г 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2024г 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2025г</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vMerge="1">
                  <a:txBody>
                    <a:bodyPr/>
                    <a:lstStyle/>
                    <a:p>
                      <a:endParaRPr lang="ru-RU"/>
                    </a:p>
                  </a:txBody>
                  <a:tcPr/>
                </a:tc>
              </a:tr>
              <a:tr h="1246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3</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800" b="0" kern="1200" dirty="0" smtClean="0">
                          <a:solidFill>
                            <a:schemeClr val="tx1"/>
                          </a:solidFill>
                          <a:latin typeface="Times New Roman" pitchFamily="18" charset="0"/>
                          <a:ea typeface="+mn-ea"/>
                          <a:cs typeface="Times New Roman" pitchFamily="18" charset="0"/>
                        </a:rPr>
                        <a:t>Общеобразовательная школа на 275 мест по адресу: Московская область, Можайский городской</a:t>
                      </a:r>
                      <a:r>
                        <a:rPr lang="ru-RU" sz="800" b="0" kern="1200" baseline="0" dirty="0" smtClean="0">
                          <a:solidFill>
                            <a:schemeClr val="tx1"/>
                          </a:solidFill>
                          <a:latin typeface="Times New Roman" pitchFamily="18" charset="0"/>
                          <a:ea typeface="+mn-ea"/>
                          <a:cs typeface="Times New Roman" pitchFamily="18" charset="0"/>
                        </a:rPr>
                        <a:t> округ</a:t>
                      </a:r>
                      <a:r>
                        <a:rPr lang="ru-RU" sz="800" b="0" kern="1200" dirty="0" smtClean="0">
                          <a:solidFill>
                            <a:schemeClr val="tx1"/>
                          </a:solidFill>
                          <a:latin typeface="Times New Roman" pitchFamily="18" charset="0"/>
                          <a:ea typeface="+mn-ea"/>
                          <a:cs typeface="Times New Roman" pitchFamily="18" charset="0"/>
                        </a:rPr>
                        <a:t>, с. </a:t>
                      </a:r>
                      <a:r>
                        <a:rPr lang="ru-RU" sz="800" b="0" kern="1200" dirty="0" err="1" smtClean="0">
                          <a:solidFill>
                            <a:schemeClr val="tx1"/>
                          </a:solidFill>
                          <a:latin typeface="Times New Roman" pitchFamily="18" charset="0"/>
                          <a:ea typeface="+mn-ea"/>
                          <a:cs typeface="Times New Roman" pitchFamily="18" charset="0"/>
                        </a:rPr>
                        <a:t>Тропарево</a:t>
                      </a:r>
                      <a:r>
                        <a:rPr lang="ru-RU" sz="800" b="0" kern="1200" dirty="0" smtClean="0">
                          <a:solidFill>
                            <a:schemeClr val="tx1"/>
                          </a:solidFill>
                          <a:latin typeface="Times New Roman" pitchFamily="18" charset="0"/>
                          <a:ea typeface="+mn-ea"/>
                          <a:cs typeface="Times New Roman" pitchFamily="18" charset="0"/>
                        </a:rPr>
                        <a:t>, ул. Школьная</a:t>
                      </a:r>
                      <a:r>
                        <a:rPr lang="ru-RU" sz="800" b="0" kern="1200" baseline="0" dirty="0" smtClean="0">
                          <a:solidFill>
                            <a:schemeClr val="tx1"/>
                          </a:solidFill>
                          <a:latin typeface="Times New Roman" pitchFamily="18" charset="0"/>
                          <a:ea typeface="+mn-ea"/>
                          <a:cs typeface="Times New Roman" pitchFamily="18" charset="0"/>
                        </a:rPr>
                        <a:t> (ПИР и строительство). (</a:t>
                      </a:r>
                      <a:r>
                        <a:rPr kumimoji="0" lang="ru-RU" altLang="en-US" sz="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Федеральный проект  «</a:t>
                      </a:r>
                      <a:r>
                        <a:rPr lang="ru-RU" sz="800" b="0" kern="1200" dirty="0" smtClean="0">
                          <a:solidFill>
                            <a:schemeClr val="tx1"/>
                          </a:solidFill>
                          <a:latin typeface="Times New Roman" pitchFamily="18" charset="0"/>
                          <a:ea typeface="+mn-ea"/>
                          <a:cs typeface="Times New Roman" pitchFamily="18" charset="0"/>
                        </a:rPr>
                        <a:t>Современная школа»)</a:t>
                      </a:r>
                      <a:endParaRPr lang="ru-RU" altLang="en-US" sz="800" b="0" kern="1200" dirty="0" smtClean="0">
                        <a:solidFill>
                          <a:schemeClr val="tx1"/>
                        </a:solidFill>
                        <a:latin typeface="Times New Roman" pitchFamily="18" charset="0"/>
                        <a:ea typeface="+mn-ea"/>
                        <a:cs typeface="Times New Roman" pitchFamily="18" charset="0"/>
                      </a:endParaRP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800" b="0" kern="1200" dirty="0" smtClean="0">
                          <a:solidFill>
                            <a:schemeClr val="tx1"/>
                          </a:solidFill>
                          <a:latin typeface="Times New Roman" pitchFamily="18" charset="0"/>
                          <a:ea typeface="+mn-ea"/>
                          <a:cs typeface="Times New Roman" pitchFamily="18" charset="0"/>
                        </a:rPr>
                        <a:t>Московская область, Можайский </a:t>
                      </a:r>
                      <a:r>
                        <a:rPr lang="ru-RU" sz="800" b="0" kern="1200" baseline="0" dirty="0" smtClean="0">
                          <a:solidFill>
                            <a:schemeClr val="tx1"/>
                          </a:solidFill>
                          <a:latin typeface="Times New Roman" pitchFamily="18" charset="0"/>
                          <a:ea typeface="+mn-ea"/>
                          <a:cs typeface="Times New Roman" pitchFamily="18" charset="0"/>
                        </a:rPr>
                        <a:t> городской округ</a:t>
                      </a:r>
                      <a:r>
                        <a:rPr lang="ru-RU" sz="800" b="0" kern="1200" dirty="0" smtClean="0">
                          <a:solidFill>
                            <a:schemeClr val="tx1"/>
                          </a:solidFill>
                          <a:latin typeface="Times New Roman" pitchFamily="18" charset="0"/>
                          <a:ea typeface="+mn-ea"/>
                          <a:cs typeface="Times New Roman" pitchFamily="18" charset="0"/>
                        </a:rPr>
                        <a:t>, с. </a:t>
                      </a:r>
                      <a:r>
                        <a:rPr lang="ru-RU" sz="800" b="0" kern="1200" dirty="0" err="1" smtClean="0">
                          <a:solidFill>
                            <a:schemeClr val="tx1"/>
                          </a:solidFill>
                          <a:latin typeface="Times New Roman" pitchFamily="18" charset="0"/>
                          <a:ea typeface="+mn-ea"/>
                          <a:cs typeface="Times New Roman" pitchFamily="18" charset="0"/>
                        </a:rPr>
                        <a:t>Тропарево</a:t>
                      </a:r>
                      <a:r>
                        <a:rPr lang="ru-RU" sz="800" b="0" kern="1200" dirty="0" smtClean="0">
                          <a:solidFill>
                            <a:schemeClr val="tx1"/>
                          </a:solidFill>
                          <a:latin typeface="Times New Roman" pitchFamily="18" charset="0"/>
                          <a:ea typeface="+mn-ea"/>
                          <a:cs typeface="Times New Roman" pitchFamily="18" charset="0"/>
                        </a:rPr>
                        <a:t>, ул. Школьная</a:t>
                      </a:r>
                      <a:endParaRPr kumimoji="0" lang="ru-RU" altLang="en-US" sz="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smtClean="0">
                          <a:ln>
                            <a:noFill/>
                          </a:ln>
                          <a:solidFill>
                            <a:schemeClr val="tx1"/>
                          </a:solidFill>
                          <a:effectLst/>
                          <a:latin typeface="Times New Roman" pitchFamily="18" charset="0"/>
                          <a:cs typeface="Times New Roman" pitchFamily="18" charset="0"/>
                        </a:rPr>
                        <a:t>2021</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fontAlgn="ctr"/>
                      <a:r>
                        <a:rPr lang="ru-RU" sz="900" b="0" i="0" u="none" strike="noStrike" dirty="0">
                          <a:solidFill>
                            <a:schemeClr val="tx1"/>
                          </a:solidFill>
                          <a:latin typeface="Times New Roman"/>
                        </a:rPr>
                        <a:t>184 522,1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fontAlgn="ctr"/>
                      <a:r>
                        <a:rPr lang="ru-RU" sz="900" b="0" i="0" u="none" strike="noStrike" dirty="0">
                          <a:solidFill>
                            <a:schemeClr val="tx1"/>
                          </a:solidFill>
                          <a:latin typeface="Times New Roman"/>
                        </a:rPr>
                        <a:t>62 405,2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fontAlgn="ctr"/>
                      <a:r>
                        <a:rPr lang="ru-RU" sz="900" b="0" i="0" u="none" strike="noStrike" dirty="0">
                          <a:solidFill>
                            <a:schemeClr val="tx1"/>
                          </a:solidFill>
                          <a:latin typeface="Times New Roman"/>
                        </a:rPr>
                        <a:t>0,0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fontAlgn="ctr"/>
                      <a:r>
                        <a:rPr lang="ru-RU" sz="900" b="0" i="0" u="none" strike="noStrike" dirty="0">
                          <a:solidFill>
                            <a:schemeClr val="tx1"/>
                          </a:solidFill>
                          <a:latin typeface="Times New Roman"/>
                        </a:rPr>
                        <a:t>0,0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fontAlgn="ctr"/>
                      <a:r>
                        <a:rPr lang="ru-RU" sz="900" b="0" i="0" u="none" strike="noStrike" dirty="0">
                          <a:solidFill>
                            <a:schemeClr val="tx1"/>
                          </a:solidFill>
                          <a:latin typeface="Times New Roman"/>
                        </a:rPr>
                        <a:t>0,0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fontAlgn="ctr"/>
                      <a:r>
                        <a:rPr lang="ru-RU" sz="900" b="0" i="0" u="none" strike="noStrike" dirty="0">
                          <a:solidFill>
                            <a:schemeClr val="tx1"/>
                          </a:solidFill>
                          <a:latin typeface="Times New Roman"/>
                        </a:rPr>
                        <a:t>0,0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Введен  в эксплуатацию объект образования  (1ед.)</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r>
              <a:tr h="10488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4</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449263" rtl="0" eaLnBrk="0" fontAlgn="base" latinLnBrk="0" hangingPunct="1">
                        <a:lnSpc>
                          <a:spcPct val="93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800" b="0" kern="1200" dirty="0" smtClean="0">
                          <a:solidFill>
                            <a:schemeClr val="tx1"/>
                          </a:solidFill>
                          <a:latin typeface="Times New Roman" pitchFamily="18" charset="0"/>
                          <a:ea typeface="+mn-ea"/>
                          <a:cs typeface="Times New Roman" pitchFamily="18" charset="0"/>
                        </a:rPr>
                        <a:t>Школа на 550 мест по адресу: Московская область, г. Можайск, ул. Полянка </a:t>
                      </a:r>
                      <a:r>
                        <a:rPr lang="ru-RU" sz="800" b="0" kern="1200" baseline="0" dirty="0" smtClean="0">
                          <a:solidFill>
                            <a:schemeClr val="tx1"/>
                          </a:solidFill>
                          <a:latin typeface="Times New Roman" pitchFamily="18" charset="0"/>
                          <a:ea typeface="+mn-ea"/>
                          <a:cs typeface="Times New Roman" pitchFamily="18" charset="0"/>
                        </a:rPr>
                        <a:t>(ПИР и строительство)</a:t>
                      </a:r>
                      <a:r>
                        <a:rPr kumimoji="0" lang="ru-RU" altLang="en-US" sz="800" b="0" i="0" u="none" strike="noStrike" kern="1200" cap="none" normalizeH="0" baseline="0" dirty="0" smtClean="0">
                          <a:ln>
                            <a:noFill/>
                          </a:ln>
                          <a:solidFill>
                            <a:schemeClr val="tx1"/>
                          </a:solidFill>
                          <a:effectLst/>
                          <a:latin typeface="Times New Roman" pitchFamily="18" charset="0"/>
                          <a:ea typeface="+mn-ea"/>
                          <a:cs typeface="Times New Roman" pitchFamily="18" charset="0"/>
                        </a:rPr>
                        <a:t> . (Федеральный проект  «</a:t>
                      </a:r>
                      <a:r>
                        <a:rPr lang="ru-RU" sz="800" b="0" kern="1200" dirty="0" smtClean="0">
                          <a:solidFill>
                            <a:schemeClr val="tx1"/>
                          </a:solidFill>
                          <a:latin typeface="Times New Roman" pitchFamily="18" charset="0"/>
                          <a:ea typeface="+mn-ea"/>
                          <a:cs typeface="Times New Roman" pitchFamily="18" charset="0"/>
                        </a:rPr>
                        <a:t>Современная школа»)</a:t>
                      </a:r>
                    </a:p>
                  </a:txBody>
                  <a:tcPr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800" b="0" kern="1200" dirty="0" smtClean="0">
                          <a:solidFill>
                            <a:schemeClr val="tx1"/>
                          </a:solidFill>
                          <a:latin typeface="Times New Roman" pitchFamily="18" charset="0"/>
                          <a:ea typeface="+mn-ea"/>
                          <a:cs typeface="Times New Roman" pitchFamily="18" charset="0"/>
                        </a:rPr>
                        <a:t>Московская область, г. Можайск, ул. Полянка</a:t>
                      </a:r>
                    </a:p>
                  </a:txBody>
                  <a:tcPr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2022</a:t>
                      </a:r>
                    </a:p>
                  </a:txBody>
                  <a:tcPr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fontAlgn="ctr"/>
                      <a:r>
                        <a:rPr lang="ru-RU" sz="900" b="0" i="0" u="none" strike="noStrike" dirty="0">
                          <a:solidFill>
                            <a:schemeClr val="tx1"/>
                          </a:solidFill>
                          <a:latin typeface="Times New Roman"/>
                        </a:rPr>
                        <a:t>53 716,3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fontAlgn="ctr"/>
                      <a:r>
                        <a:rPr lang="ru-RU" sz="900" b="0" i="0" u="none" strike="noStrike" dirty="0">
                          <a:solidFill>
                            <a:schemeClr val="tx1"/>
                          </a:solidFill>
                          <a:latin typeface="Times New Roman"/>
                        </a:rPr>
                        <a:t>37 467,3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fontAlgn="ctr"/>
                      <a:r>
                        <a:rPr lang="ru-RU" sz="900" b="0" i="0" u="none" strike="noStrike" dirty="0">
                          <a:solidFill>
                            <a:schemeClr val="tx1"/>
                          </a:solidFill>
                          <a:latin typeface="Times New Roman"/>
                        </a:rPr>
                        <a:t>13 635,2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fontAlgn="ctr"/>
                      <a:r>
                        <a:rPr lang="ru-RU" sz="900" b="0" i="0" u="none" strike="noStrike" dirty="0">
                          <a:solidFill>
                            <a:schemeClr val="tx1"/>
                          </a:solidFill>
                          <a:latin typeface="Times New Roman"/>
                        </a:rPr>
                        <a:t>0,0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fontAlgn="ctr"/>
                      <a:r>
                        <a:rPr lang="ru-RU" sz="900" b="0" i="0" u="none" strike="noStrike" dirty="0">
                          <a:solidFill>
                            <a:schemeClr val="tx1"/>
                          </a:solidFill>
                          <a:latin typeface="Times New Roman"/>
                        </a:rPr>
                        <a:t>0,0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fontAlgn="ctr"/>
                      <a:r>
                        <a:rPr lang="ru-RU" sz="900" b="0" i="0" u="none" strike="noStrike" dirty="0">
                          <a:solidFill>
                            <a:schemeClr val="tx1"/>
                          </a:solidFill>
                          <a:latin typeface="Times New Roman"/>
                        </a:rPr>
                        <a:t>0,0  </a:t>
                      </a:r>
                    </a:p>
                  </a:txBody>
                  <a:tcPr marL="9525" marR="9525" marT="9525"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Введен  в эксплуатацию объект образования  (1ед.)</a:t>
                      </a:r>
                    </a:p>
                  </a:txBody>
                  <a:tcPr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r>
              <a:tr h="1246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5</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cs typeface="Times New Roman" pitchFamily="18" charset="0"/>
                        </a:rPr>
                        <a:t>Строительство Физкультурно-оздоровительного комплекса с универсальным спортивным залом, Московская область, г. Можайск, ул. 1-я Железнодорожная (ПИР и строительство).  (</a:t>
                      </a:r>
                      <a:r>
                        <a:rPr kumimoji="0" lang="ru-RU" altLang="en-US" sz="800" b="0" i="0" u="none" strike="noStrike" cap="none" normalizeH="0" baseline="0" dirty="0" smtClean="0">
                          <a:ln>
                            <a:noFill/>
                          </a:ln>
                          <a:solidFill>
                            <a:schemeClr val="tx1"/>
                          </a:solidFill>
                          <a:effectLst/>
                          <a:latin typeface="Times New Roman" pitchFamily="18" charset="0"/>
                          <a:cs typeface="Times New Roman" pitchFamily="18" charset="0"/>
                        </a:rPr>
                        <a:t>Федеральный проект  </a:t>
                      </a:r>
                      <a:r>
                        <a:rPr kumimoji="0" lang="ru-RU" sz="800" b="0" i="0" u="none" strike="noStrike" cap="none" normalizeH="0" baseline="0" dirty="0" smtClean="0">
                          <a:ln>
                            <a:noFill/>
                          </a:ln>
                          <a:solidFill>
                            <a:schemeClr val="tx1"/>
                          </a:solidFill>
                          <a:effectLst/>
                          <a:latin typeface="Times New Roman" pitchFamily="18" charset="0"/>
                          <a:cs typeface="Times New Roman" pitchFamily="18" charset="0"/>
                        </a:rPr>
                        <a:t>«Спорт-норма жизни»)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Arial" charset="0"/>
                          <a:cs typeface="Arial" charset="0"/>
                        </a:rPr>
                        <a:t> </a:t>
                      </a:r>
                    </a:p>
                  </a:txBody>
                  <a:tcPr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800" b="0" i="0" u="none" strike="noStrike" cap="none" normalizeH="0" baseline="0" dirty="0" smtClean="0">
                          <a:ln>
                            <a:noFill/>
                          </a:ln>
                          <a:solidFill>
                            <a:schemeClr val="tx1"/>
                          </a:solidFill>
                          <a:effectLst/>
                          <a:latin typeface="Times New Roman" pitchFamily="18" charset="0"/>
                          <a:cs typeface="Times New Roman" pitchFamily="18" charset="0"/>
                        </a:rPr>
                        <a:t>Московская область, г. Можайск, ул. 1-я Железнодорожная </a:t>
                      </a:r>
                    </a:p>
                  </a:txBody>
                  <a:tcPr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2023</a:t>
                      </a:r>
                    </a:p>
                  </a:txBody>
                  <a:tcPr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117 898,6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3 510,9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64 365,6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18 236,1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0,0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0,0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Введен в эксплуатацию объект физической культуры и спорта (1 ед.). В прогнозируемый период также планируется ввести объекты для занятий физкультуры и спорта</a:t>
                      </a:r>
                    </a:p>
                  </a:txBody>
                  <a:tcPr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r>
            </a:tbl>
          </a:graphicData>
        </a:graphic>
      </p:graphicFrame>
      <p:sp>
        <p:nvSpPr>
          <p:cNvPr id="5188" name="Прямоугольник 5"/>
          <p:cNvSpPr>
            <a:spLocks noChangeArrowheads="1"/>
          </p:cNvSpPr>
          <p:nvPr/>
        </p:nvSpPr>
        <p:spPr bwMode="auto">
          <a:xfrm>
            <a:off x="2286000" y="6488113"/>
            <a:ext cx="6429375" cy="304800"/>
          </a:xfrm>
          <a:prstGeom prst="rect">
            <a:avLst/>
          </a:prstGeom>
          <a:noFill/>
          <a:ln w="9525">
            <a:noFill/>
            <a:miter lim="800000"/>
            <a:headEnd/>
            <a:tailEnd/>
          </a:ln>
        </p:spPr>
        <p:txBody>
          <a:bodyPr>
            <a:spAutoFit/>
          </a:bodyPr>
          <a:lstStyle/>
          <a:p>
            <a:pPr algn="r" eaLnBrk="1" hangingPunct="1"/>
            <a:r>
              <a:rPr lang="ru-RU" altLang="ru-RU" sz="1400" i="1">
                <a:solidFill>
                  <a:srgbClr val="000072"/>
                </a:solidFill>
                <a:latin typeface="Times New Roman" pitchFamily="18" charset="0"/>
                <a:cs typeface="Times New Roman" pitchFamily="18" charset="0"/>
              </a:rPr>
              <a:t>Можайский городской округ</a:t>
            </a:r>
            <a:endParaRPr lang="ru-RU" altLang="ru-RU" sz="1400">
              <a:latin typeface="Times New Roman" pitchFamily="18" charset="0"/>
              <a:cs typeface="Times New Roman" pitchFamily="18" charset="0"/>
            </a:endParaRPr>
          </a:p>
        </p:txBody>
      </p:sp>
      <p:pic>
        <p:nvPicPr>
          <p:cNvPr id="6" name="Рисунок 32" descr="Описание: Можайск-ГО-ПП-01"/>
          <p:cNvPicPr>
            <a:picLocks noChangeAspect="1" noChangeArrowheads="1"/>
          </p:cNvPicPr>
          <p:nvPr/>
        </p:nvPicPr>
        <p:blipFill>
          <a:blip r:embed="rId2" cstate="print"/>
          <a:srcRect/>
          <a:stretch>
            <a:fillRect/>
          </a:stretch>
        </p:blipFill>
        <p:spPr bwMode="auto">
          <a:xfrm>
            <a:off x="444679" y="457200"/>
            <a:ext cx="627131" cy="6898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1114425" y="495299"/>
            <a:ext cx="7562850" cy="676275"/>
          </a:xfrm>
          <a:solidFill>
            <a:srgbClr val="DAB1EB"/>
          </a:solidFill>
        </p:spPr>
        <p:txBody>
          <a:bodyPr/>
          <a:lstStyle/>
          <a:p>
            <a:pPr algn="ctr"/>
            <a:r>
              <a:rPr lang="ru-RU" altLang="ru-RU" sz="1600" dirty="0" smtClean="0">
                <a:latin typeface="Times New Roman" pitchFamily="18" charset="0"/>
                <a:cs typeface="Times New Roman" pitchFamily="18" charset="0"/>
              </a:rPr>
              <a:t>Информация об общественно значимых проектах, реализуемых на территории Можайского городского округа Московской области</a:t>
            </a:r>
          </a:p>
        </p:txBody>
      </p:sp>
      <p:graphicFrame>
        <p:nvGraphicFramePr>
          <p:cNvPr id="53278" name="Group 30"/>
          <p:cNvGraphicFramePr>
            <a:graphicFrameLocks noGrp="1"/>
          </p:cNvGraphicFramePr>
          <p:nvPr>
            <p:ph idx="1"/>
          </p:nvPr>
        </p:nvGraphicFramePr>
        <p:xfrm>
          <a:off x="414331" y="1216041"/>
          <a:ext cx="8329362" cy="5275844"/>
        </p:xfrm>
        <a:graphic>
          <a:graphicData uri="http://schemas.openxmlformats.org/drawingml/2006/table">
            <a:tbl>
              <a:tblPr/>
              <a:tblGrid>
                <a:gridCol w="291626"/>
                <a:gridCol w="1120695"/>
                <a:gridCol w="766583"/>
                <a:gridCol w="640672"/>
                <a:gridCol w="768807"/>
                <a:gridCol w="647219"/>
                <a:gridCol w="705821"/>
                <a:gridCol w="635239"/>
                <a:gridCol w="705821"/>
                <a:gridCol w="564658"/>
                <a:gridCol w="1482221"/>
              </a:tblGrid>
              <a:tr h="241612">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проекта </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Место реализации проекта</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Срок ввода объекта (год)</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Объем финансирования, всего (тыс.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в том числе по годам, сумма (тыс.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Результаты от  реализации проекта           ( в соответствии с показателями муниципальных программ)</a:t>
                      </a:r>
                      <a:endParaRPr kumimoji="0" lang="ru-RU" sz="1000" b="1" i="0" u="sng" strike="noStrike" cap="none" normalizeH="0" baseline="0" dirty="0" smtClean="0">
                        <a:ln>
                          <a:noFill/>
                        </a:ln>
                        <a:solidFill>
                          <a:srgbClr val="C00000"/>
                        </a:solidFill>
                        <a:effectLst/>
                        <a:latin typeface="Times New Roman" pitchFamily="18" charset="0"/>
                        <a:cs typeface="Times New Roman" pitchFamily="18" charset="0"/>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r>
              <a:tr h="75503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2021г 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2022г 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2023г 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2024г 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2025г</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vMerge="1">
                  <a:txBody>
                    <a:bodyPr/>
                    <a:lstStyle/>
                    <a:p>
                      <a:endParaRPr lang="ru-RU"/>
                    </a:p>
                  </a:txBody>
                  <a:tcPr/>
                </a:tc>
              </a:tr>
              <a:tr h="22128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6</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449263" rtl="0" eaLnBrk="0" fontAlgn="base" latinLnBrk="0" hangingPunct="1">
                        <a:lnSpc>
                          <a:spcPct val="93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800" b="0" i="0" u="none" strike="noStrike" cap="none" normalizeH="0" baseline="0" dirty="0" smtClean="0">
                          <a:ln>
                            <a:noFill/>
                          </a:ln>
                          <a:solidFill>
                            <a:schemeClr val="tx1"/>
                          </a:solidFill>
                          <a:effectLst/>
                          <a:latin typeface="Times New Roman" pitchFamily="18" charset="0"/>
                          <a:ea typeface="Microsoft YaHei" pitchFamily="34" charset="-122"/>
                          <a:cs typeface="Times New Roman" pitchFamily="18" charset="0"/>
                        </a:rPr>
                        <a:t>Реконструкция стадиона «</a:t>
                      </a:r>
                      <a:r>
                        <a:rPr kumimoji="0" lang="ru-RU" sz="900" b="0" i="0" u="none" strike="noStrike" cap="none" normalizeH="0" baseline="0" dirty="0" smtClean="0">
                          <a:ln>
                            <a:noFill/>
                          </a:ln>
                          <a:solidFill>
                            <a:schemeClr val="tx1"/>
                          </a:solidFill>
                          <a:effectLst/>
                          <a:latin typeface="Times New Roman" pitchFamily="18" charset="0"/>
                          <a:ea typeface="Microsoft YaHei" pitchFamily="34" charset="-122"/>
                          <a:cs typeface="Times New Roman" pitchFamily="18" charset="0"/>
                        </a:rPr>
                        <a:t>Спартак» (ПИР и реконструкция), Московская область,  г. Можайск, ул. Герасимова. (</a:t>
                      </a:r>
                      <a:r>
                        <a:rPr kumimoji="0" lang="ru-RU" altLang="en-US" sz="900" b="0" i="0" u="none" strike="noStrike" cap="none" normalizeH="0" baseline="0" dirty="0" smtClean="0">
                          <a:ln>
                            <a:noFill/>
                          </a:ln>
                          <a:solidFill>
                            <a:schemeClr val="tx1"/>
                          </a:solidFill>
                          <a:effectLst/>
                          <a:latin typeface="Times New Roman" pitchFamily="18" charset="0"/>
                          <a:ea typeface="Microsoft YaHei" pitchFamily="34" charset="-122"/>
                          <a:cs typeface="Times New Roman" pitchFamily="18" charset="0"/>
                        </a:rPr>
                        <a:t>Федеральный проект  </a:t>
                      </a:r>
                      <a:r>
                        <a:rPr kumimoji="0" lang="ru-RU" sz="900" b="0" i="0" u="none" strike="noStrike" cap="none" normalizeH="0" baseline="0" dirty="0" smtClean="0">
                          <a:ln>
                            <a:noFill/>
                          </a:ln>
                          <a:solidFill>
                            <a:schemeClr val="tx1"/>
                          </a:solidFill>
                          <a:effectLst/>
                          <a:latin typeface="Times New Roman" pitchFamily="18" charset="0"/>
                          <a:ea typeface="Microsoft YaHei" pitchFamily="34" charset="-122"/>
                          <a:cs typeface="Times New Roman" pitchFamily="18" charset="0"/>
                        </a:rPr>
                        <a:t>«Спорт-норма жизни»)</a:t>
                      </a:r>
                    </a:p>
                  </a:txBody>
                  <a:tcPr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800" b="0" i="0" u="none" strike="noStrike" cap="none" normalizeH="0" baseline="0" dirty="0" smtClean="0">
                          <a:ln>
                            <a:noFill/>
                          </a:ln>
                          <a:solidFill>
                            <a:schemeClr val="tx1"/>
                          </a:solidFill>
                          <a:effectLst/>
                          <a:latin typeface="Times New Roman" pitchFamily="18" charset="0"/>
                          <a:cs typeface="Times New Roman" pitchFamily="18" charset="0"/>
                        </a:rPr>
                        <a:t>Московская область,  г. Можайск, ул. Герасимова</a:t>
                      </a:r>
                      <a:endParaRPr kumimoji="0" lang="ru-RU" sz="800" b="0" i="0" u="none" strike="noStrike" cap="none" normalizeH="0" baseline="0" dirty="0" smtClean="0">
                        <a:ln>
                          <a:noFill/>
                        </a:ln>
                        <a:solidFill>
                          <a:schemeClr val="tx1"/>
                        </a:solidFill>
                        <a:effectLst/>
                        <a:latin typeface="Times New Roman" pitchFamily="18" charset="0"/>
                        <a:ea typeface="Microsoft YaHei" pitchFamily="34" charset="-122"/>
                        <a:cs typeface="Times New Roman" pitchFamily="18" charset="0"/>
                      </a:endParaRPr>
                    </a:p>
                  </a:txBody>
                  <a:tcPr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2026-2027 </a:t>
                      </a:r>
                    </a:p>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700" b="0" i="0" u="none" strike="noStrike" cap="none" normalizeH="0" baseline="0" dirty="0" smtClean="0">
                          <a:ln>
                            <a:noFill/>
                          </a:ln>
                          <a:solidFill>
                            <a:schemeClr val="tx1"/>
                          </a:solidFill>
                          <a:effectLst/>
                          <a:latin typeface="Times New Roman" pitchFamily="18" charset="0"/>
                          <a:cs typeface="Times New Roman" pitchFamily="18" charset="0"/>
                        </a:rPr>
                        <a:t>(срок ввода объекта был перенесен с 2023 года в соответствии с Государственной программой «Строительство объектов социальной инфраструктуры» от 05.04.2022 №325/13</a:t>
                      </a:r>
                    </a:p>
                  </a:txBody>
                  <a:tcPr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21 781,3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562,9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0,0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0,0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0,0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0,0  </a:t>
                      </a:r>
                    </a:p>
                  </a:txBody>
                  <a:tcPr marL="9525" marR="9525" marT="9525"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Введен  в эксплуатацию объект физической культуры и спорта  (1 ед.)</a:t>
                      </a:r>
                    </a:p>
                  </a:txBody>
                  <a:tcPr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r>
              <a:tr h="20180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7</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850" baseline="0" dirty="0" smtClean="0">
                          <a:solidFill>
                            <a:schemeClr val="tx1"/>
                          </a:solidFill>
                          <a:latin typeface="Times New Roman" panose="02020603050405020304" pitchFamily="18" charset="0"/>
                          <a:cs typeface="Times New Roman" panose="02020603050405020304" pitchFamily="18" charset="0"/>
                        </a:rPr>
                        <a:t>Адресное финансирование муниципальных учреждений дополнительного образования сферы культуры Московской области, направленное на поддержку одаренных детей. (</a:t>
                      </a:r>
                      <a:r>
                        <a:rPr lang="ru-RU" sz="850" dirty="0" smtClean="0">
                          <a:solidFill>
                            <a:schemeClr val="tx1"/>
                          </a:solidFill>
                          <a:latin typeface="Times New Roman" panose="02020603050405020304" pitchFamily="18" charset="0"/>
                          <a:cs typeface="Times New Roman" panose="02020603050405020304" pitchFamily="18" charset="0"/>
                        </a:rPr>
                        <a:t>Федеральный</a:t>
                      </a:r>
                      <a:r>
                        <a:rPr lang="ru-RU" sz="850" baseline="0" dirty="0" smtClean="0">
                          <a:solidFill>
                            <a:schemeClr val="tx1"/>
                          </a:solidFill>
                          <a:latin typeface="Times New Roman" panose="02020603050405020304" pitchFamily="18" charset="0"/>
                          <a:cs typeface="Times New Roman" panose="02020603050405020304" pitchFamily="18" charset="0"/>
                        </a:rPr>
                        <a:t> проект «Творческие люди»)</a:t>
                      </a: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r>
                        <a:rPr lang="ru-RU" sz="800" dirty="0" smtClean="0">
                          <a:solidFill>
                            <a:schemeClr val="tx1"/>
                          </a:solidFill>
                          <a:latin typeface="Times New Roman" panose="02020603050405020304" pitchFamily="18" charset="0"/>
                          <a:cs typeface="Times New Roman" panose="02020603050405020304" pitchFamily="18" charset="0"/>
                        </a:rPr>
                        <a:t>МБУДО «Детская школа искусств №1 им. С. В. Герасимова», г. Можайск</a:t>
                      </a:r>
                      <a:endParaRPr lang="ru-RU" sz="800" dirty="0">
                        <a:solidFill>
                          <a:schemeClr val="tx1"/>
                        </a:solidFill>
                        <a:latin typeface="Times New Roman" panose="02020603050405020304" pitchFamily="18" charset="0"/>
                        <a:cs typeface="Times New Roman" panose="02020603050405020304" pitchFamily="18" charset="0"/>
                      </a:endParaRP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a:r>
                        <a:rPr lang="ru-RU" sz="900" dirty="0" smtClean="0">
                          <a:solidFill>
                            <a:schemeClr val="tx1"/>
                          </a:solidFill>
                          <a:latin typeface="Times New Roman" panose="02020603050405020304" pitchFamily="18" charset="0"/>
                          <a:cs typeface="Times New Roman" panose="02020603050405020304" pitchFamily="18" charset="0"/>
                        </a:rPr>
                        <a:t>2021</a:t>
                      </a:r>
                      <a:endParaRPr lang="ru-RU" sz="900" dirty="0">
                        <a:solidFill>
                          <a:schemeClr val="tx1"/>
                        </a:solidFill>
                        <a:latin typeface="Times New Roman" panose="02020603050405020304" pitchFamily="18" charset="0"/>
                        <a:cs typeface="Times New Roman" panose="02020603050405020304" pitchFamily="18" charset="0"/>
                      </a:endParaRP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a:r>
                        <a:rPr lang="ru-RU" sz="900" dirty="0" smtClean="0">
                          <a:solidFill>
                            <a:schemeClr val="tx1"/>
                          </a:solidFill>
                          <a:latin typeface="Times New Roman" panose="02020603050405020304" pitchFamily="18" charset="0"/>
                          <a:cs typeface="Times New Roman" panose="02020603050405020304" pitchFamily="18" charset="0"/>
                        </a:rPr>
                        <a:t>300,0</a:t>
                      </a:r>
                      <a:endParaRPr lang="ru-RU" sz="900" dirty="0">
                        <a:solidFill>
                          <a:schemeClr val="tx1"/>
                        </a:solidFill>
                        <a:latin typeface="Times New Roman" panose="02020603050405020304" pitchFamily="18" charset="0"/>
                        <a:cs typeface="Times New Roman" panose="02020603050405020304" pitchFamily="18" charset="0"/>
                      </a:endParaRP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a:r>
                        <a:rPr lang="ru-RU" sz="900" dirty="0" smtClean="0">
                          <a:solidFill>
                            <a:schemeClr val="tx1"/>
                          </a:solidFill>
                          <a:latin typeface="Times New Roman" panose="02020603050405020304" pitchFamily="18" charset="0"/>
                          <a:cs typeface="Times New Roman" panose="02020603050405020304" pitchFamily="18" charset="0"/>
                        </a:rPr>
                        <a:t>300,0</a:t>
                      </a:r>
                      <a:endParaRPr lang="ru-RU" sz="900" dirty="0">
                        <a:solidFill>
                          <a:schemeClr val="tx1"/>
                        </a:solidFill>
                        <a:latin typeface="Times New Roman" panose="02020603050405020304" pitchFamily="18" charset="0"/>
                        <a:cs typeface="Times New Roman" panose="02020603050405020304" pitchFamily="18" charset="0"/>
                      </a:endParaRP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a:r>
                        <a:rPr lang="ru-RU" sz="900" dirty="0" smtClean="0">
                          <a:solidFill>
                            <a:schemeClr val="tx1"/>
                          </a:solidFill>
                          <a:latin typeface="Times New Roman" panose="02020603050405020304" pitchFamily="18" charset="0"/>
                          <a:cs typeface="Times New Roman" panose="02020603050405020304" pitchFamily="18" charset="0"/>
                        </a:rPr>
                        <a:t>0</a:t>
                      </a:r>
                      <a:endParaRPr lang="ru-RU" sz="900" dirty="0">
                        <a:solidFill>
                          <a:schemeClr val="tx1"/>
                        </a:solidFill>
                        <a:latin typeface="Times New Roman" panose="02020603050405020304" pitchFamily="18" charset="0"/>
                        <a:cs typeface="Times New Roman" panose="02020603050405020304" pitchFamily="18" charset="0"/>
                      </a:endParaRP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a:r>
                        <a:rPr lang="ru-RU" sz="900" dirty="0" smtClean="0">
                          <a:solidFill>
                            <a:schemeClr val="tx1"/>
                          </a:solidFill>
                          <a:latin typeface="Times New Roman" panose="02020603050405020304" pitchFamily="18" charset="0"/>
                          <a:cs typeface="Times New Roman" panose="02020603050405020304" pitchFamily="18" charset="0"/>
                        </a:rPr>
                        <a:t>0</a:t>
                      </a:r>
                      <a:endParaRPr lang="ru-RU" sz="900" dirty="0">
                        <a:solidFill>
                          <a:schemeClr val="tx1"/>
                        </a:solidFill>
                        <a:latin typeface="Times New Roman" panose="02020603050405020304" pitchFamily="18" charset="0"/>
                        <a:cs typeface="Times New Roman" panose="02020603050405020304" pitchFamily="18" charset="0"/>
                      </a:endParaRP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a:r>
                        <a:rPr lang="ru-RU" sz="900" dirty="0" smtClean="0">
                          <a:solidFill>
                            <a:schemeClr val="tx1"/>
                          </a:solidFill>
                          <a:latin typeface="Times New Roman" panose="02020603050405020304" pitchFamily="18" charset="0"/>
                          <a:cs typeface="Times New Roman" panose="02020603050405020304" pitchFamily="18" charset="0"/>
                        </a:rPr>
                        <a:t>0</a:t>
                      </a:r>
                      <a:endParaRPr lang="ru-RU" sz="900" dirty="0">
                        <a:solidFill>
                          <a:schemeClr val="tx1"/>
                        </a:solidFill>
                        <a:latin typeface="Times New Roman" panose="02020603050405020304" pitchFamily="18" charset="0"/>
                        <a:cs typeface="Times New Roman" panose="02020603050405020304" pitchFamily="18" charset="0"/>
                      </a:endParaRP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a:r>
                        <a:rPr lang="ru-RU" sz="900" dirty="0" smtClean="0">
                          <a:solidFill>
                            <a:schemeClr val="tx1"/>
                          </a:solidFill>
                          <a:latin typeface="Times New Roman" panose="02020603050405020304" pitchFamily="18" charset="0"/>
                          <a:cs typeface="Times New Roman" panose="02020603050405020304" pitchFamily="18" charset="0"/>
                        </a:rPr>
                        <a:t>0</a:t>
                      </a:r>
                      <a:endParaRPr lang="ru-RU" sz="900" dirty="0">
                        <a:solidFill>
                          <a:schemeClr val="tx1"/>
                        </a:solidFill>
                        <a:latin typeface="Times New Roman" panose="02020603050405020304" pitchFamily="18" charset="0"/>
                        <a:cs typeface="Times New Roman" panose="02020603050405020304" pitchFamily="18" charset="0"/>
                      </a:endParaRP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smtClean="0">
                          <a:solidFill>
                            <a:schemeClr val="tx1"/>
                          </a:solidFill>
                          <a:latin typeface="Times New Roman" panose="02020603050405020304" pitchFamily="18" charset="0"/>
                          <a:cs typeface="Times New Roman" panose="02020603050405020304" pitchFamily="18" charset="0"/>
                        </a:rPr>
                        <a:t>Получила</a:t>
                      </a:r>
                      <a:r>
                        <a:rPr lang="ru-RU" sz="900" baseline="0" dirty="0" smtClean="0">
                          <a:solidFill>
                            <a:schemeClr val="tx1"/>
                          </a:solidFill>
                          <a:latin typeface="Times New Roman" panose="02020603050405020304" pitchFamily="18" charset="0"/>
                          <a:cs typeface="Times New Roman" panose="02020603050405020304" pitchFamily="18" charset="0"/>
                        </a:rPr>
                        <a:t> </a:t>
                      </a:r>
                      <a:r>
                        <a:rPr lang="ru-RU" sz="900" dirty="0" smtClean="0">
                          <a:solidFill>
                            <a:schemeClr val="tx1"/>
                          </a:solidFill>
                          <a:latin typeface="Times New Roman" panose="02020603050405020304" pitchFamily="18" charset="0"/>
                          <a:cs typeface="Times New Roman" panose="02020603050405020304" pitchFamily="18" charset="0"/>
                        </a:rPr>
                        <a:t>адресную финансовую поддержку по итогам </a:t>
                      </a:r>
                      <a:r>
                        <a:rPr lang="ru-RU" sz="900" dirty="0" err="1" smtClean="0">
                          <a:solidFill>
                            <a:schemeClr val="tx1"/>
                          </a:solidFill>
                          <a:latin typeface="Times New Roman" panose="02020603050405020304" pitchFamily="18" charset="0"/>
                          <a:cs typeface="Times New Roman" panose="02020603050405020304" pitchFamily="18" charset="0"/>
                        </a:rPr>
                        <a:t>рейтингования</a:t>
                      </a:r>
                      <a:r>
                        <a:rPr lang="ru-RU" sz="900" dirty="0" smtClean="0">
                          <a:solidFill>
                            <a:schemeClr val="tx1"/>
                          </a:solidFill>
                          <a:latin typeface="Times New Roman" panose="02020603050405020304" pitchFamily="18" charset="0"/>
                          <a:cs typeface="Times New Roman" panose="02020603050405020304" pitchFamily="18" charset="0"/>
                        </a:rPr>
                        <a:t> обучающихся МБУ ДО «Детская школа искусств №1 им. С. В. Герасимова»  - один учащийся</a:t>
                      </a:r>
                      <a:r>
                        <a:rPr lang="ru-RU" sz="900" baseline="0" dirty="0" smtClean="0">
                          <a:solidFill>
                            <a:schemeClr val="tx1"/>
                          </a:solidFill>
                          <a:latin typeface="Times New Roman" panose="02020603050405020304" pitchFamily="18" charset="0"/>
                          <a:cs typeface="Times New Roman" panose="02020603050405020304" pitchFamily="18" charset="0"/>
                        </a:rPr>
                        <a:t> </a:t>
                      </a:r>
                      <a:r>
                        <a:rPr lang="ru-RU" sz="900" dirty="0" smtClean="0">
                          <a:solidFill>
                            <a:schemeClr val="tx1"/>
                          </a:solidFill>
                          <a:latin typeface="Times New Roman" panose="02020603050405020304" pitchFamily="18" charset="0"/>
                          <a:cs typeface="Times New Roman" panose="02020603050405020304" pitchFamily="18" charset="0"/>
                        </a:rPr>
                        <a:t>(Иванова Полина)</a:t>
                      </a:r>
                    </a:p>
                    <a:p>
                      <a:pPr algn="l"/>
                      <a:r>
                        <a:rPr lang="ru-RU" sz="900" dirty="0" smtClean="0">
                          <a:solidFill>
                            <a:schemeClr val="tx1"/>
                          </a:solidFill>
                          <a:latin typeface="Times New Roman" panose="02020603050405020304" pitchFamily="18" charset="0"/>
                          <a:cs typeface="Times New Roman" panose="02020603050405020304" pitchFamily="18" charset="0"/>
                        </a:rPr>
                        <a:t> </a:t>
                      </a:r>
                      <a:endParaRPr lang="ru-RU" sz="900" dirty="0">
                        <a:solidFill>
                          <a:schemeClr val="tx1"/>
                        </a:solidFill>
                        <a:latin typeface="Times New Roman" panose="02020603050405020304" pitchFamily="18" charset="0"/>
                        <a:cs typeface="Times New Roman" panose="02020603050405020304" pitchFamily="18" charset="0"/>
                      </a:endParaRP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r>
            </a:tbl>
          </a:graphicData>
        </a:graphic>
      </p:graphicFrame>
      <p:sp>
        <p:nvSpPr>
          <p:cNvPr id="6200" name="Прямоугольник 5"/>
          <p:cNvSpPr>
            <a:spLocks noChangeArrowheads="1"/>
          </p:cNvSpPr>
          <p:nvPr/>
        </p:nvSpPr>
        <p:spPr bwMode="auto">
          <a:xfrm>
            <a:off x="6338878" y="6492854"/>
            <a:ext cx="2357425" cy="304800"/>
          </a:xfrm>
          <a:prstGeom prst="rect">
            <a:avLst/>
          </a:prstGeom>
          <a:noFill/>
          <a:ln w="9525">
            <a:noFill/>
            <a:miter lim="800000"/>
            <a:headEnd/>
            <a:tailEnd/>
          </a:ln>
        </p:spPr>
        <p:txBody>
          <a:bodyPr wrap="square">
            <a:spAutoFit/>
          </a:bodyPr>
          <a:lstStyle/>
          <a:p>
            <a:pPr algn="r" eaLnBrk="1" hangingPunct="1"/>
            <a:r>
              <a:rPr lang="ru-RU" altLang="ru-RU" sz="1400" i="1" dirty="0">
                <a:solidFill>
                  <a:srgbClr val="000072"/>
                </a:solidFill>
                <a:latin typeface="Times New Roman" pitchFamily="18" charset="0"/>
                <a:cs typeface="Times New Roman" pitchFamily="18" charset="0"/>
              </a:rPr>
              <a:t>Можайский городской округ</a:t>
            </a:r>
            <a:endParaRPr lang="ru-RU" altLang="ru-RU" sz="1400" dirty="0">
              <a:latin typeface="Times New Roman" pitchFamily="18" charset="0"/>
              <a:cs typeface="Times New Roman" pitchFamily="18" charset="0"/>
            </a:endParaRPr>
          </a:p>
        </p:txBody>
      </p:sp>
      <p:pic>
        <p:nvPicPr>
          <p:cNvPr id="6" name="Рисунок 32" descr="Описание: Можайск-ГО-ПП-01"/>
          <p:cNvPicPr>
            <a:picLocks noChangeAspect="1" noChangeArrowheads="1"/>
          </p:cNvPicPr>
          <p:nvPr/>
        </p:nvPicPr>
        <p:blipFill>
          <a:blip r:embed="rId2" cstate="print"/>
          <a:srcRect/>
          <a:stretch>
            <a:fillRect/>
          </a:stretch>
        </p:blipFill>
        <p:spPr bwMode="auto">
          <a:xfrm>
            <a:off x="449468" y="471507"/>
            <a:ext cx="627131" cy="6898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1133475" y="419100"/>
            <a:ext cx="7562850" cy="652462"/>
          </a:xfrm>
          <a:solidFill>
            <a:srgbClr val="DAB1EB"/>
          </a:solidFill>
        </p:spPr>
        <p:txBody>
          <a:bodyPr/>
          <a:lstStyle/>
          <a:p>
            <a:pPr algn="ctr"/>
            <a:r>
              <a:rPr lang="ru-RU" altLang="ru-RU" sz="1600" dirty="0" smtClean="0">
                <a:latin typeface="Times New Roman" pitchFamily="18" charset="0"/>
                <a:cs typeface="Times New Roman" pitchFamily="18" charset="0"/>
              </a:rPr>
              <a:t>Информация об общественно значимых проектах, реализуемых на территории Можайского городского округа Московской области</a:t>
            </a:r>
          </a:p>
        </p:txBody>
      </p:sp>
      <p:graphicFrame>
        <p:nvGraphicFramePr>
          <p:cNvPr id="53278" name="Group 30"/>
          <p:cNvGraphicFramePr>
            <a:graphicFrameLocks noGrp="1"/>
          </p:cNvGraphicFramePr>
          <p:nvPr>
            <p:ph idx="1"/>
          </p:nvPr>
        </p:nvGraphicFramePr>
        <p:xfrm>
          <a:off x="414303" y="1130316"/>
          <a:ext cx="8329646" cy="5313494"/>
        </p:xfrm>
        <a:graphic>
          <a:graphicData uri="http://schemas.openxmlformats.org/drawingml/2006/table">
            <a:tbl>
              <a:tblPr/>
              <a:tblGrid>
                <a:gridCol w="291638"/>
                <a:gridCol w="1120733"/>
                <a:gridCol w="766610"/>
                <a:gridCol w="640694"/>
                <a:gridCol w="768833"/>
                <a:gridCol w="647241"/>
                <a:gridCol w="705844"/>
                <a:gridCol w="635261"/>
                <a:gridCol w="705844"/>
                <a:gridCol w="564676"/>
                <a:gridCol w="1482272"/>
              </a:tblGrid>
              <a:tr h="315287">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проекта </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Место реализации проекта</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Срок ввода объекта (год)</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Объем финансирования, всего (тыс.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в том числе по годам, сумма (тыс.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Результаты от  реализации проекта             ( в соответствии с показателями муниципальных программ)</a:t>
                      </a:r>
                      <a:endParaRPr kumimoji="0" lang="ru-RU" sz="1000" b="1" i="0" u="sng" strike="noStrike" cap="none" normalizeH="0" baseline="0" dirty="0" smtClean="0">
                        <a:ln>
                          <a:noFill/>
                        </a:ln>
                        <a:solidFill>
                          <a:srgbClr val="C00000"/>
                        </a:solidFill>
                        <a:effectLst/>
                        <a:latin typeface="Times New Roman" pitchFamily="18" charset="0"/>
                        <a:cs typeface="Times New Roman" pitchFamily="18" charset="0"/>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r>
              <a:tr h="76388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2021г 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2022г 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2023г 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2024г 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2025г</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vMerge="1">
                  <a:txBody>
                    <a:bodyPr/>
                    <a:lstStyle/>
                    <a:p>
                      <a:endParaRPr lang="ru-RU"/>
                    </a:p>
                  </a:txBody>
                  <a:tcPr/>
                </a:tc>
              </a:tr>
              <a:tr h="20071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8</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449263" rtl="0" eaLnBrk="0" fontAlgn="base" latinLnBrk="0" hangingPunct="1">
                        <a:lnSpc>
                          <a:spcPct val="93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800" b="0" i="0" u="none" strike="noStrike" cap="none" normalizeH="0" baseline="0" dirty="0" smtClean="0">
                          <a:ln>
                            <a:noFill/>
                          </a:ln>
                          <a:solidFill>
                            <a:schemeClr val="tx1"/>
                          </a:solidFill>
                          <a:effectLst/>
                          <a:latin typeface="Times New Roman" pitchFamily="18" charset="0"/>
                          <a:ea typeface="Microsoft YaHei" charset="-122"/>
                          <a:cs typeface="Arial" charset="0"/>
                        </a:rPr>
                        <a:t>Проведение капитального ремонта, технического переоснащения и благоустройство территорий объектов культуры, находящихся в собственности муниципальных образований Московской области.  (Федеральный проект «Культурная среда)</a:t>
                      </a:r>
                    </a:p>
                    <a:p>
                      <a:pPr marL="0" marR="0" lvl="0" indent="0" algn="l" defTabSz="449263" rtl="0" eaLnBrk="0" fontAlgn="base" latinLnBrk="0" hangingPunct="1">
                        <a:lnSpc>
                          <a:spcPct val="93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800" b="0" i="0" u="none" strike="noStrike" cap="none" normalizeH="0" baseline="0" dirty="0" smtClean="0">
                        <a:ln>
                          <a:noFill/>
                        </a:ln>
                        <a:solidFill>
                          <a:schemeClr val="tx1"/>
                        </a:solidFill>
                        <a:effectLst/>
                        <a:latin typeface="Times New Roman" pitchFamily="18" charset="0"/>
                        <a:ea typeface="Microsoft YaHei" charset="-122"/>
                        <a:cs typeface="Arial" charset="0"/>
                      </a:endParaRP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800" b="0" i="0" u="none" strike="noStrike" cap="none" normalizeH="0" baseline="0" dirty="0" smtClean="0">
                          <a:ln>
                            <a:noFill/>
                          </a:ln>
                          <a:solidFill>
                            <a:schemeClr val="tx1"/>
                          </a:solidFill>
                          <a:effectLst/>
                          <a:latin typeface="Times New Roman" pitchFamily="18" charset="0"/>
                          <a:cs typeface="Times New Roman" pitchFamily="18" charset="0"/>
                        </a:rPr>
                        <a:t>МБУК «Можайский КДЦ», г. Можайск</a:t>
                      </a: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2024</a:t>
                      </a: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26266,4</a:t>
                      </a: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26266,4</a:t>
                      </a: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В прогнозируемый период планируется  проведение капитального ремонта и технического переоснащения МБУК «Можайский КДЦ»</a:t>
                      </a: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r>
              <a:tr h="22127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cs typeface="Times New Roman" pitchFamily="18" charset="0"/>
                        </a:rPr>
                        <a:t>9</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altLang="en-US" sz="800" b="0" i="0" u="none" strike="noStrike" cap="none" normalizeH="0" baseline="0" dirty="0" smtClean="0">
                          <a:ln>
                            <a:noFill/>
                          </a:ln>
                          <a:solidFill>
                            <a:schemeClr val="tx1"/>
                          </a:solidFill>
                          <a:effectLst/>
                          <a:latin typeface="Times New Roman" pitchFamily="18" charset="0"/>
                          <a:cs typeface="Times New Roman" pitchFamily="18" charset="0"/>
                        </a:rPr>
                        <a:t>Государственная поддержка отрасли культуры (в части обеспечения учреждений культуры специализированным автотранспортом для обслуживания населения, в том числе сельского населения). (</a:t>
                      </a:r>
                      <a:r>
                        <a:rPr kumimoji="0" lang="ru-RU" sz="800" b="0" i="0" u="none" strike="noStrike" cap="none" normalizeH="0" baseline="0" dirty="0" smtClean="0">
                          <a:ln>
                            <a:noFill/>
                          </a:ln>
                          <a:solidFill>
                            <a:schemeClr val="tx1"/>
                          </a:solidFill>
                          <a:effectLst/>
                          <a:latin typeface="Times New Roman" pitchFamily="18" charset="0"/>
                          <a:ea typeface="Microsoft YaHei" charset="-122"/>
                          <a:cs typeface="Arial" charset="0"/>
                        </a:rPr>
                        <a:t>Федеральный проект «Культурная среда»)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en-US" sz="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en-US" sz="800" b="0" i="0" u="none" strike="noStrike" cap="none" normalizeH="0" baseline="0" dirty="0" smtClean="0">
                          <a:ln>
                            <a:noFill/>
                          </a:ln>
                          <a:solidFill>
                            <a:schemeClr val="tx1"/>
                          </a:solidFill>
                          <a:effectLst/>
                          <a:latin typeface="Times New Roman" pitchFamily="18" charset="0"/>
                          <a:cs typeface="Times New Roman" pitchFamily="18" charset="0"/>
                        </a:rPr>
                        <a:t>МБУК «Можайский КДЦ», г. Можайск</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smtClean="0">
                          <a:ln>
                            <a:noFill/>
                          </a:ln>
                          <a:solidFill>
                            <a:schemeClr val="tx1"/>
                          </a:solidFill>
                          <a:effectLst/>
                          <a:latin typeface="Times New Roman" pitchFamily="18" charset="0"/>
                          <a:cs typeface="Times New Roman" pitchFamily="18" charset="0"/>
                        </a:rPr>
                        <a:t>2022</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smtClean="0">
                          <a:ln>
                            <a:noFill/>
                          </a:ln>
                          <a:solidFill>
                            <a:schemeClr val="tx1"/>
                          </a:solidFill>
                          <a:effectLst/>
                          <a:latin typeface="Times New Roman" pitchFamily="18" charset="0"/>
                          <a:cs typeface="Times New Roman" pitchFamily="18" charset="0"/>
                        </a:rPr>
                        <a:t>7637,6</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smtClean="0">
                          <a:ln>
                            <a:noFill/>
                          </a:ln>
                          <a:solidFill>
                            <a:schemeClr val="tx1"/>
                          </a:solidFill>
                          <a:effectLst/>
                          <a:latin typeface="Times New Roman" pitchFamily="18" charset="0"/>
                          <a:cs typeface="Times New Roman" pitchFamily="18" charset="0"/>
                        </a:rPr>
                        <a:t>7637,6</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smtClean="0">
                          <a:ln>
                            <a:noFill/>
                          </a:ln>
                          <a:solidFill>
                            <a:schemeClr val="tx1"/>
                          </a:solidFill>
                          <a:effectLst/>
                          <a:latin typeface="Times New Roman" pitchFamily="18" charset="0"/>
                          <a:cs typeface="Times New Roman" pitchFamily="18" charset="0"/>
                        </a:rPr>
                        <a:t>Приобретен специализированный автотранспорта для обслуживания населения, в том числе сельского населения Можайского городского округа</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r>
            </a:tbl>
          </a:graphicData>
        </a:graphic>
      </p:graphicFrame>
      <p:sp>
        <p:nvSpPr>
          <p:cNvPr id="7224" name="Прямоугольник 5"/>
          <p:cNvSpPr>
            <a:spLocks noChangeArrowheads="1"/>
          </p:cNvSpPr>
          <p:nvPr/>
        </p:nvSpPr>
        <p:spPr bwMode="auto">
          <a:xfrm>
            <a:off x="2286000" y="6488113"/>
            <a:ext cx="6429375" cy="304800"/>
          </a:xfrm>
          <a:prstGeom prst="rect">
            <a:avLst/>
          </a:prstGeom>
          <a:noFill/>
          <a:ln w="9525">
            <a:noFill/>
            <a:miter lim="800000"/>
            <a:headEnd/>
            <a:tailEnd/>
          </a:ln>
        </p:spPr>
        <p:txBody>
          <a:bodyPr>
            <a:spAutoFit/>
          </a:bodyPr>
          <a:lstStyle/>
          <a:p>
            <a:pPr algn="r" eaLnBrk="1" hangingPunct="1"/>
            <a:r>
              <a:rPr lang="ru-RU" altLang="ru-RU" sz="1400" i="1">
                <a:solidFill>
                  <a:srgbClr val="000072"/>
                </a:solidFill>
                <a:latin typeface="Times New Roman" pitchFamily="18" charset="0"/>
                <a:cs typeface="Times New Roman" pitchFamily="18" charset="0"/>
              </a:rPr>
              <a:t>Можайский городской округ</a:t>
            </a:r>
            <a:endParaRPr lang="ru-RU" altLang="ru-RU" sz="1400">
              <a:latin typeface="Times New Roman" pitchFamily="18" charset="0"/>
              <a:cs typeface="Times New Roman" pitchFamily="18" charset="0"/>
            </a:endParaRPr>
          </a:p>
        </p:txBody>
      </p:sp>
      <p:pic>
        <p:nvPicPr>
          <p:cNvPr id="6" name="Рисунок 32" descr="Описание: Можайск-ГО-ПП-01"/>
          <p:cNvPicPr>
            <a:picLocks noChangeAspect="1" noChangeArrowheads="1"/>
          </p:cNvPicPr>
          <p:nvPr/>
        </p:nvPicPr>
        <p:blipFill>
          <a:blip r:embed="rId2" cstate="print"/>
          <a:srcRect/>
          <a:stretch>
            <a:fillRect/>
          </a:stretch>
        </p:blipFill>
        <p:spPr bwMode="auto">
          <a:xfrm>
            <a:off x="482779" y="428625"/>
            <a:ext cx="627131" cy="6898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1071563" y="466725"/>
            <a:ext cx="7658100" cy="604838"/>
          </a:xfrm>
          <a:solidFill>
            <a:srgbClr val="DAB1EB"/>
          </a:solidFill>
        </p:spPr>
        <p:txBody>
          <a:bodyPr/>
          <a:lstStyle/>
          <a:p>
            <a:pPr algn="ctr"/>
            <a:r>
              <a:rPr lang="ru-RU" altLang="ru-RU" sz="1600" dirty="0" smtClean="0">
                <a:latin typeface="Times New Roman" pitchFamily="18" charset="0"/>
                <a:cs typeface="Times New Roman" pitchFamily="18" charset="0"/>
              </a:rPr>
              <a:t>Информация об общественно значимых проектах, реализуемых на территории Можайского городского округа Московской области</a:t>
            </a:r>
          </a:p>
        </p:txBody>
      </p:sp>
      <p:graphicFrame>
        <p:nvGraphicFramePr>
          <p:cNvPr id="53278" name="Group 30"/>
          <p:cNvGraphicFramePr>
            <a:graphicFrameLocks noGrp="1"/>
          </p:cNvGraphicFramePr>
          <p:nvPr>
            <p:ph idx="1"/>
          </p:nvPr>
        </p:nvGraphicFramePr>
        <p:xfrm>
          <a:off x="422271" y="1163653"/>
          <a:ext cx="8321679" cy="5159142"/>
        </p:xfrm>
        <a:graphic>
          <a:graphicData uri="http://schemas.openxmlformats.org/drawingml/2006/table">
            <a:tbl>
              <a:tblPr/>
              <a:tblGrid>
                <a:gridCol w="291358"/>
                <a:gridCol w="1119662"/>
                <a:gridCol w="765877"/>
                <a:gridCol w="640081"/>
                <a:gridCol w="768098"/>
                <a:gridCol w="646622"/>
                <a:gridCol w="705169"/>
                <a:gridCol w="634652"/>
                <a:gridCol w="705169"/>
                <a:gridCol w="564136"/>
                <a:gridCol w="1480855"/>
              </a:tblGrid>
              <a:tr h="303743">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проекта </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Место реализации проекта</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Срок ввода объекта (год)</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Объем финансирования, всего (тыс.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в том числе по годам, сумма (тыс.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Результаты от  реализации проекта ( в соответствии с показателями муниципальных программ)</a:t>
                      </a:r>
                      <a:endParaRPr kumimoji="0" lang="ru-RU" sz="1000" b="1" i="0" u="sng" strike="noStrike" cap="none" normalizeH="0" baseline="0" dirty="0" smtClean="0">
                        <a:ln>
                          <a:noFill/>
                        </a:ln>
                        <a:solidFill>
                          <a:srgbClr val="C00000"/>
                        </a:solidFill>
                        <a:effectLst/>
                        <a:latin typeface="Times New Roman" pitchFamily="18" charset="0"/>
                        <a:cs typeface="Times New Roman" pitchFamily="18" charset="0"/>
                      </a:endParaRP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r>
              <a:tr h="68865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2021г 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2022г 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2023г 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2024г 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2025г</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тыс. руб.</a:t>
                      </a:r>
                    </a:p>
                  </a:txBody>
                  <a:tcPr marL="91439" marR="9143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vMerge="1">
                  <a:txBody>
                    <a:bodyPr/>
                    <a:lstStyle/>
                    <a:p>
                      <a:endParaRPr lang="ru-RU"/>
                    </a:p>
                  </a:txBody>
                  <a:tcPr/>
                </a:tc>
              </a:tr>
              <a:tr h="18553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cs typeface="Times New Roman" pitchFamily="18" charset="0"/>
                        </a:rPr>
                        <a:t>10</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449263" rtl="0" eaLnBrk="0" fontAlgn="base" latinLnBrk="0" hangingPunct="1">
                        <a:lnSpc>
                          <a:spcPct val="93000"/>
                        </a:lnSpc>
                        <a:spcBef>
                          <a:spcPct val="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sz="800" b="0" i="0" u="none" strike="noStrike" cap="none" normalizeH="0" baseline="0" dirty="0" smtClean="0">
                          <a:ln>
                            <a:noFill/>
                          </a:ln>
                          <a:solidFill>
                            <a:schemeClr val="tx1"/>
                          </a:solidFill>
                          <a:effectLst/>
                          <a:latin typeface="Times New Roman" pitchFamily="18" charset="0"/>
                          <a:ea typeface="Microsoft YaHei" charset="-122"/>
                          <a:cs typeface="Arial" charset="0"/>
                        </a:rPr>
                        <a:t>Государственная поддержка отрасли культуры (в части приобретения музыкальных инструментов, оборудования и учебных материалов для оснащения образовательных организаций в сфере культуры Московской области).  (Федеральный проект «Культурная среда»)</a:t>
                      </a: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МБУ ДО «Детская школа искусств № 2», г. Можайск</a:t>
                      </a: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2021</a:t>
                      </a: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6602,7</a:t>
                      </a: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6602,7</a:t>
                      </a: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sz="900" b="0" i="0" u="none" strike="noStrike" cap="none" normalizeH="0" baseline="0" dirty="0" smtClean="0">
                          <a:ln>
                            <a:noFill/>
                          </a:ln>
                          <a:solidFill>
                            <a:schemeClr val="tx1"/>
                          </a:solidFill>
                          <a:effectLst/>
                          <a:latin typeface="Times New Roman" pitchFamily="18" charset="0"/>
                          <a:cs typeface="Times New Roman" pitchFamily="18" charset="0"/>
                        </a:rPr>
                        <a:t>Приобретены музыкальные инструменты, оборудование, учебные материалы для оснащения МБУ ДО «Детская школа искусств № 2»</a:t>
                      </a: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r>
              <a:tr h="21317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cs typeface="Times New Roman" pitchFamily="18" charset="0"/>
                        </a:rPr>
                        <a:t>11</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800" b="0" i="0" u="none" strike="noStrike" cap="none" normalizeH="0" baseline="0" dirty="0" smtClean="0">
                          <a:ln>
                            <a:noFill/>
                          </a:ln>
                          <a:solidFill>
                            <a:schemeClr val="tx1"/>
                          </a:solidFill>
                          <a:effectLst/>
                          <a:latin typeface="Times New Roman" pitchFamily="18" charset="0"/>
                          <a:ea typeface="Microsoft YaHei" charset="-122"/>
                          <a:cs typeface="Arial" charset="0"/>
                        </a:rPr>
                        <a:t>Приобретение музыкальных инструментов для муниципальных организаций дополнительного образования в сфере культуры Московской области. (Федеральный проект «Культурная среда»)</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smtClean="0">
                          <a:ln>
                            <a:noFill/>
                          </a:ln>
                          <a:solidFill>
                            <a:schemeClr val="tx1"/>
                          </a:solidFill>
                          <a:effectLst/>
                          <a:latin typeface="Times New Roman" pitchFamily="18" charset="0"/>
                          <a:cs typeface="Times New Roman" pitchFamily="18" charset="0"/>
                        </a:rPr>
                        <a:t>МБУ ДО «Детская музыкальная школа № 2», г. Можайск</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smtClean="0">
                          <a:ln>
                            <a:noFill/>
                          </a:ln>
                          <a:solidFill>
                            <a:schemeClr val="tx1"/>
                          </a:solidFill>
                          <a:effectLst/>
                          <a:latin typeface="Times New Roman" pitchFamily="18" charset="0"/>
                          <a:cs typeface="Times New Roman" pitchFamily="18" charset="0"/>
                        </a:rPr>
                        <a:t>2021</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smtClean="0">
                          <a:ln>
                            <a:noFill/>
                          </a:ln>
                          <a:solidFill>
                            <a:schemeClr val="tx1"/>
                          </a:solidFill>
                          <a:effectLst/>
                          <a:latin typeface="Times New Roman" pitchFamily="18" charset="0"/>
                          <a:cs typeface="Times New Roman" pitchFamily="18" charset="0"/>
                        </a:rPr>
                        <a:t>8800,0</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smtClean="0">
                          <a:ln>
                            <a:noFill/>
                          </a:ln>
                          <a:solidFill>
                            <a:schemeClr val="tx1"/>
                          </a:solidFill>
                          <a:effectLst/>
                          <a:latin typeface="Times New Roman" pitchFamily="18" charset="0"/>
                          <a:cs typeface="Times New Roman" pitchFamily="18" charset="0"/>
                        </a:rPr>
                        <a:t>8800,0</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smtClean="0">
                          <a:ln>
                            <a:noFill/>
                          </a:ln>
                          <a:solidFill>
                            <a:schemeClr val="tx1"/>
                          </a:solidFill>
                          <a:effectLst/>
                          <a:latin typeface="Times New Roman" pitchFamily="18" charset="0"/>
                          <a:cs typeface="Times New Roman" pitchFamily="18" charset="0"/>
                        </a:rPr>
                        <a:t>Приобретены музыкальные инструменты для оснащения  МБУ ДО «Детская музыкальная школа № 2»</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r>
            </a:tbl>
          </a:graphicData>
        </a:graphic>
      </p:graphicFrame>
      <p:sp>
        <p:nvSpPr>
          <p:cNvPr id="8248" name="Прямоугольник 5"/>
          <p:cNvSpPr>
            <a:spLocks noChangeArrowheads="1"/>
          </p:cNvSpPr>
          <p:nvPr/>
        </p:nvSpPr>
        <p:spPr bwMode="auto">
          <a:xfrm>
            <a:off x="2286000" y="6488113"/>
            <a:ext cx="6429375" cy="304800"/>
          </a:xfrm>
          <a:prstGeom prst="rect">
            <a:avLst/>
          </a:prstGeom>
          <a:noFill/>
          <a:ln w="9525">
            <a:noFill/>
            <a:miter lim="800000"/>
            <a:headEnd/>
            <a:tailEnd/>
          </a:ln>
        </p:spPr>
        <p:txBody>
          <a:bodyPr>
            <a:spAutoFit/>
          </a:bodyPr>
          <a:lstStyle/>
          <a:p>
            <a:pPr algn="r" eaLnBrk="1" hangingPunct="1"/>
            <a:r>
              <a:rPr lang="ru-RU" altLang="ru-RU" sz="1400" i="1">
                <a:solidFill>
                  <a:srgbClr val="000072"/>
                </a:solidFill>
                <a:latin typeface="Times New Roman" pitchFamily="18" charset="0"/>
                <a:cs typeface="Times New Roman" pitchFamily="18" charset="0"/>
              </a:rPr>
              <a:t>Можайский городской округ</a:t>
            </a:r>
            <a:endParaRPr lang="ru-RU" altLang="ru-RU" sz="1400">
              <a:latin typeface="Times New Roman" pitchFamily="18" charset="0"/>
              <a:cs typeface="Times New Roman" pitchFamily="18" charset="0"/>
            </a:endParaRPr>
          </a:p>
        </p:txBody>
      </p:sp>
      <p:pic>
        <p:nvPicPr>
          <p:cNvPr id="6" name="Рисунок 32" descr="Описание: Можайск-ГО-ПП-01"/>
          <p:cNvPicPr>
            <a:picLocks noChangeAspect="1" noChangeArrowheads="1"/>
          </p:cNvPicPr>
          <p:nvPr/>
        </p:nvPicPr>
        <p:blipFill>
          <a:blip r:embed="rId2" cstate="print"/>
          <a:srcRect/>
          <a:stretch>
            <a:fillRect/>
          </a:stretch>
        </p:blipFill>
        <p:spPr bwMode="auto">
          <a:xfrm>
            <a:off x="466696" y="452417"/>
            <a:ext cx="609813" cy="6707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181100" y="438150"/>
            <a:ext cx="7548562" cy="704850"/>
          </a:xfrm>
          <a:solidFill>
            <a:srgbClr val="DAB1EB"/>
          </a:solidFill>
        </p:spPr>
        <p:txBody>
          <a:bodyPr/>
          <a:lstStyle/>
          <a:p>
            <a:pPr algn="ctr"/>
            <a:r>
              <a:rPr lang="ru-RU" altLang="ru-RU" sz="1600" dirty="0" smtClean="0">
                <a:latin typeface="Times New Roman" pitchFamily="18" charset="0"/>
                <a:cs typeface="Times New Roman" pitchFamily="18" charset="0"/>
              </a:rPr>
              <a:t>Информация об общественно значимых проектах, реализуемых на территории Можайского городского округа Московской области</a:t>
            </a:r>
          </a:p>
        </p:txBody>
      </p:sp>
      <p:graphicFrame>
        <p:nvGraphicFramePr>
          <p:cNvPr id="53278" name="Group 30"/>
          <p:cNvGraphicFramePr>
            <a:graphicFrameLocks noGrp="1"/>
          </p:cNvGraphicFramePr>
          <p:nvPr>
            <p:ph idx="1"/>
          </p:nvPr>
        </p:nvGraphicFramePr>
        <p:xfrm>
          <a:off x="422275" y="1173163"/>
          <a:ext cx="8312149" cy="5210158"/>
        </p:xfrm>
        <a:graphic>
          <a:graphicData uri="http://schemas.openxmlformats.org/drawingml/2006/table">
            <a:tbl>
              <a:tblPr/>
              <a:tblGrid>
                <a:gridCol w="291024"/>
                <a:gridCol w="1118380"/>
                <a:gridCol w="765001"/>
                <a:gridCol w="651345"/>
                <a:gridCol w="755222"/>
                <a:gridCol w="645881"/>
                <a:gridCol w="704361"/>
                <a:gridCol w="633925"/>
                <a:gridCol w="704361"/>
                <a:gridCol w="563490"/>
                <a:gridCol w="1479159"/>
              </a:tblGrid>
              <a:tr h="308010">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проекта </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Место реализации проекта</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Срок ввода объекта (год)</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Объем финансирования, всего (тыс. руб.)</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в том числе по годам, сумма (тыс. руб.):</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Результаты от  реализации проекта   ( в соответствии с показателями муниципальных программ)</a:t>
                      </a:r>
                      <a:endParaRPr kumimoji="0" lang="ru-RU" sz="1000" b="1" i="0" u="sng" strike="noStrike" cap="none" normalizeH="0" baseline="0" dirty="0" smtClean="0">
                        <a:ln>
                          <a:noFill/>
                        </a:ln>
                        <a:solidFill>
                          <a:srgbClr val="C00000"/>
                        </a:solidFill>
                        <a:effectLst/>
                        <a:latin typeface="Times New Roman" pitchFamily="18" charset="0"/>
                        <a:cs typeface="Times New Roman" pitchFamily="18" charset="0"/>
                      </a:endParaRP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r>
              <a:tr h="69832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2021г тыс. руб.</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2022г тыс. руб.</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2023г тыс. руб.</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2024г тыс. руб.</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2025г</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тыс. руб.</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vMerge="1">
                  <a:txBody>
                    <a:bodyPr/>
                    <a:lstStyle/>
                    <a:p>
                      <a:endParaRPr lang="ru-RU"/>
                    </a:p>
                  </a:txBody>
                  <a:tcPr/>
                </a:tc>
              </a:tr>
              <a:tr h="18729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cs typeface="Times New Roman" pitchFamily="18" charset="0"/>
                        </a:rPr>
                        <a:t>12</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en-US" sz="800" b="0" i="0" u="none" strike="noStrike" cap="none" normalizeH="0" baseline="0" dirty="0" smtClean="0">
                          <a:ln>
                            <a:noFill/>
                          </a:ln>
                          <a:solidFill>
                            <a:schemeClr val="tx1"/>
                          </a:solidFill>
                          <a:effectLst/>
                          <a:latin typeface="Times New Roman" pitchFamily="18" charset="0"/>
                          <a:cs typeface="Times New Roman" pitchFamily="18" charset="0"/>
                        </a:rPr>
                        <a:t>Государственная поддержка отрасли культуры (модернизация библиотек в части комплектования книжных фондов муниципальных общедоступных библиотек). (Муниципальная программа Можайского городского округа «Культура» на 2020-2024 годы)</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en-US" sz="800" b="0" i="0" u="none" strike="noStrike" cap="none" normalizeH="0" baseline="0" dirty="0" smtClean="0">
                          <a:ln>
                            <a:noFill/>
                          </a:ln>
                          <a:solidFill>
                            <a:schemeClr val="tx1"/>
                          </a:solidFill>
                          <a:effectLst/>
                          <a:latin typeface="Times New Roman" pitchFamily="18" charset="0"/>
                          <a:cs typeface="Times New Roman" pitchFamily="18" charset="0"/>
                        </a:rPr>
                        <a:t>МБУК «Можайская библиотека», г. Можайск</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smtClean="0">
                          <a:ln>
                            <a:noFill/>
                          </a:ln>
                          <a:solidFill>
                            <a:schemeClr val="tx1"/>
                          </a:solidFill>
                          <a:effectLst/>
                          <a:latin typeface="Times New Roman" pitchFamily="18" charset="0"/>
                          <a:cs typeface="Times New Roman" pitchFamily="18" charset="0"/>
                        </a:rPr>
                        <a:t>2021-2024</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smtClean="0">
                          <a:ln>
                            <a:noFill/>
                          </a:ln>
                          <a:solidFill>
                            <a:schemeClr val="tx1"/>
                          </a:solidFill>
                          <a:effectLst/>
                          <a:latin typeface="Times New Roman" pitchFamily="18" charset="0"/>
                          <a:cs typeface="Times New Roman" pitchFamily="18" charset="0"/>
                        </a:rPr>
                        <a:t>1898,7</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smtClean="0">
                          <a:ln>
                            <a:noFill/>
                          </a:ln>
                          <a:solidFill>
                            <a:schemeClr val="tx1"/>
                          </a:solidFill>
                          <a:effectLst/>
                          <a:latin typeface="Times New Roman" pitchFamily="18" charset="0"/>
                          <a:cs typeface="Times New Roman" pitchFamily="18" charset="0"/>
                        </a:rPr>
                        <a:t>458,2</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smtClean="0">
                          <a:ln>
                            <a:noFill/>
                          </a:ln>
                          <a:solidFill>
                            <a:schemeClr val="tx1"/>
                          </a:solidFill>
                          <a:effectLst/>
                          <a:latin typeface="Times New Roman" pitchFamily="18" charset="0"/>
                          <a:cs typeface="Times New Roman" pitchFamily="18" charset="0"/>
                        </a:rPr>
                        <a:t>466,3</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smtClean="0">
                          <a:ln>
                            <a:noFill/>
                          </a:ln>
                          <a:solidFill>
                            <a:schemeClr val="tx1"/>
                          </a:solidFill>
                          <a:effectLst/>
                          <a:latin typeface="Times New Roman" pitchFamily="18" charset="0"/>
                          <a:cs typeface="Times New Roman" pitchFamily="18" charset="0"/>
                        </a:rPr>
                        <a:t>484,9</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smtClean="0">
                          <a:ln>
                            <a:noFill/>
                          </a:ln>
                          <a:solidFill>
                            <a:schemeClr val="tx1"/>
                          </a:solidFill>
                          <a:effectLst/>
                          <a:latin typeface="Times New Roman" pitchFamily="18" charset="0"/>
                          <a:cs typeface="Times New Roman" pitchFamily="18" charset="0"/>
                        </a:rPr>
                        <a:t>489,3</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smtClean="0">
                          <a:ln>
                            <a:noFill/>
                          </a:ln>
                          <a:solidFill>
                            <a:schemeClr val="tx1"/>
                          </a:solidFill>
                          <a:effectLst/>
                          <a:latin typeface="Times New Roman" pitchFamily="18" charset="0"/>
                          <a:cs typeface="Times New Roman" pitchFamily="18" charset="0"/>
                        </a:rPr>
                        <a:t>Проведено комплектование МБУК  «Можайская библиотека» книжными фондами. В прогнозируемый период-продолжение комплектования книжными фондами</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r>
              <a:tr h="21616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cs typeface="Times New Roman" pitchFamily="18" charset="0"/>
                        </a:rPr>
                        <a:t>13</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altLang="ru-RU" sz="800" b="0" i="0" u="none" strike="noStrike" cap="none" normalizeH="0" baseline="0" dirty="0" smtClean="0">
                          <a:ln>
                            <a:noFill/>
                          </a:ln>
                          <a:solidFill>
                            <a:schemeClr val="tx1"/>
                          </a:solidFill>
                          <a:effectLst/>
                          <a:latin typeface="Times New Roman" pitchFamily="18" charset="0"/>
                          <a:cs typeface="Times New Roman" pitchFamily="18" charset="0"/>
                        </a:rPr>
                        <a:t>Создание центров образования </a:t>
                      </a:r>
                      <a:r>
                        <a:rPr kumimoji="0" lang="ru-RU" altLang="ru-RU" sz="800" b="0" i="0" u="none" strike="noStrike" cap="none" normalizeH="0" baseline="0" dirty="0" err="1" smtClean="0">
                          <a:ln>
                            <a:noFill/>
                          </a:ln>
                          <a:solidFill>
                            <a:schemeClr val="tx1"/>
                          </a:solidFill>
                          <a:effectLst/>
                          <a:latin typeface="Times New Roman" pitchFamily="18" charset="0"/>
                          <a:cs typeface="Times New Roman" pitchFamily="18" charset="0"/>
                        </a:rPr>
                        <a:t>естественно-научной</a:t>
                      </a:r>
                      <a:r>
                        <a:rPr kumimoji="0" lang="ru-RU" altLang="ru-RU" sz="800" b="0" i="0" u="none" strike="noStrike" cap="none" normalizeH="0" baseline="0" dirty="0" smtClean="0">
                          <a:ln>
                            <a:noFill/>
                          </a:ln>
                          <a:solidFill>
                            <a:schemeClr val="tx1"/>
                          </a:solidFill>
                          <a:effectLst/>
                          <a:latin typeface="Times New Roman" pitchFamily="18" charset="0"/>
                          <a:cs typeface="Times New Roman" pitchFamily="18" charset="0"/>
                        </a:rPr>
                        <a:t/>
                      </a:r>
                      <a:br>
                        <a:rPr kumimoji="0" lang="ru-RU" altLang="ru-RU" sz="8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altLang="ru-RU" sz="800" b="0" i="0" u="none" strike="noStrike" cap="none" normalizeH="0" baseline="0" dirty="0" smtClean="0">
                          <a:ln>
                            <a:noFill/>
                          </a:ln>
                          <a:solidFill>
                            <a:schemeClr val="tx1"/>
                          </a:solidFill>
                          <a:effectLst/>
                          <a:latin typeface="Times New Roman" pitchFamily="18" charset="0"/>
                          <a:cs typeface="Times New Roman" pitchFamily="18" charset="0"/>
                        </a:rPr>
                        <a:t>и технологической направленностей. (Федеральный проект «Современная школа»)</a:t>
                      </a:r>
                    </a:p>
                  </a:txBody>
                  <a:tcPr marL="91442" marR="91442"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800" b="0" i="0" u="none" strike="noStrike" cap="none" normalizeH="0" baseline="0" dirty="0" smtClean="0">
                          <a:ln>
                            <a:noFill/>
                          </a:ln>
                          <a:solidFill>
                            <a:schemeClr val="tx1"/>
                          </a:solidFill>
                          <a:effectLst/>
                          <a:latin typeface="Times New Roman" pitchFamily="18" charset="0"/>
                          <a:cs typeface="Times New Roman" pitchFamily="18" charset="0"/>
                        </a:rPr>
                        <a:t>Можайский городской округ: МОУ СОШ № 1 г. Можайск, МОУ СОШ «Созвездие Вента» с.Поречье, с/у </a:t>
                      </a:r>
                      <a:r>
                        <a:rPr kumimoji="0" lang="ru-RU" altLang="ru-RU" sz="800" b="0" i="0" u="none" strike="noStrike" cap="none" normalizeH="0" baseline="0" dirty="0" err="1" smtClean="0">
                          <a:ln>
                            <a:noFill/>
                          </a:ln>
                          <a:solidFill>
                            <a:schemeClr val="tx1"/>
                          </a:solidFill>
                          <a:effectLst/>
                          <a:latin typeface="Times New Roman" pitchFamily="18" charset="0"/>
                          <a:cs typeface="Times New Roman" pitchFamily="18" charset="0"/>
                        </a:rPr>
                        <a:t>Синичино</a:t>
                      </a:r>
                      <a:r>
                        <a:rPr kumimoji="0" lang="ru-RU" altLang="ru-RU" sz="800" b="0" i="0" u="none" strike="noStrike" cap="none" normalizeH="0" baseline="0" dirty="0" smtClean="0">
                          <a:ln>
                            <a:noFill/>
                          </a:ln>
                          <a:solidFill>
                            <a:schemeClr val="tx1"/>
                          </a:solidFill>
                          <a:effectLst/>
                          <a:latin typeface="Times New Roman" pitchFamily="18" charset="0"/>
                          <a:cs typeface="Times New Roman" pitchFamily="18" charset="0"/>
                        </a:rPr>
                        <a:t>, МОУ СОШ «Перспектива» с.Борисово, с. </a:t>
                      </a:r>
                      <a:r>
                        <a:rPr kumimoji="0" lang="ru-RU" altLang="ru-RU" sz="800" b="0" i="0" u="none" strike="noStrike" cap="none" normalizeH="0" baseline="0" dirty="0" err="1" smtClean="0">
                          <a:ln>
                            <a:noFill/>
                          </a:ln>
                          <a:solidFill>
                            <a:schemeClr val="tx1"/>
                          </a:solidFill>
                          <a:effectLst/>
                          <a:latin typeface="Times New Roman" pitchFamily="18" charset="0"/>
                          <a:cs typeface="Times New Roman" pitchFamily="18" charset="0"/>
                        </a:rPr>
                        <a:t>Тропарево</a:t>
                      </a:r>
                      <a:endParaRPr kumimoji="0" lang="ru-RU" alt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93000"/>
                        </a:lnSpc>
                        <a:spcBef>
                          <a:spcPct val="0"/>
                        </a:spcBef>
                        <a:spcAft>
                          <a:spcPct val="0"/>
                        </a:spcAft>
                        <a:buClrTx/>
                        <a:buSzPct val="100000"/>
                        <a:buFontTx/>
                        <a:buNone/>
                        <a:tabLst/>
                      </a:pPr>
                      <a:endParaRPr kumimoji="0" lang="ru-RU" altLang="ru-RU" sz="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smtClean="0">
                          <a:ln>
                            <a:noFill/>
                          </a:ln>
                          <a:solidFill>
                            <a:schemeClr val="tx1"/>
                          </a:solidFill>
                          <a:effectLst/>
                          <a:latin typeface="Times New Roman" pitchFamily="18" charset="0"/>
                          <a:cs typeface="Times New Roman" pitchFamily="18" charset="0"/>
                        </a:rPr>
                        <a:t>2023-2024</a:t>
                      </a:r>
                    </a:p>
                  </a:txBody>
                  <a:tcPr marL="91442" marR="91442"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smtClean="0">
                          <a:ln>
                            <a:noFill/>
                          </a:ln>
                          <a:solidFill>
                            <a:schemeClr val="tx1"/>
                          </a:solidFill>
                          <a:effectLst/>
                          <a:latin typeface="Times New Roman" pitchFamily="18" charset="0"/>
                          <a:cs typeface="Times New Roman" pitchFamily="18" charset="0"/>
                        </a:rPr>
                        <a:t>4000,0</a:t>
                      </a:r>
                    </a:p>
                  </a:txBody>
                  <a:tcPr marL="91442" marR="91442"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900" b="0" i="0" u="none" strike="noStrike" cap="none" normalizeH="0" baseline="0" dirty="0" smtClean="0">
                          <a:ln>
                            <a:noFill/>
                          </a:ln>
                          <a:solidFill>
                            <a:schemeClr val="tx1"/>
                          </a:solidFill>
                          <a:effectLst/>
                          <a:latin typeface="Times New Roman" pitchFamily="18" charset="0"/>
                          <a:cs typeface="Times New Roman" pitchFamily="18" charset="0"/>
                        </a:rPr>
                        <a:t>2000,0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9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900" b="0" i="0" u="none" strike="noStrike" cap="none" normalizeH="0" baseline="0" dirty="0" smtClean="0">
                          <a:ln>
                            <a:noFill/>
                          </a:ln>
                          <a:solidFill>
                            <a:schemeClr val="tx1"/>
                          </a:solidFill>
                          <a:effectLst/>
                          <a:latin typeface="Times New Roman" pitchFamily="18" charset="0"/>
                          <a:cs typeface="Times New Roman" pitchFamily="18" charset="0"/>
                        </a:rPr>
                        <a:t>1000,0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900" b="0" i="0" u="none" strike="noStrike" cap="none" normalizeH="0" baseline="0" dirty="0" smtClean="0">
                          <a:ln>
                            <a:noFill/>
                          </a:ln>
                          <a:solidFill>
                            <a:schemeClr val="tx1"/>
                          </a:solidFill>
                          <a:effectLst/>
                          <a:latin typeface="Times New Roman" pitchFamily="18" charset="0"/>
                          <a:cs typeface="Times New Roman" pitchFamily="18" charset="0"/>
                        </a:rPr>
                        <a:t>1000,0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2" marR="91442"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800" b="0" i="0" u="none" strike="noStrike" cap="none" normalizeH="0" baseline="0" dirty="0" smtClean="0">
                          <a:ln>
                            <a:noFill/>
                          </a:ln>
                          <a:solidFill>
                            <a:schemeClr val="tx1"/>
                          </a:solidFill>
                          <a:effectLst/>
                          <a:latin typeface="Times New Roman" pitchFamily="18" charset="0"/>
                          <a:cs typeface="Times New Roman" pitchFamily="18" charset="0"/>
                        </a:rPr>
                        <a:t>Созданы  центры образования </a:t>
                      </a:r>
                      <a:r>
                        <a:rPr kumimoji="0" lang="ru-RU" altLang="ru-RU" sz="800" b="0" i="0" u="none" strike="noStrike" cap="none" normalizeH="0" baseline="0" dirty="0" err="1" smtClean="0">
                          <a:ln>
                            <a:noFill/>
                          </a:ln>
                          <a:solidFill>
                            <a:schemeClr val="tx1"/>
                          </a:solidFill>
                          <a:effectLst/>
                          <a:latin typeface="Times New Roman" pitchFamily="18" charset="0"/>
                          <a:cs typeface="Times New Roman" pitchFamily="18" charset="0"/>
                        </a:rPr>
                        <a:t>естественно-научной</a:t>
                      </a:r>
                      <a:r>
                        <a:rPr kumimoji="0" lang="ru-RU" altLang="ru-RU" sz="800" b="0" i="0" u="none" strike="noStrike" cap="none" normalizeH="0" baseline="0" dirty="0" smtClean="0">
                          <a:ln>
                            <a:noFill/>
                          </a:ln>
                          <a:solidFill>
                            <a:schemeClr val="tx1"/>
                          </a:solidFill>
                          <a:effectLst/>
                          <a:latin typeface="Times New Roman" pitchFamily="18" charset="0"/>
                          <a:cs typeface="Times New Roman" pitchFamily="18" charset="0"/>
                        </a:rPr>
                        <a:t/>
                      </a:r>
                      <a:br>
                        <a:rPr kumimoji="0" lang="ru-RU" altLang="ru-RU" sz="8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altLang="ru-RU" sz="800" b="0" i="0" u="none" strike="noStrike" cap="none" normalizeH="0" baseline="0" dirty="0" smtClean="0">
                          <a:ln>
                            <a:noFill/>
                          </a:ln>
                          <a:solidFill>
                            <a:schemeClr val="tx1"/>
                          </a:solidFill>
                          <a:effectLst/>
                          <a:latin typeface="Times New Roman" pitchFamily="18" charset="0"/>
                          <a:cs typeface="Times New Roman" pitchFamily="18" charset="0"/>
                        </a:rPr>
                        <a:t>и технологической направленности. В прогнозируемый период планируется создание «Точек роста», которые  призваны помочь повысить уровень образования в сельских школах и школах малых городов</a:t>
                      </a:r>
                    </a:p>
                  </a:txBody>
                  <a:tcPr marL="91442" marR="91442" marT="45721" marB="4572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r>
            </a:tbl>
          </a:graphicData>
        </a:graphic>
      </p:graphicFrame>
      <p:sp>
        <p:nvSpPr>
          <p:cNvPr id="9272" name="Прямоугольник 5"/>
          <p:cNvSpPr>
            <a:spLocks noChangeArrowheads="1"/>
          </p:cNvSpPr>
          <p:nvPr/>
        </p:nvSpPr>
        <p:spPr bwMode="auto">
          <a:xfrm>
            <a:off x="2286000" y="6488113"/>
            <a:ext cx="6429375" cy="304800"/>
          </a:xfrm>
          <a:prstGeom prst="rect">
            <a:avLst/>
          </a:prstGeom>
          <a:noFill/>
          <a:ln w="9525">
            <a:noFill/>
            <a:miter lim="800000"/>
            <a:headEnd/>
            <a:tailEnd/>
          </a:ln>
        </p:spPr>
        <p:txBody>
          <a:bodyPr>
            <a:spAutoFit/>
          </a:bodyPr>
          <a:lstStyle/>
          <a:p>
            <a:pPr algn="r" eaLnBrk="1" hangingPunct="1"/>
            <a:r>
              <a:rPr lang="ru-RU" altLang="ru-RU" sz="1400" i="1">
                <a:solidFill>
                  <a:srgbClr val="000072"/>
                </a:solidFill>
                <a:latin typeface="Times New Roman" pitchFamily="18" charset="0"/>
                <a:cs typeface="Times New Roman" pitchFamily="18" charset="0"/>
              </a:rPr>
              <a:t>Можайский городской округ</a:t>
            </a:r>
            <a:endParaRPr lang="ru-RU" altLang="ru-RU" sz="1400">
              <a:latin typeface="Times New Roman" pitchFamily="18" charset="0"/>
              <a:cs typeface="Times New Roman" pitchFamily="18" charset="0"/>
            </a:endParaRPr>
          </a:p>
        </p:txBody>
      </p:sp>
      <p:pic>
        <p:nvPicPr>
          <p:cNvPr id="6" name="Рисунок 32" descr="Описание: Можайск-ГО-ПП-01"/>
          <p:cNvPicPr>
            <a:picLocks noChangeAspect="1" noChangeArrowheads="1"/>
          </p:cNvPicPr>
          <p:nvPr/>
        </p:nvPicPr>
        <p:blipFill>
          <a:blip r:embed="rId2" cstate="print"/>
          <a:srcRect/>
          <a:stretch>
            <a:fillRect/>
          </a:stretch>
        </p:blipFill>
        <p:spPr bwMode="auto">
          <a:xfrm>
            <a:off x="491438" y="438150"/>
            <a:ext cx="651562" cy="716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1133475" y="428625"/>
            <a:ext cx="7596188" cy="666750"/>
          </a:xfrm>
          <a:solidFill>
            <a:srgbClr val="DAB1EB"/>
          </a:solidFill>
        </p:spPr>
        <p:txBody>
          <a:bodyPr/>
          <a:lstStyle/>
          <a:p>
            <a:pPr algn="ctr"/>
            <a:r>
              <a:rPr lang="ru-RU" altLang="ru-RU" sz="1600" dirty="0" smtClean="0">
                <a:latin typeface="Times New Roman" pitchFamily="18" charset="0"/>
                <a:cs typeface="Times New Roman" pitchFamily="18" charset="0"/>
              </a:rPr>
              <a:t>Информация об общественно значимых проектах, реализуемых на территории Можайского городского округа Московской области</a:t>
            </a:r>
          </a:p>
        </p:txBody>
      </p:sp>
      <p:graphicFrame>
        <p:nvGraphicFramePr>
          <p:cNvPr id="53278" name="Group 30"/>
          <p:cNvGraphicFramePr>
            <a:graphicFrameLocks noGrp="1"/>
          </p:cNvGraphicFramePr>
          <p:nvPr>
            <p:ph idx="1"/>
          </p:nvPr>
        </p:nvGraphicFramePr>
        <p:xfrm>
          <a:off x="417508" y="1177941"/>
          <a:ext cx="8335968" cy="5186671"/>
        </p:xfrm>
        <a:graphic>
          <a:graphicData uri="http://schemas.openxmlformats.org/drawingml/2006/table">
            <a:tbl>
              <a:tblPr/>
              <a:tblGrid>
                <a:gridCol w="291859"/>
                <a:gridCol w="1121584"/>
                <a:gridCol w="767192"/>
                <a:gridCol w="641181"/>
                <a:gridCol w="769417"/>
                <a:gridCol w="647732"/>
                <a:gridCol w="706380"/>
                <a:gridCol w="635742"/>
                <a:gridCol w="706380"/>
                <a:gridCol w="565104"/>
                <a:gridCol w="1483397"/>
              </a:tblGrid>
              <a:tr h="268180">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0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проекта </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Место реализации проекта</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Срок ввода объекта (год)</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Объем финансирования, всего (тыс. руб.)</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в том числе по годам, сумма (тыс. руб.):</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Результаты от  реализации проекта           ( в соответствии с показателями муниципальных программ)</a:t>
                      </a:r>
                      <a:endParaRPr kumimoji="0" lang="ru-RU" sz="1000" b="1" i="0" u="sng" strike="noStrike" cap="none" normalizeH="0" baseline="0" dirty="0" smtClean="0">
                        <a:ln>
                          <a:noFill/>
                        </a:ln>
                        <a:solidFill>
                          <a:srgbClr val="C00000"/>
                        </a:solidFill>
                        <a:effectLst/>
                        <a:latin typeface="Times New Roman" pitchFamily="18" charset="0"/>
                        <a:cs typeface="Times New Roman" pitchFamily="18" charset="0"/>
                      </a:endParaRP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r>
              <a:tr h="75887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2021г тыс. руб.</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2022г тыс. руб.</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2023г тыс. руб.</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2024г тыс. руб.</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2025г</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Times New Roman" pitchFamily="18" charset="0"/>
                        </a:rPr>
                        <a:t>тыс. руб.</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vMerge="1">
                  <a:txBody>
                    <a:bodyPr/>
                    <a:lstStyle/>
                    <a:p>
                      <a:endParaRPr lang="ru-RU"/>
                    </a:p>
                  </a:txBody>
                  <a:tcPr/>
                </a:tc>
              </a:tr>
              <a:tr h="21317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cs typeface="Times New Roman" pitchFamily="18" charset="0"/>
                        </a:rPr>
                        <a:t>14</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800" b="0" i="0" u="none" strike="noStrike" cap="none" normalizeH="0" baseline="0" dirty="0" smtClean="0">
                          <a:ln>
                            <a:noFill/>
                          </a:ln>
                          <a:solidFill>
                            <a:schemeClr val="tx1"/>
                          </a:solidFill>
                          <a:effectLst/>
                          <a:latin typeface="Times New Roman" pitchFamily="18" charset="0"/>
                          <a:cs typeface="Times New Roman" pitchFamily="18" charset="0"/>
                        </a:rPr>
                        <a:t>Создание и обеспечение функционирования центров образования </a:t>
                      </a:r>
                      <a:r>
                        <a:rPr kumimoji="0" lang="ru-RU" altLang="ru-RU" sz="800" b="0" i="0" u="none" strike="noStrike" cap="none" normalizeH="0" baseline="0" dirty="0" err="1" smtClean="0">
                          <a:ln>
                            <a:noFill/>
                          </a:ln>
                          <a:solidFill>
                            <a:schemeClr val="tx1"/>
                          </a:solidFill>
                          <a:effectLst/>
                          <a:latin typeface="Times New Roman" pitchFamily="18" charset="0"/>
                          <a:cs typeface="Times New Roman" pitchFamily="18" charset="0"/>
                        </a:rPr>
                        <a:t>естественно-научной</a:t>
                      </a:r>
                      <a:r>
                        <a:rPr kumimoji="0" lang="ru-RU" altLang="ru-RU" sz="800" b="0" i="0" u="none" strike="noStrike" cap="none" normalizeH="0" baseline="0" dirty="0" smtClean="0">
                          <a:ln>
                            <a:noFill/>
                          </a:ln>
                          <a:solidFill>
                            <a:schemeClr val="tx1"/>
                          </a:solidFill>
                          <a:effectLst/>
                          <a:latin typeface="Times New Roman" pitchFamily="18" charset="0"/>
                          <a:cs typeface="Times New Roman" pitchFamily="18" charset="0"/>
                        </a:rPr>
                        <a:t/>
                      </a:r>
                      <a:br>
                        <a:rPr kumimoji="0" lang="ru-RU" altLang="ru-RU" sz="8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altLang="ru-RU" sz="800" b="0" i="0" u="none" strike="noStrike" cap="none" normalizeH="0" baseline="0" dirty="0" smtClean="0">
                          <a:ln>
                            <a:noFill/>
                          </a:ln>
                          <a:solidFill>
                            <a:schemeClr val="tx1"/>
                          </a:solidFill>
                          <a:effectLst/>
                          <a:latin typeface="Times New Roman" pitchFamily="18" charset="0"/>
                          <a:cs typeface="Times New Roman" pitchFamily="18" charset="0"/>
                        </a:rPr>
                        <a:t>и технологической направленностей</a:t>
                      </a:r>
                      <a:br>
                        <a:rPr kumimoji="0" lang="ru-RU" altLang="ru-RU" sz="8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altLang="ru-RU" sz="800" b="0" i="0" u="none" strike="noStrike" cap="none" normalizeH="0" baseline="0" dirty="0" smtClean="0">
                          <a:ln>
                            <a:noFill/>
                          </a:ln>
                          <a:solidFill>
                            <a:schemeClr val="tx1"/>
                          </a:solidFill>
                          <a:effectLst/>
                          <a:latin typeface="Times New Roman" pitchFamily="18" charset="0"/>
                          <a:cs typeface="Times New Roman" pitchFamily="18" charset="0"/>
                        </a:rPr>
                        <a:t>в общеобразовательных организациях, расположенных</a:t>
                      </a:r>
                      <a:br>
                        <a:rPr kumimoji="0" lang="ru-RU" altLang="ru-RU" sz="8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altLang="ru-RU" sz="800" b="0" i="0" u="none" strike="noStrike" cap="none" normalizeH="0" baseline="0" dirty="0" smtClean="0">
                          <a:ln>
                            <a:noFill/>
                          </a:ln>
                          <a:solidFill>
                            <a:schemeClr val="tx1"/>
                          </a:solidFill>
                          <a:effectLst/>
                          <a:latin typeface="Times New Roman" pitchFamily="18" charset="0"/>
                          <a:cs typeface="Times New Roman" pitchFamily="18" charset="0"/>
                        </a:rPr>
                        <a:t>в сельской местности</a:t>
                      </a:r>
                      <a:br>
                        <a:rPr kumimoji="0" lang="ru-RU" altLang="ru-RU" sz="800" b="0"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altLang="ru-RU" sz="800" b="0" i="0" u="none" strike="noStrike" cap="none" normalizeH="0" baseline="0" dirty="0" smtClean="0">
                          <a:ln>
                            <a:noFill/>
                          </a:ln>
                          <a:solidFill>
                            <a:schemeClr val="tx1"/>
                          </a:solidFill>
                          <a:effectLst/>
                          <a:latin typeface="Times New Roman" pitchFamily="18" charset="0"/>
                          <a:cs typeface="Times New Roman" pitchFamily="18" charset="0"/>
                        </a:rPr>
                        <a:t>и малых городах. (Федеральный проект «Современная школа»)</a:t>
                      </a:r>
                      <a:endParaRPr kumimoji="0" lang="ru-RU" altLang="ru-RU" sz="8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800" b="0" i="0" u="none" strike="noStrike" cap="none" normalizeH="0" baseline="0" dirty="0" smtClean="0">
                          <a:ln>
                            <a:noFill/>
                          </a:ln>
                          <a:solidFill>
                            <a:schemeClr val="tx1"/>
                          </a:solidFill>
                          <a:effectLst/>
                          <a:latin typeface="Times New Roman" pitchFamily="18" charset="0"/>
                          <a:cs typeface="Times New Roman" pitchFamily="18" charset="0"/>
                        </a:rPr>
                        <a:t>Можайский городской округ: МОУ СОШ № 1 г. Можайск, МОУ СОШ «Созвездие Вента» </a:t>
                      </a:r>
                      <a:r>
                        <a:rPr kumimoji="0" lang="ru-RU" altLang="ru-RU" sz="800" b="0" i="0" u="none" strike="noStrike" cap="none" normalizeH="0" baseline="0" dirty="0" err="1" smtClean="0">
                          <a:ln>
                            <a:noFill/>
                          </a:ln>
                          <a:solidFill>
                            <a:schemeClr val="tx1"/>
                          </a:solidFill>
                          <a:effectLst/>
                          <a:latin typeface="Times New Roman" pitchFamily="18" charset="0"/>
                          <a:cs typeface="Times New Roman" pitchFamily="18" charset="0"/>
                        </a:rPr>
                        <a:t>с.,Поречье</a:t>
                      </a:r>
                      <a:r>
                        <a:rPr kumimoji="0" lang="ru-RU" altLang="ru-RU" sz="800" b="0" i="0" u="none" strike="noStrike" cap="none" normalizeH="0" baseline="0" dirty="0" smtClean="0">
                          <a:ln>
                            <a:noFill/>
                          </a:ln>
                          <a:solidFill>
                            <a:schemeClr val="tx1"/>
                          </a:solidFill>
                          <a:effectLst/>
                          <a:latin typeface="Times New Roman" pitchFamily="18" charset="0"/>
                          <a:cs typeface="Times New Roman" pitchFamily="18" charset="0"/>
                        </a:rPr>
                        <a:t>, с/у </a:t>
                      </a:r>
                      <a:r>
                        <a:rPr kumimoji="0" lang="ru-RU" altLang="ru-RU" sz="800" b="0" i="0" u="none" strike="noStrike" cap="none" normalizeH="0" baseline="0" dirty="0" err="1" smtClean="0">
                          <a:ln>
                            <a:noFill/>
                          </a:ln>
                          <a:solidFill>
                            <a:schemeClr val="tx1"/>
                          </a:solidFill>
                          <a:effectLst/>
                          <a:latin typeface="Times New Roman" pitchFamily="18" charset="0"/>
                          <a:cs typeface="Times New Roman" pitchFamily="18" charset="0"/>
                        </a:rPr>
                        <a:t>Синичино</a:t>
                      </a:r>
                      <a:r>
                        <a:rPr kumimoji="0" lang="ru-RU" altLang="ru-RU" sz="800" b="0" i="0" u="none" strike="noStrike" cap="none" normalizeH="0" baseline="0" dirty="0" smtClean="0">
                          <a:ln>
                            <a:noFill/>
                          </a:ln>
                          <a:solidFill>
                            <a:schemeClr val="tx1"/>
                          </a:solidFill>
                          <a:effectLst/>
                          <a:latin typeface="Times New Roman" pitchFamily="18" charset="0"/>
                          <a:cs typeface="Times New Roman" pitchFamily="18" charset="0"/>
                        </a:rPr>
                        <a:t>, МОУ СОШ «Перспектива» с.Борисово, с. </a:t>
                      </a:r>
                      <a:r>
                        <a:rPr kumimoji="0" lang="ru-RU" altLang="ru-RU" sz="800" b="0" i="0" u="none" strike="noStrike" cap="none" normalizeH="0" baseline="0" dirty="0" err="1" smtClean="0">
                          <a:ln>
                            <a:noFill/>
                          </a:ln>
                          <a:solidFill>
                            <a:schemeClr val="tx1"/>
                          </a:solidFill>
                          <a:effectLst/>
                          <a:latin typeface="Times New Roman" pitchFamily="18" charset="0"/>
                          <a:cs typeface="Times New Roman" pitchFamily="18" charset="0"/>
                        </a:rPr>
                        <a:t>Тропарево</a:t>
                      </a:r>
                      <a:endParaRPr kumimoji="0" lang="ru-RU" alt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93000"/>
                        </a:lnSpc>
                        <a:spcBef>
                          <a:spcPct val="0"/>
                        </a:spcBef>
                        <a:spcAft>
                          <a:spcPct val="0"/>
                        </a:spcAft>
                        <a:buClrTx/>
                        <a:buSzPct val="100000"/>
                        <a:buFontTx/>
                        <a:buNone/>
                        <a:tabLst/>
                      </a:pPr>
                      <a:endParaRPr kumimoji="0" lang="ru-RU" alt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en-US" sz="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800" b="0" i="0" u="none" strike="noStrike" cap="none" normalizeH="0" baseline="0" dirty="0" smtClean="0">
                          <a:ln>
                            <a:noFill/>
                          </a:ln>
                          <a:solidFill>
                            <a:schemeClr val="tx1"/>
                          </a:solidFill>
                          <a:effectLst/>
                          <a:latin typeface="Times New Roman" pitchFamily="18" charset="0"/>
                          <a:cs typeface="Times New Roman" pitchFamily="18" charset="0"/>
                        </a:rPr>
                        <a:t>2023-2024</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smtClean="0">
                          <a:ln>
                            <a:noFill/>
                          </a:ln>
                          <a:solidFill>
                            <a:schemeClr val="tx1"/>
                          </a:solidFill>
                          <a:effectLst/>
                          <a:latin typeface="Times New Roman" pitchFamily="18" charset="0"/>
                          <a:cs typeface="Times New Roman" pitchFamily="18" charset="0"/>
                        </a:rPr>
                        <a:t>302,8</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900" b="0" i="0" u="none" strike="noStrike" cap="none" normalizeH="0" baseline="0" dirty="0" smtClean="0">
                          <a:ln>
                            <a:noFill/>
                          </a:ln>
                          <a:solidFill>
                            <a:schemeClr val="tx1"/>
                          </a:solidFill>
                          <a:effectLst/>
                          <a:latin typeface="Times New Roman" pitchFamily="18" charset="0"/>
                          <a:cs typeface="Times New Roman" pitchFamily="18" charset="0"/>
                        </a:rPr>
                        <a:t>149,4</a:t>
                      </a:r>
                      <a:endParaRPr kumimoji="0" lang="ru-RU" altLang="ru-RU" sz="9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900" b="0"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ru-RU" altLang="ru-RU" sz="9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900" b="0" i="0" u="none" strike="noStrike" cap="none" normalizeH="0" baseline="0" dirty="0" smtClean="0">
                          <a:ln>
                            <a:noFill/>
                          </a:ln>
                          <a:solidFill>
                            <a:schemeClr val="tx1"/>
                          </a:solidFill>
                          <a:effectLst/>
                          <a:latin typeface="Times New Roman" pitchFamily="18" charset="0"/>
                          <a:cs typeface="Times New Roman" pitchFamily="18" charset="0"/>
                        </a:rPr>
                        <a:t>78,4</a:t>
                      </a:r>
                      <a:endParaRPr kumimoji="0" lang="ru-RU" altLang="ru-RU" sz="9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altLang="ru-RU" sz="900" b="0" i="0" u="none" strike="noStrike" cap="none" normalizeH="0" baseline="0" dirty="0" smtClean="0">
                          <a:ln>
                            <a:noFill/>
                          </a:ln>
                          <a:solidFill>
                            <a:schemeClr val="tx1"/>
                          </a:solidFill>
                          <a:effectLst/>
                          <a:latin typeface="Times New Roman" pitchFamily="18" charset="0"/>
                          <a:cs typeface="Times New Roman" pitchFamily="18" charset="0"/>
                        </a:rPr>
                        <a:t>75,0</a:t>
                      </a:r>
                      <a:endParaRPr kumimoji="0" lang="ru-RU" altLang="ru-RU" sz="900" b="0" i="0" u="none" strike="noStrike" cap="none" normalizeH="0" baseline="0" dirty="0" smtClean="0">
                        <a:ln>
                          <a:noFill/>
                        </a:ln>
                        <a:solidFill>
                          <a:schemeClr val="tx1"/>
                        </a:solidFill>
                        <a:effectLst/>
                        <a:latin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9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800" b="0" i="0" u="none" strike="noStrike" cap="none" normalizeH="0" baseline="0" dirty="0" smtClean="0">
                          <a:ln>
                            <a:noFill/>
                          </a:ln>
                          <a:solidFill>
                            <a:schemeClr val="tx1"/>
                          </a:solidFill>
                          <a:effectLst/>
                          <a:latin typeface="Times New Roman" pitchFamily="18" charset="0"/>
                          <a:cs typeface="Times New Roman" pitchFamily="18" charset="0"/>
                        </a:rPr>
                        <a:t>Созданы условия для реализации новых методов обучения и воспитания В прогнозируемые годы </a:t>
                      </a:r>
                      <a:r>
                        <a:rPr kumimoji="0" lang="ru-RU" altLang="ru-RU" sz="800" b="0" i="0" u="none" strike="noStrike" cap="none" normalizeH="0" baseline="0" dirty="0" err="1" smtClean="0">
                          <a:ln>
                            <a:noFill/>
                          </a:ln>
                          <a:solidFill>
                            <a:schemeClr val="tx1"/>
                          </a:solidFill>
                          <a:effectLst/>
                          <a:latin typeface="Times New Roman" pitchFamily="18" charset="0"/>
                          <a:cs typeface="Times New Roman" pitchFamily="18" charset="0"/>
                        </a:rPr>
                        <a:t>плвнмруется</a:t>
                      </a:r>
                      <a:r>
                        <a:rPr kumimoji="0" lang="ru-RU" altLang="ru-RU" sz="800" b="0" i="0" u="none" strike="noStrike" cap="none" normalizeH="0" baseline="0" dirty="0" smtClean="0">
                          <a:ln>
                            <a:noFill/>
                          </a:ln>
                          <a:solidFill>
                            <a:schemeClr val="tx1"/>
                          </a:solidFill>
                          <a:effectLst/>
                          <a:latin typeface="Times New Roman" pitchFamily="18" charset="0"/>
                          <a:cs typeface="Times New Roman" pitchFamily="18" charset="0"/>
                        </a:rPr>
                        <a:t> обновление содержания и совершенствование методов обучения предметных областей</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r>
              <a:tr h="18821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cs typeface="Times New Roman" pitchFamily="18" charset="0"/>
                        </a:rPr>
                        <a:t>15</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Создание в общеобразовательных организациях, расположенных в сельской местности и малых городах, условий для занятий физической культурой и спортом. (Федеральный проект «Успех каждого ребенка»)</a:t>
                      </a:r>
                      <a:endParaRPr kumimoji="0" lang="ru-RU" altLang="ru-RU" sz="8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МОУ СОШ № 1 д. </a:t>
                      </a:r>
                      <a:r>
                        <a:rPr kumimoji="0" lang="ru-RU" altLang="ru-RU" sz="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Горетово</a:t>
                      </a:r>
                      <a:r>
                        <a:rPr kumimoji="0" lang="ru-RU" alt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Можайский городской округ</a:t>
                      </a:r>
                    </a:p>
                    <a:p>
                      <a:pPr marL="0" marR="0" lvl="0" indent="0" algn="l" defTabSz="914400" rtl="0" eaLnBrk="1" fontAlgn="base" latinLnBrk="0" hangingPunct="1">
                        <a:lnSpc>
                          <a:spcPct val="93000"/>
                        </a:lnSpc>
                        <a:spcBef>
                          <a:spcPct val="0"/>
                        </a:spcBef>
                        <a:spcAft>
                          <a:spcPct val="0"/>
                        </a:spcAft>
                        <a:buClrTx/>
                        <a:buSzPct val="100000"/>
                        <a:buFontTx/>
                        <a:buNone/>
                        <a:tabLst/>
                      </a:pPr>
                      <a:endParaRPr kumimoji="0" lang="ru-RU" alt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en-US"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2" marR="91442"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2024</a:t>
                      </a:r>
                    </a:p>
                  </a:txBody>
                  <a:tcPr marL="91442" marR="91442"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217,4</a:t>
                      </a:r>
                    </a:p>
                  </a:txBody>
                  <a:tcPr marL="91442" marR="91442"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alt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endParaRPr kumimoji="0" lang="ru-RU" altLang="ru-RU" sz="8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alt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103,1</a:t>
                      </a:r>
                      <a:endParaRPr kumimoji="0" lang="ru-RU" altLang="ru-RU" sz="8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alt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0,0</a:t>
                      </a:r>
                      <a:endParaRPr kumimoji="0" lang="ru-RU" altLang="ru-RU" sz="8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alt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114,3</a:t>
                      </a:r>
                      <a:endParaRPr kumimoji="0" lang="ru-RU" altLang="ru-RU" sz="8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txBody>
                  <a:tcPr marL="91442" marR="91442"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Созданы условия для занятий спортом. В прогнозируемый период продолжение создания условий для занятий физической культуры и спортом</a:t>
                      </a:r>
                    </a:p>
                  </a:txBody>
                  <a:tcPr marL="91442" marR="91442"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r>
            </a:tbl>
          </a:graphicData>
        </a:graphic>
      </p:graphicFrame>
      <p:sp>
        <p:nvSpPr>
          <p:cNvPr id="10296" name="Прямоугольник 5"/>
          <p:cNvSpPr>
            <a:spLocks noChangeArrowheads="1"/>
          </p:cNvSpPr>
          <p:nvPr/>
        </p:nvSpPr>
        <p:spPr bwMode="auto">
          <a:xfrm>
            <a:off x="2286000" y="6488113"/>
            <a:ext cx="6429375" cy="304800"/>
          </a:xfrm>
          <a:prstGeom prst="rect">
            <a:avLst/>
          </a:prstGeom>
          <a:noFill/>
          <a:ln w="9525">
            <a:noFill/>
            <a:miter lim="800000"/>
            <a:headEnd/>
            <a:tailEnd/>
          </a:ln>
        </p:spPr>
        <p:txBody>
          <a:bodyPr>
            <a:spAutoFit/>
          </a:bodyPr>
          <a:lstStyle/>
          <a:p>
            <a:pPr algn="r" eaLnBrk="1" hangingPunct="1"/>
            <a:r>
              <a:rPr lang="ru-RU" altLang="ru-RU" sz="1400" i="1">
                <a:solidFill>
                  <a:srgbClr val="000072"/>
                </a:solidFill>
                <a:latin typeface="Times New Roman" pitchFamily="18" charset="0"/>
                <a:cs typeface="Times New Roman" pitchFamily="18" charset="0"/>
              </a:rPr>
              <a:t>Можайский городской округ</a:t>
            </a:r>
            <a:endParaRPr lang="ru-RU" altLang="ru-RU" sz="1400">
              <a:latin typeface="Times New Roman" pitchFamily="18" charset="0"/>
              <a:cs typeface="Times New Roman" pitchFamily="18" charset="0"/>
            </a:endParaRPr>
          </a:p>
        </p:txBody>
      </p:sp>
      <p:pic>
        <p:nvPicPr>
          <p:cNvPr id="6" name="Рисунок 32" descr="Описание: Можайск-ГО-ПП-01"/>
          <p:cNvPicPr>
            <a:picLocks noChangeAspect="1" noChangeArrowheads="1"/>
          </p:cNvPicPr>
          <p:nvPr/>
        </p:nvPicPr>
        <p:blipFill>
          <a:blip r:embed="rId2" cstate="print"/>
          <a:srcRect/>
          <a:stretch>
            <a:fillRect/>
          </a:stretch>
        </p:blipFill>
        <p:spPr bwMode="auto">
          <a:xfrm>
            <a:off x="432566" y="438150"/>
            <a:ext cx="648796" cy="71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1123949" y="457200"/>
            <a:ext cx="7572376" cy="754380"/>
          </a:xfrm>
          <a:solidFill>
            <a:srgbClr val="DAB1EB"/>
          </a:solidFill>
        </p:spPr>
        <p:txBody>
          <a:bodyPr/>
          <a:lstStyle/>
          <a:p>
            <a:pPr algn="ctr"/>
            <a:r>
              <a:rPr lang="ru-RU" altLang="ru-RU" sz="1600" dirty="0" smtClean="0">
                <a:latin typeface="Times New Roman" pitchFamily="18" charset="0"/>
                <a:cs typeface="Times New Roman" pitchFamily="18" charset="0"/>
              </a:rPr>
              <a:t>Информация об общественно значимых проектах, реализуемых на территории Можайского городского округа Московской области</a:t>
            </a:r>
          </a:p>
        </p:txBody>
      </p:sp>
      <p:graphicFrame>
        <p:nvGraphicFramePr>
          <p:cNvPr id="53278" name="Group 30"/>
          <p:cNvGraphicFramePr>
            <a:graphicFrameLocks noGrp="1"/>
          </p:cNvGraphicFramePr>
          <p:nvPr>
            <p:ph idx="1"/>
          </p:nvPr>
        </p:nvGraphicFramePr>
        <p:xfrm>
          <a:off x="400049" y="1268413"/>
          <a:ext cx="8305799" cy="5120980"/>
        </p:xfrm>
        <a:graphic>
          <a:graphicData uri="http://schemas.openxmlformats.org/drawingml/2006/table">
            <a:tbl>
              <a:tblPr/>
              <a:tblGrid>
                <a:gridCol w="290802"/>
                <a:gridCol w="1117525"/>
                <a:gridCol w="764415"/>
                <a:gridCol w="638860"/>
                <a:gridCol w="766632"/>
                <a:gridCol w="645388"/>
                <a:gridCol w="703824"/>
                <a:gridCol w="633441"/>
                <a:gridCol w="703824"/>
                <a:gridCol w="563059"/>
                <a:gridCol w="1478029"/>
              </a:tblGrid>
              <a:tr h="253682">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  № </a:t>
                      </a:r>
                      <a:r>
                        <a:rPr kumimoji="0" lang="ru-RU" sz="11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100" b="1" i="0" u="none" strike="noStrike" cap="none" normalizeH="0" baseline="0" dirty="0" err="1" smtClean="0">
                          <a:ln>
                            <a:noFill/>
                          </a:ln>
                          <a:solidFill>
                            <a:schemeClr val="tx1"/>
                          </a:solidFill>
                          <a:effectLst/>
                          <a:latin typeface="Times New Roman" pitchFamily="18" charset="0"/>
                          <a:cs typeface="Times New Roman" pitchFamily="18" charset="0"/>
                        </a:rPr>
                        <a:t>п</a:t>
                      </a: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проекта </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Место реализации проекта</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Срок ввода объекта (год)</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1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Объем финансирования, всего (тыс. руб.)</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в том числе по годам, сумма (тыс. руб.):</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Результаты от  реализации проекта ( в соответствии с показателями муниципальных программ)</a:t>
                      </a:r>
                      <a:endParaRPr kumimoji="0" lang="ru-RU" sz="1100" b="1" i="0" u="sng" strike="noStrike" cap="none" normalizeH="0" baseline="0" dirty="0" smtClean="0">
                        <a:ln>
                          <a:noFill/>
                        </a:ln>
                        <a:solidFill>
                          <a:srgbClr val="C00000"/>
                        </a:solidFill>
                        <a:effectLst/>
                        <a:latin typeface="Times New Roman" pitchFamily="18" charset="0"/>
                        <a:cs typeface="Times New Roman" pitchFamily="18" charset="0"/>
                      </a:endParaRP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r>
              <a:tr h="77270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2021г тыс. руб.</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2022г тыс. руб.</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2023г тыс. руб.</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2024г тыс. руб.</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2025г</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тыс. руб.</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vMerge="1">
                  <a:txBody>
                    <a:bodyPr/>
                    <a:lstStyle/>
                    <a:p>
                      <a:endParaRPr lang="ru-RU"/>
                    </a:p>
                  </a:txBody>
                  <a:tcPr/>
                </a:tc>
              </a:tr>
              <a:tr h="20901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1"/>
                          </a:solidFill>
                          <a:effectLst/>
                          <a:latin typeface="Times New Roman" pitchFamily="18" charset="0"/>
                          <a:cs typeface="Times New Roman" pitchFamily="18" charset="0"/>
                        </a:rPr>
                        <a:t>16</a:t>
                      </a: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alt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Приобретение автобусов для доставки обучающихся в общеобразовательные организации в Московской области, расположенные в сельских населенных пунктах. (Муниципальная программа Можайского городского округа «Образование» на 2020-2024 годы)</a:t>
                      </a:r>
                      <a:endParaRPr kumimoji="0" lang="ru-RU" altLang="ru-RU" sz="800" b="0" i="0" u="none" strike="noStrike" cap="none" normalizeH="0" baseline="0" dirty="0" smtClean="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Московская область, г. Можайск, ул. </a:t>
                      </a:r>
                      <a:r>
                        <a:rPr kumimoji="0" lang="ru-RU" altLang="ru-RU" sz="8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Полосухина</a:t>
                      </a:r>
                      <a:r>
                        <a:rPr kumimoji="0" lang="ru-RU" alt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д. 3-А</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2021</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928,0</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800" b="0" i="0" u="none" strike="noStrike" cap="none" normalizeH="0" baseline="0" dirty="0" smtClean="0">
                          <a:ln>
                            <a:noFill/>
                          </a:ln>
                          <a:solidFill>
                            <a:schemeClr val="tx1"/>
                          </a:solidFill>
                          <a:effectLst/>
                          <a:latin typeface="Times New Roman" pitchFamily="18" charset="0"/>
                          <a:cs typeface="Times New Roman" pitchFamily="18" charset="0"/>
                        </a:rPr>
                        <a:t>928,0</a:t>
                      </a:r>
                      <a:endParaRPr kumimoji="0" lang="ru-RU" altLang="en-US" sz="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8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8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8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en-US" sz="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ru-RU" sz="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Обеспечен подвоз детей, проживающих в сельской местности к образовательному учреждению</a:t>
                      </a:r>
                    </a:p>
                  </a:txBody>
                  <a:tcPr marL="91442" marR="91442"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r>
              <a:tr h="178037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39" marR="9143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endParaRPr lang="ru-RU" sz="900" dirty="0">
                        <a:solidFill>
                          <a:srgbClr val="00B050"/>
                        </a:solidFill>
                        <a:latin typeface="Times New Roman" panose="02020603050405020304" pitchFamily="18" charset="0"/>
                        <a:cs typeface="Times New Roman" panose="02020603050405020304" pitchFamily="18" charset="0"/>
                      </a:endParaRP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endParaRPr lang="ru-RU" sz="800" dirty="0">
                        <a:solidFill>
                          <a:srgbClr val="00B050"/>
                        </a:solidFill>
                        <a:latin typeface="Times New Roman" panose="02020603050405020304" pitchFamily="18" charset="0"/>
                        <a:cs typeface="Times New Roman" panose="02020603050405020304" pitchFamily="18" charset="0"/>
                      </a:endParaRP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a:endParaRPr lang="ru-RU" sz="900" dirty="0">
                        <a:solidFill>
                          <a:srgbClr val="00B050"/>
                        </a:solidFill>
                        <a:latin typeface="Times New Roman" panose="02020603050405020304" pitchFamily="18" charset="0"/>
                        <a:cs typeface="Times New Roman" panose="02020603050405020304" pitchFamily="18" charset="0"/>
                      </a:endParaRP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a:endParaRPr lang="ru-RU" sz="900" dirty="0">
                        <a:solidFill>
                          <a:srgbClr val="00B050"/>
                        </a:solidFill>
                        <a:latin typeface="Times New Roman" panose="02020603050405020304" pitchFamily="18" charset="0"/>
                        <a:cs typeface="Times New Roman" panose="02020603050405020304" pitchFamily="18" charset="0"/>
                      </a:endParaRP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a:endParaRPr lang="ru-RU" sz="900" dirty="0">
                        <a:solidFill>
                          <a:srgbClr val="00B050"/>
                        </a:solidFill>
                        <a:latin typeface="Times New Roman" panose="02020603050405020304" pitchFamily="18" charset="0"/>
                        <a:cs typeface="Times New Roman" panose="02020603050405020304" pitchFamily="18" charset="0"/>
                      </a:endParaRP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a:endParaRPr lang="ru-RU" sz="900" dirty="0">
                        <a:solidFill>
                          <a:srgbClr val="00B050"/>
                        </a:solidFill>
                        <a:latin typeface="Times New Roman" panose="02020603050405020304" pitchFamily="18" charset="0"/>
                        <a:cs typeface="Times New Roman" panose="02020603050405020304" pitchFamily="18" charset="0"/>
                      </a:endParaRP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a:endParaRPr lang="ru-RU" sz="900" dirty="0">
                        <a:solidFill>
                          <a:srgbClr val="00B050"/>
                        </a:solidFill>
                        <a:latin typeface="Times New Roman" panose="02020603050405020304" pitchFamily="18" charset="0"/>
                        <a:cs typeface="Times New Roman" panose="02020603050405020304" pitchFamily="18" charset="0"/>
                      </a:endParaRP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a:endParaRPr lang="ru-RU" sz="900" dirty="0">
                        <a:solidFill>
                          <a:srgbClr val="00B050"/>
                        </a:solidFill>
                        <a:latin typeface="Times New Roman" panose="02020603050405020304" pitchFamily="18" charset="0"/>
                        <a:cs typeface="Times New Roman" panose="02020603050405020304" pitchFamily="18" charset="0"/>
                      </a:endParaRP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algn="ctr"/>
                      <a:endParaRPr lang="ru-RU" sz="900" dirty="0">
                        <a:solidFill>
                          <a:srgbClr val="00B050"/>
                        </a:solidFill>
                        <a:latin typeface="Times New Roman" panose="02020603050405020304" pitchFamily="18" charset="0"/>
                        <a:cs typeface="Times New Roman" panose="02020603050405020304" pitchFamily="18" charset="0"/>
                      </a:endParaRP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900" dirty="0">
                        <a:solidFill>
                          <a:srgbClr val="00B050"/>
                        </a:solidFill>
                        <a:latin typeface="Times New Roman" panose="02020603050405020304" pitchFamily="18" charset="0"/>
                        <a:cs typeface="Times New Roman" panose="02020603050405020304" pitchFamily="18" charset="0"/>
                      </a:endParaRPr>
                    </a:p>
                  </a:txBody>
                  <a:tcPr marL="91443" marR="91443" marT="46804" marB="468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BF5"/>
                    </a:solidFill>
                  </a:tcPr>
                </a:tc>
              </a:tr>
            </a:tbl>
          </a:graphicData>
        </a:graphic>
      </p:graphicFrame>
      <p:sp>
        <p:nvSpPr>
          <p:cNvPr id="11320" name="Прямоугольник 5"/>
          <p:cNvSpPr>
            <a:spLocks noChangeArrowheads="1"/>
          </p:cNvSpPr>
          <p:nvPr/>
        </p:nvSpPr>
        <p:spPr bwMode="auto">
          <a:xfrm>
            <a:off x="6072198" y="6488113"/>
            <a:ext cx="2643177" cy="304800"/>
          </a:xfrm>
          <a:prstGeom prst="rect">
            <a:avLst/>
          </a:prstGeom>
          <a:noFill/>
          <a:ln w="9525">
            <a:noFill/>
            <a:miter lim="800000"/>
            <a:headEnd/>
            <a:tailEnd/>
          </a:ln>
        </p:spPr>
        <p:txBody>
          <a:bodyPr wrap="square">
            <a:spAutoFit/>
          </a:bodyPr>
          <a:lstStyle/>
          <a:p>
            <a:pPr algn="r" eaLnBrk="1" hangingPunct="1"/>
            <a:r>
              <a:rPr lang="ru-RU" altLang="ru-RU" sz="1400" i="1" dirty="0">
                <a:solidFill>
                  <a:srgbClr val="000072"/>
                </a:solidFill>
                <a:latin typeface="Times New Roman" pitchFamily="18" charset="0"/>
                <a:cs typeface="Times New Roman" pitchFamily="18" charset="0"/>
              </a:rPr>
              <a:t>Можайский городской округ</a:t>
            </a:r>
            <a:endParaRPr lang="ru-RU" altLang="ru-RU" sz="1400" dirty="0">
              <a:latin typeface="Times New Roman" pitchFamily="18" charset="0"/>
              <a:cs typeface="Times New Roman" pitchFamily="18" charset="0"/>
            </a:endParaRPr>
          </a:p>
        </p:txBody>
      </p:sp>
      <p:pic>
        <p:nvPicPr>
          <p:cNvPr id="6" name="Рисунок 32" descr="Описание: Можайск-ГО-ПП-01"/>
          <p:cNvPicPr>
            <a:picLocks noChangeAspect="1" noChangeArrowheads="1"/>
          </p:cNvPicPr>
          <p:nvPr/>
        </p:nvPicPr>
        <p:blipFill>
          <a:blip r:embed="rId2" cstate="print"/>
          <a:srcRect/>
          <a:stretch>
            <a:fillRect/>
          </a:stretch>
        </p:blipFill>
        <p:spPr bwMode="auto">
          <a:xfrm>
            <a:off x="435180" y="442930"/>
            <a:ext cx="688770" cy="7576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a:xfrm>
            <a:off x="1285852" y="428604"/>
            <a:ext cx="7400948" cy="571504"/>
          </a:xfrm>
          <a:ln>
            <a:noFill/>
          </a:ln>
        </p:spPr>
        <p:txBody>
          <a:bodyPr/>
          <a:lstStyle/>
          <a:p>
            <a:pPr algn="ctr">
              <a:defRPr/>
            </a:pPr>
            <a:r>
              <a:rPr lang="ru-RU" sz="20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a:t>
            </a:r>
            <a:r>
              <a:rPr lang="ru-RU" sz="2000" b="1" dirty="0" smtClean="0">
                <a:solidFill>
                  <a:srgbClr val="FFC000"/>
                </a:solidFill>
              </a:rPr>
              <a:t>Здравоохранение</a:t>
            </a:r>
            <a:r>
              <a:rPr lang="ru-RU" sz="2000" b="1" dirty="0" smtClean="0">
                <a:ln w="1905"/>
                <a:solidFill>
                  <a:srgbClr val="FFC000"/>
                </a:solidFill>
                <a:effectLst>
                  <a:innerShdw blurRad="69850" dist="43180" dir="5400000">
                    <a:srgbClr val="000000">
                      <a:alpha val="65000"/>
                    </a:srgbClr>
                  </a:innerShdw>
                </a:effectLst>
                <a:latin typeface="Times New Roman" pitchFamily="18" charset="0"/>
                <a:cs typeface="Times New Roman" pitchFamily="18" charset="0"/>
              </a:rPr>
              <a:t>» на 2023- 2027 годы</a:t>
            </a:r>
            <a:endParaRPr lang="ru-RU" sz="2000" dirty="0">
              <a:solidFill>
                <a:srgbClr val="FFC000"/>
              </a:solidFill>
              <a:latin typeface="Times New Roman" pitchFamily="18" charset="0"/>
              <a:cs typeface="Times New Roman" pitchFamily="18" charset="0"/>
            </a:endParaRPr>
          </a:p>
        </p:txBody>
      </p:sp>
      <p:sp>
        <p:nvSpPr>
          <p:cNvPr id="6147" name="Текст 2"/>
          <p:cNvSpPr>
            <a:spLocks noGrp="1"/>
          </p:cNvSpPr>
          <p:nvPr>
            <p:ph type="body" idx="1"/>
          </p:nvPr>
        </p:nvSpPr>
        <p:spPr>
          <a:xfrm>
            <a:off x="457200" y="1500174"/>
            <a:ext cx="4040188" cy="1214451"/>
          </a:xfrm>
        </p:spPr>
        <p:txBody>
          <a:bodyPr/>
          <a:lstStyle/>
          <a:p>
            <a:r>
              <a:rPr lang="ru-RU" altLang="ru-RU" sz="1400" b="0" dirty="0" smtClean="0">
                <a:latin typeface="Times New Roman" pitchFamily="18" charset="0"/>
                <a:cs typeface="Times New Roman" pitchFamily="18" charset="0"/>
              </a:rPr>
              <a:t>2023 год  - 636,0 тыс.рублей</a:t>
            </a:r>
          </a:p>
          <a:p>
            <a:r>
              <a:rPr lang="ru-RU" altLang="ru-RU" sz="1400" b="0" dirty="0" smtClean="0">
                <a:latin typeface="Times New Roman" pitchFamily="18" charset="0"/>
                <a:cs typeface="Times New Roman" pitchFamily="18" charset="0"/>
              </a:rPr>
              <a:t>2024 год  - 0,0 тыс.рублей</a:t>
            </a:r>
          </a:p>
          <a:p>
            <a:r>
              <a:rPr lang="ru-RU" altLang="ru-RU" sz="1400" b="0" dirty="0" smtClean="0">
                <a:latin typeface="Times New Roman" pitchFamily="18" charset="0"/>
                <a:cs typeface="Times New Roman" pitchFamily="18" charset="0"/>
              </a:rPr>
              <a:t>2025 год  - 0,0 тыс. рублей</a:t>
            </a:r>
          </a:p>
          <a:p>
            <a:r>
              <a:rPr lang="ru-RU" sz="1400" b="0" dirty="0" smtClean="0">
                <a:latin typeface="Times New Roman" pitchFamily="18" charset="0"/>
                <a:cs typeface="Times New Roman" pitchFamily="18" charset="0"/>
              </a:rPr>
              <a:t>.</a:t>
            </a:r>
          </a:p>
        </p:txBody>
      </p:sp>
      <p:sp>
        <p:nvSpPr>
          <p:cNvPr id="6148" name="Текст 4"/>
          <p:cNvSpPr>
            <a:spLocks noGrp="1"/>
          </p:cNvSpPr>
          <p:nvPr>
            <p:ph type="body" sz="quarter" idx="3"/>
          </p:nvPr>
        </p:nvSpPr>
        <p:spPr>
          <a:xfrm>
            <a:off x="4645025" y="1535113"/>
            <a:ext cx="4041775" cy="750887"/>
          </a:xfrm>
        </p:spPr>
        <p:txBody>
          <a:bodyPr>
            <a:normAutofit fontScale="92500" lnSpcReduction="10000"/>
          </a:bodyPr>
          <a:lstStyle/>
          <a:p>
            <a:pPr algn="ctr"/>
            <a:r>
              <a:rPr lang="ru-RU" sz="1400" b="0" dirty="0" smtClean="0">
                <a:latin typeface="Times New Roman" pitchFamily="18" charset="0"/>
                <a:cs typeface="Times New Roman" pitchFamily="18" charset="0"/>
              </a:rPr>
              <a:t>2023 год</a:t>
            </a:r>
          </a:p>
          <a:p>
            <a:r>
              <a:rPr lang="ru-RU" sz="1400" b="0" dirty="0" smtClean="0">
                <a:latin typeface="Times New Roman" pitchFamily="18" charset="0"/>
                <a:cs typeface="Times New Roman" pitchFamily="18" charset="0"/>
              </a:rPr>
              <a:t>100% - бюджет Можайского городского округа</a:t>
            </a:r>
          </a:p>
          <a:p>
            <a:r>
              <a:rPr lang="ru-RU" sz="1400" b="0" dirty="0" smtClean="0">
                <a:latin typeface="Times New Roman" pitchFamily="18" charset="0"/>
                <a:cs typeface="Times New Roman" pitchFamily="18" charset="0"/>
              </a:rPr>
              <a:t>0% - бюджет Московской области </a:t>
            </a:r>
          </a:p>
        </p:txBody>
      </p:sp>
      <p:sp>
        <p:nvSpPr>
          <p:cNvPr id="8" name="Прямоугольник 7"/>
          <p:cNvSpPr/>
          <p:nvPr/>
        </p:nvSpPr>
        <p:spPr>
          <a:xfrm>
            <a:off x="6215073" y="6500834"/>
            <a:ext cx="2500301" cy="523220"/>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latin typeface="Arial" charset="0"/>
              <a:cs typeface="Arial" charset="0"/>
            </a:endParaRPr>
          </a:p>
        </p:txBody>
      </p:sp>
      <p:sp>
        <p:nvSpPr>
          <p:cNvPr id="9" name="Заголовок 1"/>
          <p:cNvSpPr txBox="1">
            <a:spLocks/>
          </p:cNvSpPr>
          <p:nvPr/>
        </p:nvSpPr>
        <p:spPr bwMode="auto">
          <a:xfrm>
            <a:off x="357188" y="1428750"/>
            <a:ext cx="8229600" cy="571500"/>
          </a:xfrm>
          <a:prstGeom prst="rect">
            <a:avLst/>
          </a:prstGeom>
          <a:noFill/>
          <a:ln w="9525">
            <a:noFill/>
            <a:miter lim="800000"/>
            <a:headEnd/>
            <a:tailEnd/>
          </a:ln>
        </p:spPr>
        <p:txBody>
          <a:bodyPr anchor="ctr"/>
          <a:lstStyle/>
          <a:p>
            <a:pPr algn="ctr" eaLnBrk="0" hangingPunct="0">
              <a:defRPr/>
            </a:pPr>
            <a:endParaRPr lang="ru-RU" sz="20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a typeface="+mj-ea"/>
              <a:cs typeface="Times New Roman" pitchFamily="18" charset="0"/>
            </a:endParaRPr>
          </a:p>
        </p:txBody>
      </p:sp>
      <p:sp>
        <p:nvSpPr>
          <p:cNvPr id="10" name="Заголовок 1"/>
          <p:cNvSpPr txBox="1">
            <a:spLocks/>
          </p:cNvSpPr>
          <p:nvPr/>
        </p:nvSpPr>
        <p:spPr bwMode="auto">
          <a:xfrm>
            <a:off x="500063" y="928688"/>
            <a:ext cx="8229600" cy="500062"/>
          </a:xfrm>
          <a:prstGeom prst="rect">
            <a:avLst/>
          </a:prstGeom>
          <a:noFill/>
          <a:ln w="9525">
            <a:noFill/>
            <a:miter lim="800000"/>
            <a:headEnd/>
            <a:tailEnd/>
          </a:ln>
        </p:spPr>
        <p:txBody>
          <a:bodyPr anchor="ctr"/>
          <a:lstStyle/>
          <a:p>
            <a:pPr algn="ctr" eaLnBrk="0" hangingPunct="0">
              <a:defRPr/>
            </a:pPr>
            <a:r>
              <a:rPr lang="ru-RU" kern="0" dirty="0">
                <a:latin typeface="Times New Roman" pitchFamily="18" charset="0"/>
                <a:ea typeface="+mj-ea"/>
                <a:cs typeface="Times New Roman" pitchFamily="18" charset="0"/>
              </a:rPr>
              <a:t>Расходы бюджета Можайского городского округа:</a:t>
            </a:r>
          </a:p>
        </p:txBody>
      </p:sp>
      <p:pic>
        <p:nvPicPr>
          <p:cNvPr id="6152" name="Рисунок 32" descr="Описание: Можайск-ГО-ПП-01"/>
          <p:cNvPicPr>
            <a:picLocks noChangeAspect="1" noChangeArrowheads="1"/>
          </p:cNvPicPr>
          <p:nvPr/>
        </p:nvPicPr>
        <p:blipFill>
          <a:blip r:embed="rId2" cstate="print"/>
          <a:srcRect/>
          <a:stretch>
            <a:fillRect/>
          </a:stretch>
        </p:blipFill>
        <p:spPr bwMode="auto">
          <a:xfrm>
            <a:off x="452849" y="477555"/>
            <a:ext cx="714375" cy="785813"/>
          </a:xfrm>
          <a:prstGeom prst="rect">
            <a:avLst/>
          </a:prstGeom>
          <a:noFill/>
          <a:ln w="9525">
            <a:noFill/>
            <a:miter lim="800000"/>
            <a:headEnd/>
            <a:tailEnd/>
          </a:ln>
        </p:spPr>
      </p:pic>
      <p:graphicFrame>
        <p:nvGraphicFramePr>
          <p:cNvPr id="13" name="Содержимое 12"/>
          <p:cNvGraphicFramePr>
            <a:graphicFrameLocks noGrp="1"/>
          </p:cNvGraphicFramePr>
          <p:nvPr>
            <p:ph sz="half" idx="2"/>
          </p:nvPr>
        </p:nvGraphicFramePr>
        <p:xfrm>
          <a:off x="457200" y="2852936"/>
          <a:ext cx="3898776" cy="32732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Содержимое 15"/>
          <p:cNvGraphicFramePr>
            <a:graphicFrameLocks noGrp="1"/>
          </p:cNvGraphicFramePr>
          <p:nvPr>
            <p:ph sz="quarter" idx="4"/>
          </p:nvPr>
        </p:nvGraphicFramePr>
        <p:xfrm>
          <a:off x="4645025" y="2492895"/>
          <a:ext cx="4041775" cy="363326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1071563" y="1268413"/>
            <a:ext cx="7615237" cy="720725"/>
          </a:xfrm>
          <a:solidFill>
            <a:srgbClr val="00B0F0"/>
          </a:solidFill>
        </p:spPr>
        <p:txBody>
          <a:bodyPr/>
          <a:lstStyle/>
          <a:p>
            <a:pPr algn="ctr"/>
            <a:r>
              <a:rPr lang="ru-RU" sz="1800" smtClean="0">
                <a:latin typeface="Times New Roman" pitchFamily="18" charset="0"/>
                <a:cs typeface="Times New Roman" pitchFamily="18" charset="0"/>
              </a:rPr>
              <a:t>Мероприятия, предусмотренные к финансированию:</a:t>
            </a:r>
          </a:p>
        </p:txBody>
      </p:sp>
      <p:sp>
        <p:nvSpPr>
          <p:cNvPr id="4099" name="Содержимое 2"/>
          <p:cNvSpPr>
            <a:spLocks noGrp="1"/>
          </p:cNvSpPr>
          <p:nvPr>
            <p:ph idx="1"/>
          </p:nvPr>
        </p:nvSpPr>
        <p:spPr>
          <a:xfrm>
            <a:off x="428625" y="1196975"/>
            <a:ext cx="8429625" cy="4160838"/>
          </a:xfrm>
        </p:spPr>
        <p:txBody>
          <a:bodyPr/>
          <a:lstStyle/>
          <a:p>
            <a:pPr>
              <a:buNone/>
            </a:pPr>
            <a:endParaRPr lang="ru-RU" sz="1400" dirty="0" smtClean="0">
              <a:latin typeface="Times New Roman" pitchFamily="18" charset="0"/>
              <a:cs typeface="Times New Roman" pitchFamily="18" charset="0"/>
            </a:endParaRPr>
          </a:p>
          <a:p>
            <a:pPr>
              <a:buNone/>
            </a:pPr>
            <a:endParaRPr lang="ru-RU" sz="1400" dirty="0" smtClean="0">
              <a:latin typeface="Times New Roman" pitchFamily="18" charset="0"/>
              <a:cs typeface="Times New Roman" pitchFamily="18" charset="0"/>
            </a:endParaRPr>
          </a:p>
          <a:p>
            <a:pPr>
              <a:buFont typeface="Wingdings" pitchFamily="2" charset="2"/>
              <a:buChar char="§"/>
            </a:pP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Выплата компенсации за аренду жилья врачам и среднему медицинскому персоналу</a:t>
            </a:r>
          </a:p>
          <a:p>
            <a:pPr>
              <a:buFont typeface="Wingdings" pitchFamily="2" charset="2"/>
              <a:buNone/>
            </a:pPr>
            <a:endParaRPr lang="ru-RU" sz="1300" dirty="0" smtClean="0">
              <a:latin typeface="Times New Roman" pitchFamily="18" charset="0"/>
              <a:cs typeface="Times New Roman" pitchFamily="18" charset="0"/>
            </a:endParaRPr>
          </a:p>
        </p:txBody>
      </p:sp>
      <p:sp>
        <p:nvSpPr>
          <p:cNvPr id="5" name="Прямоугольник 4"/>
          <p:cNvSpPr/>
          <p:nvPr/>
        </p:nvSpPr>
        <p:spPr>
          <a:xfrm>
            <a:off x="6500826" y="6500834"/>
            <a:ext cx="2357424" cy="523220"/>
          </a:xfrm>
          <a:prstGeom prst="rect">
            <a:avLst/>
          </a:prstGeom>
        </p:spPr>
        <p:txBody>
          <a:bodyPr wrap="square">
            <a:spAutoFit/>
          </a:bodyPr>
          <a:lstStyle/>
          <a:p>
            <a:pPr algn="r" eaLnBrk="1" hangingPunct="1"/>
            <a:r>
              <a:rPr lang="ru-RU" altLang="ru-RU" sz="1400" i="1" dirty="0" smtClean="0">
                <a:solidFill>
                  <a:srgbClr val="000072"/>
                </a:solidFill>
                <a:latin typeface="Times New Roman" pitchFamily="18" charset="0"/>
                <a:cs typeface="Times New Roman" pitchFamily="18" charset="0"/>
              </a:rPr>
              <a:t>Можайский городской округ</a:t>
            </a:r>
            <a:endParaRPr lang="ru-RU" altLang="ru-RU" sz="1400" dirty="0" smtClean="0">
              <a:latin typeface="Times New Roman" pitchFamily="18" charset="0"/>
              <a:cs typeface="Times New Roman" pitchFamily="18" charset="0"/>
            </a:endParaRPr>
          </a:p>
          <a:p>
            <a:pPr algn="r">
              <a:defRPr/>
            </a:pPr>
            <a:endParaRPr lang="ru-RU" sz="1400" dirty="0">
              <a:latin typeface="Arial" charset="0"/>
              <a:cs typeface="Arial" charset="0"/>
            </a:endParaRPr>
          </a:p>
        </p:txBody>
      </p:sp>
      <p:pic>
        <p:nvPicPr>
          <p:cNvPr id="4101" name="Рисунок 32" descr="Описание: Можайск-ГО-ПП-01"/>
          <p:cNvPicPr>
            <a:picLocks noChangeAspect="1" noChangeArrowheads="1"/>
          </p:cNvPicPr>
          <p:nvPr/>
        </p:nvPicPr>
        <p:blipFill>
          <a:blip r:embed="rId2" cstate="print"/>
          <a:srcRect/>
          <a:stretch>
            <a:fillRect/>
          </a:stretch>
        </p:blipFill>
        <p:spPr bwMode="auto">
          <a:xfrm>
            <a:off x="489122" y="478052"/>
            <a:ext cx="714375" cy="785813"/>
          </a:xfrm>
          <a:prstGeom prst="rect">
            <a:avLst/>
          </a:prstGeom>
          <a:noFill/>
          <a:ln w="9525">
            <a:noFill/>
            <a:miter lim="800000"/>
            <a:headEnd/>
            <a:tailEnd/>
          </a:ln>
        </p:spPr>
      </p:pic>
      <p:sp>
        <p:nvSpPr>
          <p:cNvPr id="6" name="Заголовок 11"/>
          <p:cNvSpPr txBox="1">
            <a:spLocks/>
          </p:cNvSpPr>
          <p:nvPr/>
        </p:nvSpPr>
        <p:spPr bwMode="auto">
          <a:xfrm>
            <a:off x="1547664" y="428604"/>
            <a:ext cx="7067698" cy="571504"/>
          </a:xfrm>
          <a:prstGeom prst="rect">
            <a:avLst/>
          </a:prstGeom>
          <a:noFill/>
          <a:ln w="9525">
            <a:noFill/>
            <a:miter lim="800000"/>
            <a:headEnd/>
            <a:tailEnd/>
          </a:ln>
        </p:spPr>
        <p:txBody>
          <a:bodyPr anchor="ctr"/>
          <a:lstStyle/>
          <a:p>
            <a:pPr algn="ctr" eaLnBrk="0" hangingPunct="0">
              <a:defRPr/>
            </a:pPr>
            <a:endParaRPr lang="ru-RU" sz="2000" b="1" kern="0" dirty="0">
              <a:solidFill>
                <a:schemeClr val="bg2">
                  <a:lumMod val="60000"/>
                  <a:lumOff val="40000"/>
                </a:schemeClr>
              </a:solidFill>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Aspect</Template>
  <TotalTime>15693</TotalTime>
  <Words>30816</Words>
  <Application>Microsoft Office PowerPoint</Application>
  <PresentationFormat>Экран (4:3)</PresentationFormat>
  <Paragraphs>6141</Paragraphs>
  <Slides>168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168</vt:i4>
      </vt:variant>
    </vt:vector>
  </HeadingPairs>
  <TitlesOfParts>
    <vt:vector size="169" baseType="lpstr">
      <vt:lpstr>Аспект</vt:lpstr>
      <vt:lpstr>Бюджет для граждан</vt:lpstr>
      <vt:lpstr>Содержание</vt:lpstr>
      <vt:lpstr>Слайд 3</vt:lpstr>
      <vt:lpstr>  Основные понятия, используемые в бюджетном процессе  </vt:lpstr>
      <vt:lpstr>  Основные понятия, используемые в бюджетном процессе  </vt:lpstr>
      <vt:lpstr>Административно-территориальное деление  Можайского городского округа </vt:lpstr>
      <vt:lpstr> </vt:lpstr>
      <vt:lpstr>Основные направления бюджетной и налоговой политики Можайского городского округа на 2023 год и на плановый период 2024 и 2025 годов</vt:lpstr>
      <vt:lpstr>Основные направления бюджетной и налоговой политики Можайского городского округа на 2023 год и на плановый период 2024 и 2025 годов</vt:lpstr>
      <vt:lpstr>Приоритеты бюджетной политики Можайского городского округа Московской области на 2023 год и плановый период  2024 и 2025 годов</vt:lpstr>
      <vt:lpstr> </vt:lpstr>
      <vt:lpstr>Основные показатели социально-экономического развития Можайского городского округа Московской области за 2021 год, план на 2022 год,  прогноз на 2023 год и на плановый период 2024-2025 годов</vt:lpstr>
      <vt:lpstr>Основные показатели социально-экономического развития Можайского городского округа Московской области за 2021 год, план на 2022 год,  прогноз на 2023 год и на плановый период 2024-2025 годов</vt:lpstr>
      <vt:lpstr>Основные показатели социально-экономического развития Можайского городского округа Московской области за 2021 год, план на 2022 год,  прогноз на 2023 год и на плановый период 2024-2025 годов</vt:lpstr>
      <vt:lpstr>Основные показатели социально-экономического развития Можайского городского округа Московской области за 2021 год, план на 2022 год,  прогноз на 2023 год и на плановый период 2024-2025 годов</vt:lpstr>
      <vt:lpstr>Основные показатели социально-экономического развития Можайского городского округа Московской области за 2021 год, план на 2022 год,  прогноз на 2023 год и на плановый период 2024-2025 годов</vt:lpstr>
      <vt:lpstr>Основные показатели социально-экономического развития Можайского городского округа Московской области за 2021 год, план на 2022 год,  прогноз на 2023 год и на плановый период 2024-2025 годов</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Основные параметры проекта бюджета Можайского городского округа на 2023 год и на плановый период 2024 и 2025 годов по расходам</vt:lpstr>
      <vt:lpstr>Слайд 66</vt:lpstr>
      <vt:lpstr> </vt:lpstr>
      <vt:lpstr>Слайд 68</vt:lpstr>
      <vt:lpstr>Слайд 69</vt:lpstr>
      <vt:lpstr>Слайд 70</vt:lpstr>
      <vt:lpstr>  Сведения о расходах по муниципальным программам   Сведения о расходах по муниципальным программам (отчет об исполнении за 2021 год  в сравнении с плановыми назначениями за 2022 год (тыс. рублей)                                                                                                                                                                                                          таблица 1                                                                         </vt:lpstr>
      <vt:lpstr>  Сведения о расходах по муниципальным программам (отчет об исполнении за 2021 год в сравнении с плановыми назначениями за 2022 год (тыс. рублей)                                                                                                                                                                 таблица 1</vt:lpstr>
      <vt:lpstr>Сведения о расходах по муниципальным программам на 2023 год и на плановый период 2024 и 2025 годов (тыс. руб.)                                                                                                                                                                                                                                                                                                                                                                                                                                                                                                                      таблица 2</vt:lpstr>
      <vt:lpstr>Сведения о расходах по муниципальным программам на 2023 год и на плановый период 2024 и 2025 годов (тыс. руб.)                                                                                                                                                                                                  таблица 2</vt:lpstr>
      <vt:lpstr>Информация о расходах бюджета Можайского городского округа с учетом интересов целевых групп пользователей (физические и юридические лица) на которые направлены мероприятия муниципальных  программ  Можайского городского округа </vt:lpstr>
      <vt:lpstr>Информация о расходах бюджета Можайского городского округа с учетом интересов целевых групп пользователей (физические и юридические лица) на которые направлены мероприятия муниципальных  программ  Можайского городского округа </vt:lpstr>
      <vt:lpstr>Информация о расходах бюджета Можайского городского округа с учетом интересов целевых групп пользователей (физические и юридические лица) на которые направлены мероприятия муниципальных  программ  Можайского городского округа </vt:lpstr>
      <vt:lpstr>Информация о расходах бюджета Можайского городского округа с учетом интересов целевых групп пользователей (физические и юридические лица) на которые направлены мероприятия муниципальных  программ  Можайского городского округа </vt:lpstr>
      <vt:lpstr>Информация о расходах бюджета Можайского городского округа с учетом интересов целевых групп пользователей (физические и юридические лица) на которые направлены мероприятия муниципальных  программ  Можайского городского округа </vt:lpstr>
      <vt:lpstr>Информация о расходах бюджета Можайского городского округа с учетом интересов целевых групп пользователей (физические и юридические лица) на которые направлены мероприятия муниципальных  программ  Можайского городского округа </vt:lpstr>
      <vt:lpstr>Информация о расходах бюджета Можайского городского округа с учетом интересов целевых групп пользователей (физические и юридические лица) на которые направлены мероприятия муниципальных  программ  Можайского городского округа </vt:lpstr>
      <vt:lpstr>Информация о расходах бюджета Можайского городского округа с учетом интересов целевых групп пользователей (физические и юридические лица) на которые направлены мероприятия муниципальных  программ  Можайского городского округа </vt:lpstr>
      <vt:lpstr>Информация о расходах бюджета Можайского городского округа с учетом интересов целевых групп пользователей (физические и юридические лица) на которые направлены мероприятия муниципальных  программ  Можайского городского округа </vt:lpstr>
      <vt:lpstr>Информация о расходах бюджета Можайского городского округа с учетом интересов целевых групп пользователей (физические и юридические лица) на которые направлены мероприятия муниципальных  программ  Можайского городского округа </vt:lpstr>
      <vt:lpstr>Информация о расходах бюджета Можайского городского округа с учетом интересов целевых групп пользователей (физические и юридические лица) на которые направлены мероприятия муниципальных  программ  Можайского городского округа </vt:lpstr>
      <vt:lpstr>Информация о расходах бюджета Можайского городского округа с учетом интересов целевых групп пользователей (физические и юридические лица) на которые направлены мероприятия муниципальных  программ  Можайского городского округа </vt:lpstr>
      <vt:lpstr>Информация о расходах бюджета Можайского городского округа с учетом интересов целевых групп пользователей (физические и юридические лица) на которые направлены мероприятия муниципальных  программ  Можайского городского округа </vt:lpstr>
      <vt:lpstr>Информация о расходах бюджета Можайского городского округа с учетом интересов целевых групп пользователей (физические и юридические лица) на которые направлены мероприятия муниципальных  программ  Можайского городского округа </vt:lpstr>
      <vt:lpstr>Информация о расходах бюджета Можайского городского округа с учетом интересов целевых групп пользователей (физические и юридические лица) на которые направлены мероприятия муниципальных  программ  Можайского городского округа </vt:lpstr>
      <vt:lpstr>Информация об общественно значимых проектах, реализуемых на территории Можайского городского округа Московской области</vt:lpstr>
      <vt:lpstr>Информация об общественно значимых проектах, реализуемых на территории Можайского городского округа Московской области</vt:lpstr>
      <vt:lpstr>Информация об общественно значимых проектах, реализуемых на территории Можайского городского округа Московской области</vt:lpstr>
      <vt:lpstr>Информация об общественно значимых проектах, реализуемых на территории Можайского городского округа Московской области</vt:lpstr>
      <vt:lpstr>Информация об общественно значимых проектах, реализуемых на территории Можайского городского округа Московской области</vt:lpstr>
      <vt:lpstr>Информация об общественно значимых проектах, реализуемых на территории Можайского городского округа Московской области</vt:lpstr>
      <vt:lpstr>Информация об общественно значимых проектах, реализуемых на территории Можайского городского округа Московской области</vt:lpstr>
      <vt:lpstr>Информация об общественно значимых проектах, реализуемых на территории Можайского городского округа Московской области</vt:lpstr>
      <vt:lpstr>«Здравоохранение» на 2023- 2027 годы</vt:lpstr>
      <vt:lpstr>Мероприятия, предусмотренные к финансированию:</vt:lpstr>
      <vt:lpstr>Перечень приоритетных показателей муниципальных программ</vt:lpstr>
      <vt:lpstr>«Культура и туризм» на 2023- 2027 годы </vt:lpstr>
      <vt:lpstr>Мероприятия, предусмотренные к финансированию:</vt:lpstr>
      <vt:lpstr>Перечень приоритетных показателей муниципальных программ</vt:lpstr>
      <vt:lpstr>Перечень приоритетных показателей муниципальных программ</vt:lpstr>
      <vt:lpstr>Перечень приоритетных показателей муниципальных программ</vt:lpstr>
      <vt:lpstr>Слайд 106</vt:lpstr>
      <vt:lpstr>Мероприятия, предусмотренные к финансированию:</vt:lpstr>
      <vt:lpstr>Мероприятия, предусмотренные к финансированию:</vt:lpstr>
      <vt:lpstr>Перечень приоритетных показателей муниципальных программ</vt:lpstr>
      <vt:lpstr>Перечень приоритетных показателей муниципальных программ</vt:lpstr>
      <vt:lpstr>Перечень приоритетных показателей муниципальных программ</vt:lpstr>
      <vt:lpstr>«Социальная защита населения» на 2023- 2027 годы </vt:lpstr>
      <vt:lpstr>Мероприятия, предусмотренные к финансированию:</vt:lpstr>
      <vt:lpstr>Перечень приоритетных показателей муниципальных программ</vt:lpstr>
      <vt:lpstr>Перечень приоритетных показателей муниципальных программ</vt:lpstr>
      <vt:lpstr>«Спорт» на 2023- 2027 годы</vt:lpstr>
      <vt:lpstr>Мероприятия, предусмотренные к финансированию:</vt:lpstr>
      <vt:lpstr>Перечень приоритетных показателей муниципальных программ</vt:lpstr>
      <vt:lpstr>«Развитие сельского хозяйства»  на 2023- 2027 годы</vt:lpstr>
      <vt:lpstr>Мероприятия, предусмотренные к финансированию:</vt:lpstr>
      <vt:lpstr>Перечень приоритетных показателей муниципальных программ</vt:lpstr>
      <vt:lpstr>«Экология и окружающая среда» на 2023- 2027 годы </vt:lpstr>
      <vt:lpstr>Мероприятия, предусмотренные к финансированию:</vt:lpstr>
      <vt:lpstr>«Безопасность и обеспечение безопасности жизнедеятельности населения» на 2023- 2027 годы </vt:lpstr>
      <vt:lpstr>Мероприятия, предусмотренные к финансированию:</vt:lpstr>
      <vt:lpstr>Мероприятия, предусмотренные к финансированию:</vt:lpstr>
      <vt:lpstr>Мероприятия, предусмотренные к финансированию:</vt:lpstr>
      <vt:lpstr>Перечень приоритетных показателей муниципальных программ</vt:lpstr>
      <vt:lpstr>«Жилище» на 2023- 2027 годы </vt:lpstr>
      <vt:lpstr>Мероприятия, предусмотренные к финансированию:</vt:lpstr>
      <vt:lpstr>Перечень приоритетных показателей муниципальных программ</vt:lpstr>
      <vt:lpstr> «Развитие инженерной инфраструктуры, энергоэффективности и отрасли обращения                        с отходами» на 2023- 2027 годы </vt:lpstr>
      <vt:lpstr>Мероприятия, предусмотренные к финансированию:</vt:lpstr>
      <vt:lpstr>Перечень приоритетных показателей муниципальных программ</vt:lpstr>
      <vt:lpstr>«Предпринимательство» на 2023- 2027 годы </vt:lpstr>
      <vt:lpstr>Мероприятия, предусмотренные к финансированию:</vt:lpstr>
      <vt:lpstr>Перечень приоритетных показателей муниципальных программ</vt:lpstr>
      <vt:lpstr>«Управление имуществом и муниципальными финансами»  на 2023- 2027 годы </vt:lpstr>
      <vt:lpstr>Мероприятия, предусмотренные к финансированию:</vt:lpstr>
      <vt:lpstr>Перечень приоритетных показателей муниципальных программ</vt:lpstr>
      <vt:lpstr>«Развитие институтов гражданского общества, повышение эффективности местного самоуправления и реализации молодежной политики»  на 2023- 2027 годы</vt:lpstr>
      <vt:lpstr>Мероприятия, предусмотренные к финансированию:</vt:lpstr>
      <vt:lpstr>Перечень приоритетных показателей муниципальных программ</vt:lpstr>
      <vt:lpstr>«Развитие и функционирование дорожно-транспортного  комплекса» на 2023-2027 годы </vt:lpstr>
      <vt:lpstr>Мероприятия, предусмотренные к финансированию:</vt:lpstr>
      <vt:lpstr>Перечень приоритетных показателей муниципальных программ</vt:lpstr>
      <vt:lpstr>«Цифровое муниципальное образование» на 2023- 2027 годы»</vt:lpstr>
      <vt:lpstr>Мероприятия, предусмотренные к финансированию:</vt:lpstr>
      <vt:lpstr>Мероприятия, предусмотренные к финансированию:</vt:lpstr>
      <vt:lpstr>Перечень приоритетных показателей муниципальных программ</vt:lpstr>
      <vt:lpstr>Перечень приоритетных показателей муниципальных программ</vt:lpstr>
      <vt:lpstr>«Архитектура и градостроительство» на 2023- 2027 годы </vt:lpstr>
      <vt:lpstr>Мероприятия, предусмотренные к финансированию:</vt:lpstr>
      <vt:lpstr>Перечень приоритетных показателей муниципальных программ</vt:lpstr>
      <vt:lpstr>«Формирование современной комфортной городской среды» на 2023- 2027 годы</vt:lpstr>
      <vt:lpstr>Мероприятия, предусмотренные к финансированию:</vt:lpstr>
      <vt:lpstr>Перечень приоритетных показателей муниципальных программ</vt:lpstr>
      <vt:lpstr>«Строительство объектов социальной инфраструктуры»  на 2023- 2027 годы </vt:lpstr>
      <vt:lpstr>Мероприятия, предусмотренные к финансированию:</vt:lpstr>
      <vt:lpstr>«Переселение граждан из аварийного жилищного фонда»  на 2023- 2027 годы </vt:lpstr>
      <vt:lpstr>Мероприятия, предусмотренные к финансированию:</vt:lpstr>
      <vt:lpstr>Перечень приоритетных показателей муниципальных программ</vt:lpstr>
      <vt:lpstr>Дефицит бюджета Можайского городского округа </vt:lpstr>
      <vt:lpstr>Источники финансирования дефицита (профицита) бюджета Можайского городского округа</vt:lpstr>
      <vt:lpstr>Источники финансирования дефицита (профицита) бюджета Можайского городского округа</vt:lpstr>
      <vt:lpstr>Политика в области муниципального долга  Можайского городского округа</vt:lpstr>
      <vt:lpstr>Контактная информация</vt:lpstr>
      <vt:lpstr>Финансово-казначейское управление администрации  Можайского городского округа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budj6</dc:creator>
  <cp:lastModifiedBy>buch1</cp:lastModifiedBy>
  <cp:revision>1792</cp:revision>
  <dcterms:created xsi:type="dcterms:W3CDTF">2017-11-02T11:43:26Z</dcterms:created>
  <dcterms:modified xsi:type="dcterms:W3CDTF">2023-01-10T15:02:40Z</dcterms:modified>
</cp:coreProperties>
</file>